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3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video" Target="file:///D:\Talks\2012\EvEc.Feb\Bode.wmv"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14998" cy="654032"/>
          </a:xfrm>
        </p:spPr>
        <p:txBody>
          <a:bodyPr>
            <a:noAutofit/>
          </a:bodyPr>
          <a:lstStyle/>
          <a:p>
            <a:r>
              <a:rPr lang="en-GB" b="1" dirty="0" smtClean="0">
                <a:latin typeface="+mn-lt"/>
              </a:rPr>
              <a:t>Shoaling Fish</a:t>
            </a:r>
            <a:endParaRPr lang="en-US" b="1" dirty="0">
              <a:latin typeface="+mn-lt"/>
            </a:endParaRPr>
          </a:p>
        </p:txBody>
      </p:sp>
      <p:pic>
        <p:nvPicPr>
          <p:cNvPr id="6" name="Picture 3"/>
          <p:cNvPicPr>
            <a:picLocks noChangeAspect="1" noChangeArrowheads="1"/>
          </p:cNvPicPr>
          <p:nvPr/>
        </p:nvPicPr>
        <p:blipFill>
          <a:blip r:embed="rId3" cstate="print"/>
          <a:srcRect/>
          <a:stretch>
            <a:fillRect/>
          </a:stretch>
        </p:blipFill>
        <p:spPr bwMode="auto">
          <a:xfrm>
            <a:off x="4876800" y="914400"/>
            <a:ext cx="3962986" cy="2347031"/>
          </a:xfrm>
          <a:prstGeom prst="rect">
            <a:avLst/>
          </a:prstGeom>
          <a:noFill/>
          <a:ln w="9525">
            <a:noFill/>
            <a:round/>
            <a:headEnd/>
            <a:tailEnd/>
          </a:ln>
        </p:spPr>
      </p:pic>
      <p:pic>
        <p:nvPicPr>
          <p:cNvPr id="10" name="Picture 9" descr="windbird.jpg"/>
          <p:cNvPicPr>
            <a:picLocks noChangeAspect="1"/>
          </p:cNvPicPr>
          <p:nvPr/>
        </p:nvPicPr>
        <p:blipFill>
          <a:blip r:embed="rId4" cstate="print"/>
          <a:stretch>
            <a:fillRect/>
          </a:stretch>
        </p:blipFill>
        <p:spPr>
          <a:xfrm>
            <a:off x="1828800" y="5029200"/>
            <a:ext cx="2486044" cy="1658172"/>
          </a:xfrm>
          <a:prstGeom prst="rect">
            <a:avLst/>
          </a:prstGeom>
        </p:spPr>
      </p:pic>
      <p:sp>
        <p:nvSpPr>
          <p:cNvPr id="12" name="TextBox 11"/>
          <p:cNvSpPr txBox="1"/>
          <p:nvPr/>
        </p:nvSpPr>
        <p:spPr>
          <a:xfrm>
            <a:off x="6096000" y="304800"/>
            <a:ext cx="1928826" cy="707886"/>
          </a:xfrm>
          <a:prstGeom prst="rect">
            <a:avLst/>
          </a:prstGeom>
          <a:noFill/>
        </p:spPr>
        <p:txBody>
          <a:bodyPr wrap="square" rtlCol="0">
            <a:spAutoFit/>
          </a:bodyPr>
          <a:lstStyle/>
          <a:p>
            <a:r>
              <a:rPr lang="en-GB" sz="2000" dirty="0" smtClean="0"/>
              <a:t>Incorporation of Social Networks</a:t>
            </a:r>
            <a:endParaRPr lang="en-US" sz="2000" dirty="0"/>
          </a:p>
        </p:txBody>
      </p:sp>
      <p:sp>
        <p:nvSpPr>
          <p:cNvPr id="13" name="TextBox 12"/>
          <p:cNvSpPr txBox="1"/>
          <p:nvPr/>
        </p:nvSpPr>
        <p:spPr>
          <a:xfrm>
            <a:off x="0" y="5068669"/>
            <a:ext cx="1828800" cy="707886"/>
          </a:xfrm>
          <a:prstGeom prst="rect">
            <a:avLst/>
          </a:prstGeom>
          <a:noFill/>
        </p:spPr>
        <p:txBody>
          <a:bodyPr wrap="square" rtlCol="0">
            <a:spAutoFit/>
          </a:bodyPr>
          <a:lstStyle/>
          <a:p>
            <a:r>
              <a:rPr lang="en-GB" sz="2000" dirty="0" smtClean="0"/>
              <a:t>Applications to Wind Farms</a:t>
            </a:r>
          </a:p>
        </p:txBody>
      </p:sp>
      <p:pic>
        <p:nvPicPr>
          <p:cNvPr id="16" name="Bode.wmv">
            <a:hlinkClick r:id="" action="ppaction://media"/>
          </p:cNvPr>
          <p:cNvPicPr>
            <a:picLocks noRot="1" noChangeAspect="1"/>
          </p:cNvPicPr>
          <p:nvPr>
            <a:videoFile r:link="rId1"/>
          </p:nvPr>
        </p:nvPicPr>
        <p:blipFill>
          <a:blip r:embed="rId5" cstate="print"/>
          <a:stretch>
            <a:fillRect/>
          </a:stretch>
        </p:blipFill>
        <p:spPr>
          <a:xfrm>
            <a:off x="152400" y="990600"/>
            <a:ext cx="4572000" cy="3657600"/>
          </a:xfrm>
          <a:prstGeom prst="rect">
            <a:avLst/>
          </a:prstGeom>
        </p:spPr>
      </p:pic>
      <p:sp>
        <p:nvSpPr>
          <p:cNvPr id="17" name="TextBox 16"/>
          <p:cNvSpPr txBox="1"/>
          <p:nvPr/>
        </p:nvSpPr>
        <p:spPr>
          <a:xfrm>
            <a:off x="4876800" y="3330476"/>
            <a:ext cx="4267200" cy="1569660"/>
          </a:xfrm>
          <a:prstGeom prst="rect">
            <a:avLst/>
          </a:prstGeom>
          <a:noFill/>
        </p:spPr>
        <p:txBody>
          <a:bodyPr wrap="square" rtlCol="0">
            <a:spAutoFit/>
          </a:bodyPr>
          <a:lstStyle/>
          <a:p>
            <a:r>
              <a:rPr lang="en-GB" sz="1600" dirty="0" smtClean="0"/>
              <a:t>The Project would be lab based and involve capturing and maintaining 3 </a:t>
            </a:r>
            <a:r>
              <a:rPr lang="en-GB" sz="1600" dirty="0" err="1" smtClean="0"/>
              <a:t>spined</a:t>
            </a:r>
            <a:r>
              <a:rPr lang="en-GB" sz="1600" dirty="0" smtClean="0"/>
              <a:t> sticklebacks and running them through different trials for either object avoidance or social interactions.</a:t>
            </a:r>
          </a:p>
          <a:p>
            <a:pPr>
              <a:buFont typeface="Arial" pitchFamily="34" charset="0"/>
              <a:buChar char="•"/>
            </a:pPr>
            <a:r>
              <a:rPr lang="en-GB" sz="1600" dirty="0" smtClean="0"/>
              <a:t>Some statistical techniques</a:t>
            </a:r>
          </a:p>
          <a:p>
            <a:pPr>
              <a:buFont typeface="Arial" pitchFamily="34" charset="0"/>
              <a:buChar char="•"/>
            </a:pPr>
            <a:r>
              <a:rPr lang="en-GB" sz="1600" dirty="0" smtClean="0"/>
              <a:t>Early start is to collect the fish – late September</a:t>
            </a:r>
          </a:p>
        </p:txBody>
      </p:sp>
      <p:sp>
        <p:nvSpPr>
          <p:cNvPr id="18" name="TextBox 17"/>
          <p:cNvSpPr txBox="1"/>
          <p:nvPr/>
        </p:nvSpPr>
        <p:spPr>
          <a:xfrm>
            <a:off x="4495800" y="5029200"/>
            <a:ext cx="4648200" cy="1600438"/>
          </a:xfrm>
          <a:prstGeom prst="rect">
            <a:avLst/>
          </a:prstGeom>
          <a:noFill/>
        </p:spPr>
        <p:txBody>
          <a:bodyPr wrap="square" rtlCol="0">
            <a:spAutoFit/>
          </a:bodyPr>
          <a:lstStyle/>
          <a:p>
            <a:pPr>
              <a:buFont typeface="Arial" pitchFamily="34" charset="0"/>
              <a:buChar char="•"/>
            </a:pPr>
            <a:r>
              <a:rPr lang="en-US" sz="1400" dirty="0" smtClean="0"/>
              <a:t>The impact of social networks on animal collective motion: a conceptual model. N. W. F. Bode, A. Jamie Wood and D. W. Franks. Animal </a:t>
            </a:r>
            <a:r>
              <a:rPr lang="en-US" sz="1400" dirty="0" err="1" smtClean="0"/>
              <a:t>Behaviour</a:t>
            </a:r>
            <a:r>
              <a:rPr lang="en-US" sz="1400" dirty="0" smtClean="0"/>
              <a:t> </a:t>
            </a:r>
            <a:r>
              <a:rPr lang="en-US" sz="1400" b="1" dirty="0" smtClean="0"/>
              <a:t>82</a:t>
            </a:r>
            <a:r>
              <a:rPr lang="en-US" sz="1400" dirty="0" smtClean="0"/>
              <a:t> 29-38 (2011).</a:t>
            </a:r>
          </a:p>
          <a:p>
            <a:pPr>
              <a:buFont typeface="Arial" pitchFamily="34" charset="0"/>
              <a:buChar char="•"/>
            </a:pPr>
            <a:r>
              <a:rPr lang="en-US" sz="1400" dirty="0" smtClean="0"/>
              <a:t>Perceived threat increases synchronization in collectively moving animal groups. N. W. F. Bode, </a:t>
            </a:r>
            <a:r>
              <a:rPr lang="en-US" sz="1400" dirty="0" err="1" smtClean="0"/>
              <a:t>Jolyon</a:t>
            </a:r>
            <a:r>
              <a:rPr lang="en-US" sz="1400" dirty="0" smtClean="0"/>
              <a:t> J. </a:t>
            </a:r>
            <a:r>
              <a:rPr lang="en-US" sz="1400" dirty="0" err="1" smtClean="0"/>
              <a:t>Faria</a:t>
            </a:r>
            <a:r>
              <a:rPr lang="en-US" sz="1400" dirty="0" smtClean="0"/>
              <a:t>, Jens Krause, D. W. Franks and A. Jamie Wood. Proc. R. Soc. B doi:10.1098/rspb.2010.0855 </a:t>
            </a:r>
            <a:r>
              <a:rPr lang="en-US" sz="1400" b="1" dirty="0" smtClean="0"/>
              <a:t>277</a:t>
            </a:r>
            <a:r>
              <a:rPr lang="en-US" sz="1400" dirty="0" smtClean="0"/>
              <a:t> 3065-3070</a:t>
            </a:r>
            <a:endParaRPr lang="en-GB" sz="1400" dirty="0" smtClean="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14998" cy="654032"/>
          </a:xfrm>
        </p:spPr>
        <p:txBody>
          <a:bodyPr>
            <a:noAutofit/>
          </a:bodyPr>
          <a:lstStyle/>
          <a:p>
            <a:r>
              <a:rPr lang="en-GB" b="1" dirty="0" err="1" smtClean="0">
                <a:latin typeface="+mn-lt"/>
              </a:rPr>
              <a:t>Aspergillus</a:t>
            </a:r>
            <a:r>
              <a:rPr lang="en-GB" b="1" dirty="0" smtClean="0">
                <a:latin typeface="+mn-lt"/>
              </a:rPr>
              <a:t> Niger</a:t>
            </a:r>
            <a:endParaRPr lang="en-US" b="1" dirty="0">
              <a:latin typeface="+mn-lt"/>
            </a:endParaRPr>
          </a:p>
        </p:txBody>
      </p:sp>
      <p:sp>
        <p:nvSpPr>
          <p:cNvPr id="47" name="Rectangle 46"/>
          <p:cNvSpPr/>
          <p:nvPr/>
        </p:nvSpPr>
        <p:spPr>
          <a:xfrm>
            <a:off x="6248400" y="3124200"/>
            <a:ext cx="2357454" cy="253916"/>
          </a:xfrm>
          <a:prstGeom prst="rect">
            <a:avLst/>
          </a:prstGeom>
        </p:spPr>
        <p:txBody>
          <a:bodyPr wrap="square">
            <a:spAutoFit/>
          </a:bodyPr>
          <a:lstStyle/>
          <a:p>
            <a:r>
              <a:rPr lang="en-US" sz="1050" i="1" dirty="0" smtClean="0"/>
              <a:t>Dr. Nick Read, Fungal Cell Biology Group</a:t>
            </a:r>
            <a:endParaRPr lang="en-US" sz="1050" dirty="0"/>
          </a:p>
        </p:txBody>
      </p:sp>
      <p:pic>
        <p:nvPicPr>
          <p:cNvPr id="51" name="Picture 50" descr="obesfatfig3.jpg"/>
          <p:cNvPicPr>
            <a:picLocks noChangeAspect="1"/>
          </p:cNvPicPr>
          <p:nvPr/>
        </p:nvPicPr>
        <p:blipFill>
          <a:blip r:embed="rId2" cstate="print"/>
          <a:stretch>
            <a:fillRect/>
          </a:stretch>
        </p:blipFill>
        <p:spPr>
          <a:xfrm>
            <a:off x="4648200" y="3352800"/>
            <a:ext cx="4299357" cy="3124200"/>
          </a:xfrm>
          <a:prstGeom prst="rect">
            <a:avLst/>
          </a:prstGeom>
        </p:spPr>
      </p:pic>
      <p:pic>
        <p:nvPicPr>
          <p:cNvPr id="49" name="Picture 48" descr="Aspergillusniger.JPG"/>
          <p:cNvPicPr>
            <a:picLocks noChangeAspect="1"/>
          </p:cNvPicPr>
          <p:nvPr/>
        </p:nvPicPr>
        <p:blipFill>
          <a:blip r:embed="rId3" cstate="print"/>
          <a:stretch>
            <a:fillRect/>
          </a:stretch>
        </p:blipFill>
        <p:spPr>
          <a:xfrm>
            <a:off x="6096000" y="457200"/>
            <a:ext cx="2667000" cy="2709672"/>
          </a:xfrm>
          <a:prstGeom prst="rect">
            <a:avLst/>
          </a:prstGeom>
        </p:spPr>
      </p:pic>
      <p:sp>
        <p:nvSpPr>
          <p:cNvPr id="53" name="TextBox 52"/>
          <p:cNvSpPr txBox="1"/>
          <p:nvPr/>
        </p:nvSpPr>
        <p:spPr>
          <a:xfrm>
            <a:off x="228600" y="1196876"/>
            <a:ext cx="5638800" cy="2308324"/>
          </a:xfrm>
          <a:prstGeom prst="rect">
            <a:avLst/>
          </a:prstGeom>
          <a:noFill/>
        </p:spPr>
        <p:txBody>
          <a:bodyPr wrap="square" rtlCol="0">
            <a:spAutoFit/>
          </a:bodyPr>
          <a:lstStyle/>
          <a:p>
            <a:r>
              <a:rPr lang="en-GB" dirty="0" smtClean="0"/>
              <a:t>Metabolic modelling of </a:t>
            </a:r>
            <a:r>
              <a:rPr lang="en-GB" i="1" dirty="0" err="1" smtClean="0"/>
              <a:t>Aspergillus</a:t>
            </a:r>
            <a:r>
              <a:rPr lang="en-GB" i="1" dirty="0" smtClean="0"/>
              <a:t> </a:t>
            </a:r>
            <a:r>
              <a:rPr lang="en-GB" i="1" dirty="0" err="1" smtClean="0"/>
              <a:t>niger</a:t>
            </a:r>
            <a:r>
              <a:rPr lang="en-GB" i="1" dirty="0" smtClean="0"/>
              <a:t> </a:t>
            </a:r>
            <a:r>
              <a:rPr lang="en-GB" dirty="0" smtClean="0"/>
              <a:t>for industrial use.</a:t>
            </a:r>
          </a:p>
          <a:p>
            <a:r>
              <a:rPr lang="en-GB" dirty="0" smtClean="0"/>
              <a:t>The project will involve modifying an existing organism model to one that is strain specific. Involve genetic comparison and use of bioinformatics tools. Metabolic model code is already implemented and can be used as is</a:t>
            </a:r>
          </a:p>
          <a:p>
            <a:pPr>
              <a:buFont typeface="Arial" pitchFamily="34" charset="0"/>
              <a:buChar char="•"/>
            </a:pPr>
            <a:r>
              <a:rPr lang="en-GB" dirty="0" smtClean="0"/>
              <a:t>Bioinformatics skills required</a:t>
            </a:r>
          </a:p>
          <a:p>
            <a:pPr>
              <a:buFont typeface="Arial" pitchFamily="34" charset="0"/>
              <a:buChar char="•"/>
            </a:pPr>
            <a:r>
              <a:rPr lang="en-GB" dirty="0" smtClean="0"/>
              <a:t>Some computer knowledge needed, scope for as much as wanted </a:t>
            </a:r>
          </a:p>
        </p:txBody>
      </p:sp>
      <p:sp>
        <p:nvSpPr>
          <p:cNvPr id="16" name="TextBox 15"/>
          <p:cNvSpPr txBox="1"/>
          <p:nvPr/>
        </p:nvSpPr>
        <p:spPr>
          <a:xfrm>
            <a:off x="304800" y="4813518"/>
            <a:ext cx="5638800" cy="1815882"/>
          </a:xfrm>
          <a:prstGeom prst="rect">
            <a:avLst/>
          </a:prstGeom>
          <a:noFill/>
        </p:spPr>
        <p:txBody>
          <a:bodyPr wrap="square" rtlCol="0">
            <a:spAutoFit/>
          </a:bodyPr>
          <a:lstStyle/>
          <a:p>
            <a:pPr>
              <a:buFont typeface="Arial" pitchFamily="34" charset="0"/>
              <a:buChar char="•"/>
            </a:pPr>
            <a:r>
              <a:rPr lang="en-US" sz="1600" dirty="0" err="1" smtClean="0"/>
              <a:t>Mikael</a:t>
            </a:r>
            <a:r>
              <a:rPr lang="en-US" sz="1600" dirty="0" smtClean="0"/>
              <a:t> </a:t>
            </a:r>
            <a:r>
              <a:rPr lang="en-US" sz="1600" dirty="0" err="1" smtClean="0"/>
              <a:t>Rørdam</a:t>
            </a:r>
            <a:r>
              <a:rPr lang="en-US" sz="1600" dirty="0" smtClean="0"/>
              <a:t> Andersen, Michael </a:t>
            </a:r>
            <a:r>
              <a:rPr lang="en-US" sz="1600" dirty="0" err="1" smtClean="0"/>
              <a:t>Lynge</a:t>
            </a:r>
            <a:r>
              <a:rPr lang="en-US" sz="1600" dirty="0" smtClean="0"/>
              <a:t> Nielsen and Jens Nielsen (2008) "Metabolic model integration of the </a:t>
            </a:r>
            <a:r>
              <a:rPr lang="en-US" sz="1600" dirty="0" err="1" smtClean="0"/>
              <a:t>bibliome</a:t>
            </a:r>
            <a:r>
              <a:rPr lang="en-US" sz="1600" dirty="0" smtClean="0"/>
              <a:t>, </a:t>
            </a:r>
            <a:r>
              <a:rPr lang="en-US" sz="1600" dirty="0" err="1" smtClean="0"/>
              <a:t>genome,metabolome</a:t>
            </a:r>
            <a:r>
              <a:rPr lang="en-US" sz="1600" dirty="0" smtClean="0"/>
              <a:t> and </a:t>
            </a:r>
            <a:r>
              <a:rPr lang="en-US" sz="1600" dirty="0" err="1" smtClean="0"/>
              <a:t>reactome</a:t>
            </a:r>
            <a:r>
              <a:rPr lang="en-US" sz="1600" dirty="0" smtClean="0"/>
              <a:t> of </a:t>
            </a:r>
            <a:r>
              <a:rPr lang="en-US" sz="1600" dirty="0" err="1" smtClean="0"/>
              <a:t>Aspergillus</a:t>
            </a:r>
            <a:r>
              <a:rPr lang="en-US" sz="1600" dirty="0" smtClean="0"/>
              <a:t> </a:t>
            </a:r>
            <a:r>
              <a:rPr lang="en-US" sz="1600" dirty="0" err="1" smtClean="0"/>
              <a:t>niger</a:t>
            </a:r>
            <a:r>
              <a:rPr lang="en-US" sz="1600" dirty="0" smtClean="0"/>
              <a:t>", Molecular Systems Biology,4:178, pages 1-13</a:t>
            </a:r>
          </a:p>
          <a:p>
            <a:pPr>
              <a:buFont typeface="Arial" pitchFamily="34" charset="0"/>
              <a:buChar char="•"/>
            </a:pPr>
            <a:r>
              <a:rPr lang="en-US" sz="1600" dirty="0" smtClean="0"/>
              <a:t>What is flux balance </a:t>
            </a:r>
            <a:r>
              <a:rPr lang="en-US" sz="1600" dirty="0" smtClean="0"/>
              <a:t>analysis? Jeffrey </a:t>
            </a:r>
            <a:r>
              <a:rPr lang="en-US" sz="1600" dirty="0" smtClean="0"/>
              <a:t>D. </a:t>
            </a:r>
            <a:r>
              <a:rPr lang="en-US" sz="1600" dirty="0" err="1" smtClean="0"/>
              <a:t>Orth</a:t>
            </a:r>
            <a:r>
              <a:rPr lang="en-US" sz="1600" dirty="0" smtClean="0"/>
              <a:t>, Ines Thiele, and Bernhard Ø. </a:t>
            </a:r>
            <a:r>
              <a:rPr lang="en-US" sz="1600" dirty="0" err="1" smtClean="0"/>
              <a:t>Palsson</a:t>
            </a:r>
            <a:r>
              <a:rPr lang="en-US" sz="1600" dirty="0" smtClean="0"/>
              <a:t>. Nat </a:t>
            </a:r>
            <a:r>
              <a:rPr lang="en-US" sz="1600" dirty="0" err="1" smtClean="0"/>
              <a:t>Biotechnol</a:t>
            </a:r>
            <a:r>
              <a:rPr lang="en-US" sz="1600" dirty="0" smtClean="0"/>
              <a:t>. 2010 March; 28(3): </a:t>
            </a:r>
            <a:r>
              <a:rPr lang="en-US" sz="1600" dirty="0" smtClean="0"/>
              <a:t>245–248. </a:t>
            </a:r>
            <a:r>
              <a:rPr lang="en-US" sz="1600" dirty="0" err="1" smtClean="0"/>
              <a:t>doi</a:t>
            </a:r>
            <a:r>
              <a:rPr lang="en-US" sz="1600" dirty="0" smtClean="0"/>
              <a:t>:  10.1038/nbt.1614</a:t>
            </a:r>
            <a:endParaRPr lang="en-GB" sz="16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rwinia2G.jpg"/>
          <p:cNvPicPr>
            <a:picLocks noChangeAspect="1"/>
          </p:cNvPicPr>
          <p:nvPr/>
        </p:nvPicPr>
        <p:blipFill>
          <a:blip r:embed="rId2" cstate="print"/>
          <a:stretch>
            <a:fillRect/>
          </a:stretch>
        </p:blipFill>
        <p:spPr>
          <a:xfrm>
            <a:off x="381000" y="2895600"/>
            <a:ext cx="4872000" cy="3650230"/>
          </a:xfrm>
          <a:prstGeom prst="rect">
            <a:avLst/>
          </a:prstGeom>
        </p:spPr>
      </p:pic>
      <p:sp>
        <p:nvSpPr>
          <p:cNvPr id="2" name="Title 1"/>
          <p:cNvSpPr>
            <a:spLocks noGrp="1"/>
          </p:cNvSpPr>
          <p:nvPr>
            <p:ph type="title"/>
          </p:nvPr>
        </p:nvSpPr>
        <p:spPr>
          <a:xfrm>
            <a:off x="457200" y="274638"/>
            <a:ext cx="8229600" cy="654032"/>
          </a:xfrm>
        </p:spPr>
        <p:txBody>
          <a:bodyPr>
            <a:noAutofit/>
          </a:bodyPr>
          <a:lstStyle/>
          <a:p>
            <a:r>
              <a:rPr lang="en-GB" b="1" dirty="0" smtClean="0">
                <a:latin typeface="+mn-lt"/>
              </a:rPr>
              <a:t>Swarming and Quorum Sensing</a:t>
            </a:r>
            <a:endParaRPr lang="en-US" b="1" dirty="0">
              <a:latin typeface="+mn-lt"/>
            </a:endParaRPr>
          </a:p>
        </p:txBody>
      </p:sp>
      <p:sp>
        <p:nvSpPr>
          <p:cNvPr id="53" name="TextBox 52"/>
          <p:cNvSpPr txBox="1"/>
          <p:nvPr/>
        </p:nvSpPr>
        <p:spPr>
          <a:xfrm>
            <a:off x="228600" y="1196876"/>
            <a:ext cx="8610600" cy="1754326"/>
          </a:xfrm>
          <a:prstGeom prst="rect">
            <a:avLst/>
          </a:prstGeom>
          <a:noFill/>
        </p:spPr>
        <p:txBody>
          <a:bodyPr wrap="square" rtlCol="0">
            <a:spAutoFit/>
          </a:bodyPr>
          <a:lstStyle/>
          <a:p>
            <a:r>
              <a:rPr lang="en-GB" dirty="0" smtClean="0"/>
              <a:t>I have access to a strain of the plant pathogen </a:t>
            </a:r>
            <a:r>
              <a:rPr lang="en-GB" dirty="0" err="1" smtClean="0"/>
              <a:t>Erwinia</a:t>
            </a:r>
            <a:r>
              <a:rPr lang="en-GB" dirty="0" smtClean="0"/>
              <a:t> </a:t>
            </a:r>
            <a:r>
              <a:rPr lang="en-GB" dirty="0" err="1" smtClean="0"/>
              <a:t>Carotovara</a:t>
            </a:r>
            <a:r>
              <a:rPr lang="en-GB" dirty="0" smtClean="0"/>
              <a:t> which has GFP labels on its QS circuits. I am interested in the interaction of QS and swarming over an agar plate and this project will involve microscopy and microbiological techniques to explore this. The student will need to work independently during this project</a:t>
            </a:r>
          </a:p>
          <a:p>
            <a:pPr>
              <a:buFont typeface="Arial" pitchFamily="34" charset="0"/>
              <a:buChar char="•"/>
            </a:pPr>
            <a:r>
              <a:rPr lang="en-GB" dirty="0" smtClean="0"/>
              <a:t>Microbiology</a:t>
            </a:r>
          </a:p>
          <a:p>
            <a:pPr>
              <a:buFont typeface="Arial" pitchFamily="34" charset="0"/>
              <a:buChar char="•"/>
            </a:pPr>
            <a:r>
              <a:rPr lang="en-GB" dirty="0" smtClean="0"/>
              <a:t>Microscopy</a:t>
            </a:r>
          </a:p>
        </p:txBody>
      </p:sp>
      <p:sp>
        <p:nvSpPr>
          <p:cNvPr id="16" name="TextBox 15"/>
          <p:cNvSpPr txBox="1"/>
          <p:nvPr/>
        </p:nvSpPr>
        <p:spPr>
          <a:xfrm>
            <a:off x="5410200" y="2286000"/>
            <a:ext cx="3733800" cy="2308324"/>
          </a:xfrm>
          <a:prstGeom prst="rect">
            <a:avLst/>
          </a:prstGeom>
          <a:noFill/>
        </p:spPr>
        <p:txBody>
          <a:bodyPr wrap="square" rtlCol="0">
            <a:spAutoFit/>
          </a:bodyPr>
          <a:lstStyle/>
          <a:p>
            <a:pPr>
              <a:buFont typeface="Arial" pitchFamily="34" charset="0"/>
              <a:buChar char="•"/>
            </a:pPr>
            <a:r>
              <a:rPr lang="en-GB" sz="1600" dirty="0" smtClean="0"/>
              <a:t>MULTISCALE MODELING OF PSEUDOMONAS AERUGINOSA SWARMING, Du et al.. Math Models Methods </a:t>
            </a:r>
            <a:r>
              <a:rPr lang="en-GB" sz="1600" dirty="0" err="1" smtClean="0"/>
              <a:t>Appl</a:t>
            </a:r>
            <a:r>
              <a:rPr lang="en-GB" sz="1600" dirty="0" smtClean="0"/>
              <a:t> Sci. 2011; </a:t>
            </a:r>
            <a:endParaRPr lang="en-GB" sz="1600" dirty="0" smtClean="0"/>
          </a:p>
          <a:p>
            <a:pPr>
              <a:buFont typeface="Arial" pitchFamily="34" charset="0"/>
              <a:buChar char="•"/>
            </a:pPr>
            <a:r>
              <a:rPr lang="en-GB" sz="1600" dirty="0" smtClean="0"/>
              <a:t>Merging mythology and morphology: the multifaceted lifestyle of Proteus </a:t>
            </a:r>
            <a:r>
              <a:rPr lang="en-GB" sz="1600" dirty="0" smtClean="0"/>
              <a:t>mirabilis. </a:t>
            </a:r>
            <a:r>
              <a:rPr lang="en-GB" sz="1600" dirty="0" err="1" smtClean="0"/>
              <a:t>Chelsie</a:t>
            </a:r>
            <a:r>
              <a:rPr lang="en-GB" sz="1600" dirty="0" smtClean="0"/>
              <a:t> </a:t>
            </a:r>
            <a:r>
              <a:rPr lang="en-GB" sz="1600" dirty="0" smtClean="0"/>
              <a:t>E. </a:t>
            </a:r>
            <a:r>
              <a:rPr lang="en-GB" sz="1600" dirty="0" err="1" smtClean="0"/>
              <a:t>Armbruster</a:t>
            </a:r>
            <a:r>
              <a:rPr lang="en-GB" sz="1600" dirty="0" smtClean="0"/>
              <a:t> &amp; Harry L. T. </a:t>
            </a:r>
            <a:r>
              <a:rPr lang="en-GB" sz="1600" dirty="0" smtClean="0"/>
              <a:t>Mobley, Nature </a:t>
            </a:r>
            <a:r>
              <a:rPr lang="en-GB" sz="1600" dirty="0" smtClean="0"/>
              <a:t>Reviews Microbiology 10, </a:t>
            </a:r>
            <a:r>
              <a:rPr lang="en-GB" sz="1600" dirty="0" smtClean="0"/>
              <a:t>743-754</a:t>
            </a:r>
            <a:endParaRPr lang="en-GB" sz="1600" dirty="0" smtClean="0"/>
          </a:p>
          <a:p>
            <a:pPr>
              <a:buFont typeface="Arial" pitchFamily="34" charset="0"/>
              <a:buChar char="•"/>
            </a:pPr>
            <a:endParaRPr lang="en-GB" sz="1600" dirty="0" smtClean="0"/>
          </a:p>
        </p:txBody>
      </p:sp>
      <p:pic>
        <p:nvPicPr>
          <p:cNvPr id="8" name="Picture 7" descr="Erwinia 4 GFP 142x 0.3.tif"/>
          <p:cNvPicPr>
            <a:picLocks noChangeAspect="1"/>
          </p:cNvPicPr>
          <p:nvPr/>
        </p:nvPicPr>
        <p:blipFill>
          <a:blip r:embed="rId3" cstate="print"/>
          <a:stretch>
            <a:fillRect/>
          </a:stretch>
        </p:blipFill>
        <p:spPr>
          <a:xfrm>
            <a:off x="5943600" y="4343400"/>
            <a:ext cx="2944720" cy="2206261"/>
          </a:xfrm>
          <a:prstGeom prst="rect">
            <a:avLst/>
          </a:prstGeom>
        </p:spPr>
      </p:pic>
      <p:pic>
        <p:nvPicPr>
          <p:cNvPr id="9" name="Picture 8" descr="Erwinia2B.jpg"/>
          <p:cNvPicPr>
            <a:picLocks noChangeAspect="1"/>
          </p:cNvPicPr>
          <p:nvPr/>
        </p:nvPicPr>
        <p:blipFill>
          <a:blip r:embed="rId4" cstate="print"/>
          <a:stretch>
            <a:fillRect/>
          </a:stretch>
        </p:blipFill>
        <p:spPr>
          <a:xfrm>
            <a:off x="381000" y="2895600"/>
            <a:ext cx="4872000" cy="36502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4032"/>
          </a:xfrm>
        </p:spPr>
        <p:txBody>
          <a:bodyPr>
            <a:noAutofit/>
          </a:bodyPr>
          <a:lstStyle/>
          <a:p>
            <a:r>
              <a:rPr lang="en-GB" b="1" dirty="0" smtClean="0">
                <a:latin typeface="+mn-lt"/>
              </a:rPr>
              <a:t>Metabolic Interdependency</a:t>
            </a:r>
            <a:endParaRPr lang="en-US" b="1" dirty="0">
              <a:latin typeface="+mn-lt"/>
            </a:endParaRPr>
          </a:p>
        </p:txBody>
      </p:sp>
      <p:sp>
        <p:nvSpPr>
          <p:cNvPr id="53" name="TextBox 52"/>
          <p:cNvSpPr txBox="1"/>
          <p:nvPr/>
        </p:nvSpPr>
        <p:spPr>
          <a:xfrm>
            <a:off x="228600" y="1196876"/>
            <a:ext cx="8610600" cy="1200329"/>
          </a:xfrm>
          <a:prstGeom prst="rect">
            <a:avLst/>
          </a:prstGeom>
          <a:noFill/>
        </p:spPr>
        <p:txBody>
          <a:bodyPr wrap="square" rtlCol="0">
            <a:spAutoFit/>
          </a:bodyPr>
          <a:lstStyle/>
          <a:p>
            <a:r>
              <a:rPr lang="en-GB" dirty="0" smtClean="0"/>
              <a:t>I have access to a strain of the plant pathogen </a:t>
            </a:r>
            <a:r>
              <a:rPr lang="en-GB" dirty="0" err="1" smtClean="0"/>
              <a:t>Erwinia</a:t>
            </a:r>
            <a:r>
              <a:rPr lang="en-GB" dirty="0" smtClean="0"/>
              <a:t> </a:t>
            </a:r>
            <a:r>
              <a:rPr lang="en-GB" dirty="0" err="1" smtClean="0"/>
              <a:t>Carotovara</a:t>
            </a:r>
            <a:r>
              <a:rPr lang="en-GB" dirty="0" smtClean="0"/>
              <a:t>, but it has unusual activity  where it secretes </a:t>
            </a:r>
            <a:r>
              <a:rPr lang="en-GB" dirty="0" err="1" smtClean="0"/>
              <a:t>exo</a:t>
            </a:r>
            <a:r>
              <a:rPr lang="en-GB" dirty="0" smtClean="0"/>
              <a:t>-enzymes to degrade starch, but requires a secondary infection to process the result. We are going to investigate this interaction with pseudomonas </a:t>
            </a:r>
            <a:r>
              <a:rPr lang="en-GB" dirty="0" err="1" smtClean="0"/>
              <a:t>fluorescens</a:t>
            </a:r>
            <a:r>
              <a:rPr lang="en-GB" dirty="0" smtClean="0"/>
              <a:t>.</a:t>
            </a:r>
          </a:p>
        </p:txBody>
      </p:sp>
      <p:pic>
        <p:nvPicPr>
          <p:cNvPr id="11" name="Picture 10" descr="1-s2.0-S0168165611006390-gr3.jpg"/>
          <p:cNvPicPr>
            <a:picLocks noChangeAspect="1"/>
          </p:cNvPicPr>
          <p:nvPr/>
        </p:nvPicPr>
        <p:blipFill>
          <a:blip r:embed="rId2" cstate="print"/>
          <a:stretch>
            <a:fillRect/>
          </a:stretch>
        </p:blipFill>
        <p:spPr>
          <a:xfrm>
            <a:off x="478779" y="2438400"/>
            <a:ext cx="3864621" cy="4118559"/>
          </a:xfrm>
          <a:prstGeom prst="rect">
            <a:avLst/>
          </a:prstGeom>
        </p:spPr>
      </p:pic>
      <p:pic>
        <p:nvPicPr>
          <p:cNvPr id="12" name="Picture 11" descr="290313 +fructose.jpg"/>
          <p:cNvPicPr>
            <a:picLocks noChangeAspect="1"/>
          </p:cNvPicPr>
          <p:nvPr/>
        </p:nvPicPr>
        <p:blipFill>
          <a:blip r:embed="rId3" cstate="print"/>
          <a:stretch>
            <a:fillRect/>
          </a:stretch>
        </p:blipFill>
        <p:spPr>
          <a:xfrm>
            <a:off x="4572000" y="2209800"/>
            <a:ext cx="4400550" cy="3238353"/>
          </a:xfrm>
          <a:prstGeom prst="rect">
            <a:avLst/>
          </a:prstGeom>
        </p:spPr>
      </p:pic>
      <p:sp>
        <p:nvSpPr>
          <p:cNvPr id="6" name="TextBox 5"/>
          <p:cNvSpPr txBox="1"/>
          <p:nvPr/>
        </p:nvSpPr>
        <p:spPr>
          <a:xfrm>
            <a:off x="4495800" y="5552182"/>
            <a:ext cx="4572000" cy="1077218"/>
          </a:xfrm>
          <a:prstGeom prst="rect">
            <a:avLst/>
          </a:prstGeom>
          <a:noFill/>
        </p:spPr>
        <p:txBody>
          <a:bodyPr wrap="square" rtlCol="0">
            <a:spAutoFit/>
          </a:bodyPr>
          <a:lstStyle/>
          <a:p>
            <a:pPr>
              <a:buFont typeface="Arial" pitchFamily="34" charset="0"/>
              <a:buChar char="•"/>
            </a:pPr>
            <a:r>
              <a:rPr lang="en-GB" sz="1600" dirty="0" smtClean="0"/>
              <a:t>Quorum </a:t>
            </a:r>
            <a:r>
              <a:rPr lang="en-GB" sz="1600" dirty="0" smtClean="0"/>
              <a:t>sensing, virulence and </a:t>
            </a:r>
            <a:r>
              <a:rPr lang="en-GB" sz="1600" dirty="0" smtClean="0"/>
              <a:t>secondary metabolite </a:t>
            </a:r>
            <a:r>
              <a:rPr lang="en-GB" sz="1600" dirty="0" smtClean="0"/>
              <a:t>production in </a:t>
            </a:r>
            <a:r>
              <a:rPr lang="en-GB" sz="1600" dirty="0" smtClean="0"/>
              <a:t>plant soft-rotting bacteria. Anne </a:t>
            </a:r>
            <a:r>
              <a:rPr lang="en-GB" sz="1600" dirty="0" smtClean="0"/>
              <a:t>M. L. </a:t>
            </a:r>
            <a:r>
              <a:rPr lang="en-GB" sz="1600" dirty="0" smtClean="0"/>
              <a:t>Barnard</a:t>
            </a:r>
            <a:r>
              <a:rPr lang="en-GB" sz="1600" dirty="0" smtClean="0"/>
              <a:t> </a:t>
            </a:r>
            <a:r>
              <a:rPr lang="en-GB" sz="1600" dirty="0" smtClean="0"/>
              <a:t>et al. </a:t>
            </a:r>
            <a:r>
              <a:rPr lang="fr-FR" sz="1600" dirty="0" smtClean="0"/>
              <a:t>Phil. </a:t>
            </a:r>
            <a:r>
              <a:rPr lang="fr-FR" sz="1600" dirty="0" err="1" smtClean="0"/>
              <a:t>Trans</a:t>
            </a:r>
            <a:r>
              <a:rPr lang="fr-FR" sz="1600" dirty="0" smtClean="0"/>
              <a:t>. R. Soc. B (2007) 362, </a:t>
            </a:r>
            <a:r>
              <a:rPr lang="fr-FR" sz="1600" dirty="0" smtClean="0"/>
              <a:t>1165–1183 </a:t>
            </a:r>
            <a:r>
              <a:rPr lang="en-GB" sz="1600" dirty="0" smtClean="0"/>
              <a:t>doi:10.1098/rstb.2007.2042</a:t>
            </a:r>
            <a:endParaRPr lang="en-GB" sz="1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424</Words>
  <Application>Microsoft Office PowerPoint</Application>
  <PresentationFormat>On-screen Show (4:3)</PresentationFormat>
  <Paragraphs>25</Paragraphs>
  <Slides>4</Slides>
  <Notes>0</Notes>
  <HiddenSlides>0</HiddenSlides>
  <MMClips>1</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Shoaling Fish</vt:lpstr>
      <vt:lpstr>Aspergillus Niger</vt:lpstr>
      <vt:lpstr>Swarming and Quorum Sensing</vt:lpstr>
      <vt:lpstr>Metabolic Interdependency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Shoaling Fish</dc:title>
  <dc:creator/>
  <cp:lastModifiedBy>ajw511</cp:lastModifiedBy>
  <cp:revision>9</cp:revision>
  <dcterms:created xsi:type="dcterms:W3CDTF">2006-08-16T00:00:00Z</dcterms:created>
  <dcterms:modified xsi:type="dcterms:W3CDTF">2013-05-10T09:43:06Z</dcterms:modified>
</cp:coreProperties>
</file>