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63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video" Target="file:///D:\Talks\2012\EvEc.Feb\Bode.wmv"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14998" cy="654032"/>
          </a:xfrm>
        </p:spPr>
        <p:txBody>
          <a:bodyPr>
            <a:noAutofit/>
          </a:bodyPr>
          <a:lstStyle/>
          <a:p>
            <a:r>
              <a:rPr lang="en-GB" b="1" dirty="0" smtClean="0">
                <a:latin typeface="+mn-lt"/>
              </a:rPr>
              <a:t>Shoaling Fish</a:t>
            </a:r>
            <a:endParaRPr lang="en-US" b="1" dirty="0">
              <a:latin typeface="+mn-lt"/>
            </a:endParaRPr>
          </a:p>
        </p:txBody>
      </p:sp>
      <p:pic>
        <p:nvPicPr>
          <p:cNvPr id="6" name="Picture 3"/>
          <p:cNvPicPr>
            <a:picLocks noChangeAspect="1" noChangeArrowheads="1"/>
          </p:cNvPicPr>
          <p:nvPr/>
        </p:nvPicPr>
        <p:blipFill>
          <a:blip r:embed="rId3" cstate="print"/>
          <a:srcRect/>
          <a:stretch>
            <a:fillRect/>
          </a:stretch>
        </p:blipFill>
        <p:spPr bwMode="auto">
          <a:xfrm>
            <a:off x="4876800" y="914400"/>
            <a:ext cx="3962986" cy="2347031"/>
          </a:xfrm>
          <a:prstGeom prst="rect">
            <a:avLst/>
          </a:prstGeom>
          <a:noFill/>
          <a:ln w="9525">
            <a:noFill/>
            <a:round/>
            <a:headEnd/>
            <a:tailEnd/>
          </a:ln>
        </p:spPr>
      </p:pic>
      <p:pic>
        <p:nvPicPr>
          <p:cNvPr id="10" name="Picture 9" descr="windbird.jpg"/>
          <p:cNvPicPr>
            <a:picLocks noChangeAspect="1"/>
          </p:cNvPicPr>
          <p:nvPr/>
        </p:nvPicPr>
        <p:blipFill>
          <a:blip r:embed="rId4" cstate="print"/>
          <a:stretch>
            <a:fillRect/>
          </a:stretch>
        </p:blipFill>
        <p:spPr>
          <a:xfrm>
            <a:off x="1828800" y="5029200"/>
            <a:ext cx="2486044" cy="1658172"/>
          </a:xfrm>
          <a:prstGeom prst="rect">
            <a:avLst/>
          </a:prstGeom>
        </p:spPr>
      </p:pic>
      <p:sp>
        <p:nvSpPr>
          <p:cNvPr id="12" name="TextBox 11"/>
          <p:cNvSpPr txBox="1"/>
          <p:nvPr/>
        </p:nvSpPr>
        <p:spPr>
          <a:xfrm>
            <a:off x="6096000" y="304800"/>
            <a:ext cx="1928826" cy="707886"/>
          </a:xfrm>
          <a:prstGeom prst="rect">
            <a:avLst/>
          </a:prstGeom>
          <a:noFill/>
        </p:spPr>
        <p:txBody>
          <a:bodyPr wrap="square" rtlCol="0">
            <a:spAutoFit/>
          </a:bodyPr>
          <a:lstStyle/>
          <a:p>
            <a:r>
              <a:rPr lang="en-GB" sz="2000" dirty="0" smtClean="0"/>
              <a:t>Incorporation of Social Networks</a:t>
            </a:r>
            <a:endParaRPr lang="en-US" sz="2000" dirty="0"/>
          </a:p>
        </p:txBody>
      </p:sp>
      <p:sp>
        <p:nvSpPr>
          <p:cNvPr id="13" name="TextBox 12"/>
          <p:cNvSpPr txBox="1"/>
          <p:nvPr/>
        </p:nvSpPr>
        <p:spPr>
          <a:xfrm>
            <a:off x="0" y="5068669"/>
            <a:ext cx="1828800" cy="707886"/>
          </a:xfrm>
          <a:prstGeom prst="rect">
            <a:avLst/>
          </a:prstGeom>
          <a:noFill/>
        </p:spPr>
        <p:txBody>
          <a:bodyPr wrap="square" rtlCol="0">
            <a:spAutoFit/>
          </a:bodyPr>
          <a:lstStyle/>
          <a:p>
            <a:r>
              <a:rPr lang="en-GB" sz="2000" dirty="0" smtClean="0"/>
              <a:t>Applications to Wind Farms</a:t>
            </a:r>
          </a:p>
        </p:txBody>
      </p:sp>
      <p:pic>
        <p:nvPicPr>
          <p:cNvPr id="16" name="Bode.wmv">
            <a:hlinkClick r:id="" action="ppaction://media"/>
          </p:cNvPr>
          <p:cNvPicPr>
            <a:picLocks noRot="1" noChangeAspect="1"/>
          </p:cNvPicPr>
          <p:nvPr>
            <a:videoFile r:link="rId1"/>
          </p:nvPr>
        </p:nvPicPr>
        <p:blipFill>
          <a:blip r:embed="rId5" cstate="print"/>
          <a:stretch>
            <a:fillRect/>
          </a:stretch>
        </p:blipFill>
        <p:spPr>
          <a:xfrm>
            <a:off x="152400" y="990600"/>
            <a:ext cx="4572000" cy="3657600"/>
          </a:xfrm>
          <a:prstGeom prst="rect">
            <a:avLst/>
          </a:prstGeom>
        </p:spPr>
      </p:pic>
      <p:sp>
        <p:nvSpPr>
          <p:cNvPr id="17" name="TextBox 16"/>
          <p:cNvSpPr txBox="1"/>
          <p:nvPr/>
        </p:nvSpPr>
        <p:spPr>
          <a:xfrm>
            <a:off x="4876800" y="3330476"/>
            <a:ext cx="4267200" cy="1569660"/>
          </a:xfrm>
          <a:prstGeom prst="rect">
            <a:avLst/>
          </a:prstGeom>
          <a:noFill/>
        </p:spPr>
        <p:txBody>
          <a:bodyPr wrap="square" rtlCol="0">
            <a:spAutoFit/>
          </a:bodyPr>
          <a:lstStyle/>
          <a:p>
            <a:r>
              <a:rPr lang="en-GB" sz="1600" dirty="0" smtClean="0"/>
              <a:t>The Project would be lab based and involve capturing and maintaining 3 </a:t>
            </a:r>
            <a:r>
              <a:rPr lang="en-GB" sz="1600" dirty="0" err="1" smtClean="0"/>
              <a:t>spined</a:t>
            </a:r>
            <a:r>
              <a:rPr lang="en-GB" sz="1600" dirty="0" smtClean="0"/>
              <a:t> sticklebacks and running them through different trials for either object avoidance or social interactions.</a:t>
            </a:r>
          </a:p>
          <a:p>
            <a:pPr>
              <a:buFont typeface="Arial" pitchFamily="34" charset="0"/>
              <a:buChar char="•"/>
            </a:pPr>
            <a:r>
              <a:rPr lang="en-GB" sz="1600" dirty="0" smtClean="0"/>
              <a:t>Some statistical techniques</a:t>
            </a:r>
          </a:p>
          <a:p>
            <a:pPr>
              <a:buFont typeface="Arial" pitchFamily="34" charset="0"/>
              <a:buChar char="•"/>
            </a:pPr>
            <a:r>
              <a:rPr lang="en-GB" sz="1600" dirty="0" smtClean="0"/>
              <a:t>Early start is to collect the fish – late September</a:t>
            </a:r>
          </a:p>
        </p:txBody>
      </p:sp>
      <p:sp>
        <p:nvSpPr>
          <p:cNvPr id="18" name="TextBox 17"/>
          <p:cNvSpPr txBox="1"/>
          <p:nvPr/>
        </p:nvSpPr>
        <p:spPr>
          <a:xfrm>
            <a:off x="4495800" y="5029200"/>
            <a:ext cx="4648200" cy="1600438"/>
          </a:xfrm>
          <a:prstGeom prst="rect">
            <a:avLst/>
          </a:prstGeom>
          <a:noFill/>
        </p:spPr>
        <p:txBody>
          <a:bodyPr wrap="square" rtlCol="0">
            <a:spAutoFit/>
          </a:bodyPr>
          <a:lstStyle/>
          <a:p>
            <a:pPr>
              <a:buFont typeface="Arial" pitchFamily="34" charset="0"/>
              <a:buChar char="•"/>
            </a:pPr>
            <a:r>
              <a:rPr lang="en-US" sz="1400" dirty="0" smtClean="0"/>
              <a:t>The impact of social networks on animal collective motion: a conceptual model. N. W. F. Bode, A. Jamie Wood and D. W. Franks. Animal </a:t>
            </a:r>
            <a:r>
              <a:rPr lang="en-US" sz="1400" dirty="0" err="1" smtClean="0"/>
              <a:t>Behaviour</a:t>
            </a:r>
            <a:r>
              <a:rPr lang="en-US" sz="1400" dirty="0" smtClean="0"/>
              <a:t> </a:t>
            </a:r>
            <a:r>
              <a:rPr lang="en-US" sz="1400" b="1" dirty="0" smtClean="0"/>
              <a:t>82</a:t>
            </a:r>
            <a:r>
              <a:rPr lang="en-US" sz="1400" dirty="0" smtClean="0"/>
              <a:t> 29-38 (2011).</a:t>
            </a:r>
          </a:p>
          <a:p>
            <a:pPr>
              <a:buFont typeface="Arial" pitchFamily="34" charset="0"/>
              <a:buChar char="•"/>
            </a:pPr>
            <a:r>
              <a:rPr lang="en-US" sz="1400" dirty="0" smtClean="0"/>
              <a:t>Perceived threat increases synchronization in collectively moving animal groups. N. W. F. Bode, </a:t>
            </a:r>
            <a:r>
              <a:rPr lang="en-US" sz="1400" dirty="0" err="1" smtClean="0"/>
              <a:t>Jolyon</a:t>
            </a:r>
            <a:r>
              <a:rPr lang="en-US" sz="1400" dirty="0" smtClean="0"/>
              <a:t> J. </a:t>
            </a:r>
            <a:r>
              <a:rPr lang="en-US" sz="1400" dirty="0" err="1" smtClean="0"/>
              <a:t>Faria</a:t>
            </a:r>
            <a:r>
              <a:rPr lang="en-US" sz="1400" dirty="0" smtClean="0"/>
              <a:t>, Jens Krause, D. W. Franks and A. Jamie Wood. Proc. R. Soc. B doi:10.1098/rspb.2010.0855 </a:t>
            </a:r>
            <a:r>
              <a:rPr lang="en-US" sz="1400" b="1" dirty="0" smtClean="0"/>
              <a:t>277</a:t>
            </a:r>
            <a:r>
              <a:rPr lang="en-US" sz="1400" dirty="0" smtClean="0"/>
              <a:t> 3065-3070</a:t>
            </a:r>
            <a:endParaRPr lang="en-GB" sz="1400"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944562"/>
          </a:xfrm>
        </p:spPr>
        <p:txBody>
          <a:bodyPr>
            <a:normAutofit fontScale="90000"/>
          </a:bodyPr>
          <a:lstStyle/>
          <a:p>
            <a:r>
              <a:rPr lang="en-GB" dirty="0" smtClean="0"/>
              <a:t>FAQ: Fish Shoaling</a:t>
            </a:r>
            <a:endParaRPr lang="en-GB" dirty="0"/>
          </a:p>
        </p:txBody>
      </p:sp>
      <p:sp>
        <p:nvSpPr>
          <p:cNvPr id="3" name="Content Placeholder 2"/>
          <p:cNvSpPr>
            <a:spLocks noGrp="1"/>
          </p:cNvSpPr>
          <p:nvPr>
            <p:ph idx="1"/>
          </p:nvPr>
        </p:nvSpPr>
        <p:spPr>
          <a:xfrm>
            <a:off x="457200" y="1600201"/>
            <a:ext cx="8229600" cy="4495800"/>
          </a:xfrm>
        </p:spPr>
        <p:txBody>
          <a:bodyPr>
            <a:normAutofit/>
          </a:bodyPr>
          <a:lstStyle/>
          <a:p>
            <a:pPr marL="0" indent="0">
              <a:spcBef>
                <a:spcPts val="0"/>
              </a:spcBef>
              <a:spcAft>
                <a:spcPts val="600"/>
              </a:spcAft>
              <a:buNone/>
            </a:pPr>
            <a:r>
              <a:rPr lang="en-GB" sz="2000" dirty="0" smtClean="0"/>
              <a:t>What mathematics and programming do I need?</a:t>
            </a:r>
          </a:p>
          <a:p>
            <a:pPr marL="0" indent="0">
              <a:spcBef>
                <a:spcPts val="0"/>
              </a:spcBef>
              <a:spcAft>
                <a:spcPts val="600"/>
              </a:spcAft>
              <a:buNone/>
            </a:pPr>
            <a:r>
              <a:rPr lang="en-GB" sz="2000" i="1" dirty="0" smtClean="0"/>
              <a:t>Similar to a standard ecology based project – e.g. Statistics and some use of computer programs for fish tracking.</a:t>
            </a:r>
            <a:endParaRPr lang="en-GB" sz="2000" i="1" dirty="0" smtClean="0"/>
          </a:p>
          <a:p>
            <a:pPr marL="0" indent="0">
              <a:spcBef>
                <a:spcPts val="0"/>
              </a:spcBef>
              <a:spcAft>
                <a:spcPts val="600"/>
              </a:spcAft>
              <a:buNone/>
            </a:pPr>
            <a:r>
              <a:rPr lang="en-GB" sz="2000" dirty="0" smtClean="0"/>
              <a:t>How early is early?</a:t>
            </a:r>
          </a:p>
          <a:p>
            <a:pPr marL="0" indent="0">
              <a:spcBef>
                <a:spcPts val="0"/>
              </a:spcBef>
              <a:spcAft>
                <a:spcPts val="600"/>
              </a:spcAft>
              <a:buNone/>
            </a:pPr>
            <a:r>
              <a:rPr lang="en-GB" sz="2000" i="1" dirty="0" smtClean="0"/>
              <a:t>We say early start for this project so in case of bad weather (i.e. really cold) then fish can be collected early, but in previous years this has not been a problem. Prompt start is probably more accurate.</a:t>
            </a:r>
            <a:endParaRPr lang="en-GB" sz="2000" i="1" dirty="0" smtClean="0"/>
          </a:p>
          <a:p>
            <a:pPr marL="0" indent="0">
              <a:spcBef>
                <a:spcPts val="0"/>
              </a:spcBef>
              <a:buNone/>
            </a:pPr>
            <a:endParaRPr lang="en-GB" sz="20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rwinia2G.jpg"/>
          <p:cNvPicPr>
            <a:picLocks noChangeAspect="1"/>
          </p:cNvPicPr>
          <p:nvPr/>
        </p:nvPicPr>
        <p:blipFill>
          <a:blip r:embed="rId2" cstate="print"/>
          <a:stretch>
            <a:fillRect/>
          </a:stretch>
        </p:blipFill>
        <p:spPr>
          <a:xfrm>
            <a:off x="381000" y="2895600"/>
            <a:ext cx="4872000" cy="3650230"/>
          </a:xfrm>
          <a:prstGeom prst="rect">
            <a:avLst/>
          </a:prstGeom>
        </p:spPr>
      </p:pic>
      <p:sp>
        <p:nvSpPr>
          <p:cNvPr id="2" name="Title 1"/>
          <p:cNvSpPr>
            <a:spLocks noGrp="1"/>
          </p:cNvSpPr>
          <p:nvPr>
            <p:ph type="title"/>
          </p:nvPr>
        </p:nvSpPr>
        <p:spPr>
          <a:xfrm>
            <a:off x="457200" y="274638"/>
            <a:ext cx="8229600" cy="654032"/>
          </a:xfrm>
        </p:spPr>
        <p:txBody>
          <a:bodyPr>
            <a:noAutofit/>
          </a:bodyPr>
          <a:lstStyle/>
          <a:p>
            <a:r>
              <a:rPr lang="en-GB" b="1" dirty="0" smtClean="0">
                <a:latin typeface="+mn-lt"/>
              </a:rPr>
              <a:t>Swarming and Quorum Sensing</a:t>
            </a:r>
            <a:endParaRPr lang="en-US" b="1" dirty="0">
              <a:latin typeface="+mn-lt"/>
            </a:endParaRPr>
          </a:p>
        </p:txBody>
      </p:sp>
      <p:sp>
        <p:nvSpPr>
          <p:cNvPr id="53" name="TextBox 52"/>
          <p:cNvSpPr txBox="1"/>
          <p:nvPr/>
        </p:nvSpPr>
        <p:spPr>
          <a:xfrm>
            <a:off x="228600" y="1196876"/>
            <a:ext cx="8610600" cy="1754326"/>
          </a:xfrm>
          <a:prstGeom prst="rect">
            <a:avLst/>
          </a:prstGeom>
          <a:noFill/>
        </p:spPr>
        <p:txBody>
          <a:bodyPr wrap="square" rtlCol="0">
            <a:spAutoFit/>
          </a:bodyPr>
          <a:lstStyle/>
          <a:p>
            <a:r>
              <a:rPr lang="en-GB" dirty="0" smtClean="0"/>
              <a:t>I have access to a strain of the plant pathogen </a:t>
            </a:r>
            <a:r>
              <a:rPr lang="en-GB" dirty="0" err="1" smtClean="0"/>
              <a:t>Erwinia</a:t>
            </a:r>
            <a:r>
              <a:rPr lang="en-GB" dirty="0" smtClean="0"/>
              <a:t> </a:t>
            </a:r>
            <a:r>
              <a:rPr lang="en-GB" dirty="0" err="1" smtClean="0"/>
              <a:t>Carotovara</a:t>
            </a:r>
            <a:r>
              <a:rPr lang="en-GB" dirty="0" smtClean="0"/>
              <a:t> which has GFP labels on its QS circuits. I am interested in the interaction of QS and swarming over an agar plate and this project will involve microscopy and microbiological techniques to explore this. The student will need to work independently during this project</a:t>
            </a:r>
          </a:p>
          <a:p>
            <a:pPr>
              <a:buFont typeface="Arial" pitchFamily="34" charset="0"/>
              <a:buChar char="•"/>
            </a:pPr>
            <a:r>
              <a:rPr lang="en-GB" dirty="0" smtClean="0"/>
              <a:t>Microbiology</a:t>
            </a:r>
          </a:p>
          <a:p>
            <a:pPr>
              <a:buFont typeface="Arial" pitchFamily="34" charset="0"/>
              <a:buChar char="•"/>
            </a:pPr>
            <a:r>
              <a:rPr lang="en-GB" dirty="0" smtClean="0"/>
              <a:t>Microscopy</a:t>
            </a:r>
          </a:p>
        </p:txBody>
      </p:sp>
      <p:sp>
        <p:nvSpPr>
          <p:cNvPr id="16" name="TextBox 15"/>
          <p:cNvSpPr txBox="1"/>
          <p:nvPr/>
        </p:nvSpPr>
        <p:spPr>
          <a:xfrm>
            <a:off x="5410200" y="2286000"/>
            <a:ext cx="3733800" cy="2308324"/>
          </a:xfrm>
          <a:prstGeom prst="rect">
            <a:avLst/>
          </a:prstGeom>
          <a:noFill/>
        </p:spPr>
        <p:txBody>
          <a:bodyPr wrap="square" rtlCol="0">
            <a:spAutoFit/>
          </a:bodyPr>
          <a:lstStyle/>
          <a:p>
            <a:pPr>
              <a:buFont typeface="Arial" pitchFamily="34" charset="0"/>
              <a:buChar char="•"/>
            </a:pPr>
            <a:r>
              <a:rPr lang="en-GB" sz="1600" dirty="0" smtClean="0"/>
              <a:t>MULTISCALE MODELING OF PSEUDOMONAS AERUGINOSA SWARMING, Du et al.. Math Models Methods </a:t>
            </a:r>
            <a:r>
              <a:rPr lang="en-GB" sz="1600" dirty="0" err="1" smtClean="0"/>
              <a:t>Appl</a:t>
            </a:r>
            <a:r>
              <a:rPr lang="en-GB" sz="1600" dirty="0" smtClean="0"/>
              <a:t> Sci. 2011; </a:t>
            </a:r>
          </a:p>
          <a:p>
            <a:pPr>
              <a:buFont typeface="Arial" pitchFamily="34" charset="0"/>
              <a:buChar char="•"/>
            </a:pPr>
            <a:r>
              <a:rPr lang="en-GB" sz="1600" dirty="0" smtClean="0"/>
              <a:t>Merging mythology and morphology: the multifaceted lifestyle of Proteus mirabilis. </a:t>
            </a:r>
            <a:r>
              <a:rPr lang="en-GB" sz="1600" dirty="0" err="1" smtClean="0"/>
              <a:t>Chelsie</a:t>
            </a:r>
            <a:r>
              <a:rPr lang="en-GB" sz="1600" dirty="0" smtClean="0"/>
              <a:t> E. </a:t>
            </a:r>
            <a:r>
              <a:rPr lang="en-GB" sz="1600" dirty="0" err="1" smtClean="0"/>
              <a:t>Armbruster</a:t>
            </a:r>
            <a:r>
              <a:rPr lang="en-GB" sz="1600" dirty="0" smtClean="0"/>
              <a:t> &amp; Harry L. T. Mobley, Nature Reviews Microbiology 10, 743-754</a:t>
            </a:r>
          </a:p>
          <a:p>
            <a:pPr>
              <a:buFont typeface="Arial" pitchFamily="34" charset="0"/>
              <a:buChar char="•"/>
            </a:pPr>
            <a:endParaRPr lang="en-GB" sz="1600" dirty="0" smtClean="0"/>
          </a:p>
        </p:txBody>
      </p:sp>
      <p:pic>
        <p:nvPicPr>
          <p:cNvPr id="8" name="Picture 7" descr="Erwinia 4 GFP 142x 0.3.tif"/>
          <p:cNvPicPr>
            <a:picLocks noChangeAspect="1"/>
          </p:cNvPicPr>
          <p:nvPr/>
        </p:nvPicPr>
        <p:blipFill>
          <a:blip r:embed="rId3" cstate="print"/>
          <a:stretch>
            <a:fillRect/>
          </a:stretch>
        </p:blipFill>
        <p:spPr>
          <a:xfrm>
            <a:off x="5943600" y="4343400"/>
            <a:ext cx="2944720" cy="2206261"/>
          </a:xfrm>
          <a:prstGeom prst="rect">
            <a:avLst/>
          </a:prstGeom>
        </p:spPr>
      </p:pic>
      <p:pic>
        <p:nvPicPr>
          <p:cNvPr id="9" name="Picture 8" descr="Erwinia2B.jpg"/>
          <p:cNvPicPr>
            <a:picLocks noChangeAspect="1"/>
          </p:cNvPicPr>
          <p:nvPr/>
        </p:nvPicPr>
        <p:blipFill>
          <a:blip r:embed="rId4" cstate="print"/>
          <a:stretch>
            <a:fillRect/>
          </a:stretch>
        </p:blipFill>
        <p:spPr>
          <a:xfrm>
            <a:off x="381000" y="2895600"/>
            <a:ext cx="4872000" cy="3650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44562"/>
          </a:xfrm>
        </p:spPr>
        <p:txBody>
          <a:bodyPr>
            <a:normAutofit fontScale="90000"/>
          </a:bodyPr>
          <a:lstStyle/>
          <a:p>
            <a:r>
              <a:rPr lang="en-GB" dirty="0" smtClean="0"/>
              <a:t>FAQ: Swarming and Quorum sensing</a:t>
            </a:r>
            <a:endParaRPr lang="en-GB" dirty="0"/>
          </a:p>
        </p:txBody>
      </p:sp>
      <p:sp>
        <p:nvSpPr>
          <p:cNvPr id="3" name="Content Placeholder 2"/>
          <p:cNvSpPr>
            <a:spLocks noGrp="1"/>
          </p:cNvSpPr>
          <p:nvPr>
            <p:ph idx="1"/>
          </p:nvPr>
        </p:nvSpPr>
        <p:spPr>
          <a:xfrm>
            <a:off x="457200" y="1600201"/>
            <a:ext cx="8229600" cy="4495800"/>
          </a:xfrm>
        </p:spPr>
        <p:txBody>
          <a:bodyPr>
            <a:normAutofit/>
          </a:bodyPr>
          <a:lstStyle/>
          <a:p>
            <a:pPr marL="0" indent="0">
              <a:spcBef>
                <a:spcPts val="0"/>
              </a:spcBef>
              <a:buNone/>
            </a:pPr>
            <a:endParaRPr lang="en-GB" sz="2000"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287</Words>
  <Application>Microsoft Office PowerPoint</Application>
  <PresentationFormat>On-screen Show (4:3)</PresentationFormat>
  <Paragraphs>20</Paragraphs>
  <Slides>4</Slides>
  <Notes>0</Notes>
  <HiddenSlides>0</HiddenSlides>
  <MMClips>1</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Shoaling Fish</vt:lpstr>
      <vt:lpstr>FAQ: Fish Shoaling</vt:lpstr>
      <vt:lpstr>Swarming and Quorum Sensing</vt:lpstr>
      <vt:lpstr>FAQ: Swarming and Quorum sensing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Shoaling Fish</dc:title>
  <dc:creator/>
  <cp:lastModifiedBy>ajw511</cp:lastModifiedBy>
  <cp:revision>10</cp:revision>
  <dcterms:created xsi:type="dcterms:W3CDTF">2006-08-16T00:00:00Z</dcterms:created>
  <dcterms:modified xsi:type="dcterms:W3CDTF">2014-05-06T13:15:52Z</dcterms:modified>
</cp:coreProperties>
</file>