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9"/>
  </p:notesMasterIdLst>
  <p:sldIdLst>
    <p:sldId id="578" r:id="rId5"/>
    <p:sldId id="579" r:id="rId6"/>
    <p:sldId id="580" r:id="rId7"/>
    <p:sldId id="567" r:id="rId8"/>
    <p:sldId id="566" r:id="rId9"/>
    <p:sldId id="568" r:id="rId10"/>
    <p:sldId id="569" r:id="rId11"/>
    <p:sldId id="584" r:id="rId12"/>
    <p:sldId id="570" r:id="rId13"/>
    <p:sldId id="588" r:id="rId14"/>
    <p:sldId id="585" r:id="rId15"/>
    <p:sldId id="586" r:id="rId16"/>
    <p:sldId id="587" r:id="rId17"/>
    <p:sldId id="58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903" userDrawn="1">
          <p15:clr>
            <a:srgbClr val="A4A3A4"/>
          </p15:clr>
        </p15:guide>
        <p15:guide id="3" orient="horz" pos="21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FF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4" autoAdjust="0"/>
    <p:restoredTop sz="94067" autoAdjust="0"/>
  </p:normalViewPr>
  <p:slideViewPr>
    <p:cSldViewPr snapToGrid="0" snapToObjects="1">
      <p:cViewPr varScale="1">
        <p:scale>
          <a:sx n="136" d="100"/>
          <a:sy n="136" d="100"/>
        </p:scale>
        <p:origin x="1320" y="240"/>
      </p:cViewPr>
      <p:guideLst>
        <p:guide pos="2903"/>
        <p:guide orient="horz" pos="21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9" d="100"/>
        <a:sy n="169" d="100"/>
      </p:scale>
      <p:origin x="0" y="20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1BBC8-84AD-CF40-898B-65A9518184A5}" type="datetimeFigureOut">
              <a:t>2/25/21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ADC08-3FBE-CC48-82B6-AF5A4E68240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65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529D79-1912-434B-8321-07F7CAC3449D}" type="slidenum">
              <a:rPr lang="en-US" sz="1200"/>
              <a:pPr eaLnBrk="1" hangingPunct="1"/>
              <a:t>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056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2/25/21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emf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0" y="-19745"/>
            <a:ext cx="9144000" cy="632651"/>
          </a:xfrm>
          <a:prstGeom prst="rect">
            <a:avLst/>
          </a:prstGeom>
          <a:solidFill>
            <a:srgbClr val="7030A0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  <a:t>Genetics is complex</a:t>
            </a:r>
          </a:p>
        </p:txBody>
      </p:sp>
      <p:pic>
        <p:nvPicPr>
          <p:cNvPr id="3" name="Picture 2" descr="400px-RecessiveB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73" y="1231582"/>
            <a:ext cx="3293542" cy="17455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643" y="1283934"/>
            <a:ext cx="1782778" cy="285244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300559" y="713850"/>
            <a:ext cx="6575885" cy="5895185"/>
            <a:chOff x="729059" y="46082"/>
            <a:chExt cx="6575885" cy="5895185"/>
          </a:xfrm>
        </p:grpSpPr>
        <p:pic>
          <p:nvPicPr>
            <p:cNvPr id="4" name="Picture 3" descr="nrg3868-f1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059" y="1478562"/>
              <a:ext cx="6575885" cy="4462705"/>
            </a:xfrm>
            <a:prstGeom prst="rect">
              <a:avLst/>
            </a:prstGeom>
          </p:spPr>
        </p:pic>
        <p:sp>
          <p:nvSpPr>
            <p:cNvPr id="8" name="Cloud Callout 7"/>
            <p:cNvSpPr/>
            <p:nvPr/>
          </p:nvSpPr>
          <p:spPr>
            <a:xfrm>
              <a:off x="5330921" y="46082"/>
              <a:ext cx="1483857" cy="1140167"/>
            </a:xfrm>
            <a:prstGeom prst="cloudCallout">
              <a:avLst>
                <a:gd name="adj1" fmla="val -89468"/>
                <a:gd name="adj2" fmla="val 3823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Apple Chancery"/>
                  <a:cs typeface="Apple Chancery"/>
                  <a:sym typeface="Wingdings"/>
                </a:rPr>
                <a:t>oh …</a:t>
              </a:r>
              <a:endParaRPr lang="en-US" sz="2000">
                <a:solidFill>
                  <a:srgbClr val="000000"/>
                </a:solidFill>
                <a:latin typeface="Apple Chancery"/>
                <a:cs typeface="Apple Chancery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96950" y="2236218"/>
            <a:ext cx="6489700" cy="3352800"/>
            <a:chOff x="425450" y="1568450"/>
            <a:chExt cx="6489700" cy="3352800"/>
          </a:xfrm>
        </p:grpSpPr>
        <p:grpSp>
          <p:nvGrpSpPr>
            <p:cNvPr id="35" name="Group 34"/>
            <p:cNvGrpSpPr/>
            <p:nvPr/>
          </p:nvGrpSpPr>
          <p:grpSpPr>
            <a:xfrm>
              <a:off x="1149350" y="1720850"/>
              <a:ext cx="5765800" cy="3200400"/>
              <a:chOff x="1149350" y="1720850"/>
              <a:chExt cx="5765800" cy="3200400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4902200" y="2552700"/>
                <a:ext cx="2012950" cy="1136650"/>
              </a:xfrm>
              <a:custGeom>
                <a:avLst/>
                <a:gdLst>
                  <a:gd name="connsiteX0" fmla="*/ 0 w 2139950"/>
                  <a:gd name="connsiteY0" fmla="*/ 88900 h 1930400"/>
                  <a:gd name="connsiteX1" fmla="*/ 76200 w 2139950"/>
                  <a:gd name="connsiteY1" fmla="*/ 57150 h 1930400"/>
                  <a:gd name="connsiteX2" fmla="*/ 114300 w 2139950"/>
                  <a:gd name="connsiteY2" fmla="*/ 44450 h 1930400"/>
                  <a:gd name="connsiteX3" fmla="*/ 152400 w 2139950"/>
                  <a:gd name="connsiteY3" fmla="*/ 25400 h 1930400"/>
                  <a:gd name="connsiteX4" fmla="*/ 177800 w 2139950"/>
                  <a:gd name="connsiteY4" fmla="*/ 19050 h 1930400"/>
                  <a:gd name="connsiteX5" fmla="*/ 222250 w 2139950"/>
                  <a:gd name="connsiteY5" fmla="*/ 0 h 1930400"/>
                  <a:gd name="connsiteX6" fmla="*/ 622300 w 2139950"/>
                  <a:gd name="connsiteY6" fmla="*/ 19050 h 1930400"/>
                  <a:gd name="connsiteX7" fmla="*/ 673100 w 2139950"/>
                  <a:gd name="connsiteY7" fmla="*/ 25400 h 1930400"/>
                  <a:gd name="connsiteX8" fmla="*/ 762000 w 2139950"/>
                  <a:gd name="connsiteY8" fmla="*/ 57150 h 1930400"/>
                  <a:gd name="connsiteX9" fmla="*/ 812800 w 2139950"/>
                  <a:gd name="connsiteY9" fmla="*/ 69850 h 1930400"/>
                  <a:gd name="connsiteX10" fmla="*/ 1016000 w 2139950"/>
                  <a:gd name="connsiteY10" fmla="*/ 171450 h 1930400"/>
                  <a:gd name="connsiteX11" fmla="*/ 1257300 w 2139950"/>
                  <a:gd name="connsiteY11" fmla="*/ 317500 h 1930400"/>
                  <a:gd name="connsiteX12" fmla="*/ 1308100 w 2139950"/>
                  <a:gd name="connsiteY12" fmla="*/ 361950 h 1930400"/>
                  <a:gd name="connsiteX13" fmla="*/ 1346200 w 2139950"/>
                  <a:gd name="connsiteY13" fmla="*/ 400050 h 1930400"/>
                  <a:gd name="connsiteX14" fmla="*/ 1409700 w 2139950"/>
                  <a:gd name="connsiteY14" fmla="*/ 450850 h 1930400"/>
                  <a:gd name="connsiteX15" fmla="*/ 1473200 w 2139950"/>
                  <a:gd name="connsiteY15" fmla="*/ 546100 h 1930400"/>
                  <a:gd name="connsiteX16" fmla="*/ 1504950 w 2139950"/>
                  <a:gd name="connsiteY16" fmla="*/ 584200 h 1930400"/>
                  <a:gd name="connsiteX17" fmla="*/ 1555750 w 2139950"/>
                  <a:gd name="connsiteY17" fmla="*/ 654050 h 1930400"/>
                  <a:gd name="connsiteX18" fmla="*/ 1587500 w 2139950"/>
                  <a:gd name="connsiteY18" fmla="*/ 692150 h 1930400"/>
                  <a:gd name="connsiteX19" fmla="*/ 1638300 w 2139950"/>
                  <a:gd name="connsiteY19" fmla="*/ 768350 h 1930400"/>
                  <a:gd name="connsiteX20" fmla="*/ 1670050 w 2139950"/>
                  <a:gd name="connsiteY20" fmla="*/ 838200 h 1930400"/>
                  <a:gd name="connsiteX21" fmla="*/ 1682750 w 2139950"/>
                  <a:gd name="connsiteY21" fmla="*/ 876300 h 1930400"/>
                  <a:gd name="connsiteX22" fmla="*/ 1695450 w 2139950"/>
                  <a:gd name="connsiteY22" fmla="*/ 901700 h 1930400"/>
                  <a:gd name="connsiteX23" fmla="*/ 1701800 w 2139950"/>
                  <a:gd name="connsiteY23" fmla="*/ 933450 h 1930400"/>
                  <a:gd name="connsiteX24" fmla="*/ 1720850 w 2139950"/>
                  <a:gd name="connsiteY24" fmla="*/ 971550 h 1930400"/>
                  <a:gd name="connsiteX25" fmla="*/ 1727200 w 2139950"/>
                  <a:gd name="connsiteY25" fmla="*/ 990600 h 1930400"/>
                  <a:gd name="connsiteX26" fmla="*/ 1746250 w 2139950"/>
                  <a:gd name="connsiteY26" fmla="*/ 1028700 h 1930400"/>
                  <a:gd name="connsiteX27" fmla="*/ 1797050 w 2139950"/>
                  <a:gd name="connsiteY27" fmla="*/ 1136650 h 1930400"/>
                  <a:gd name="connsiteX28" fmla="*/ 1822450 w 2139950"/>
                  <a:gd name="connsiteY28" fmla="*/ 1174750 h 1930400"/>
                  <a:gd name="connsiteX29" fmla="*/ 1828800 w 2139950"/>
                  <a:gd name="connsiteY29" fmla="*/ 1206500 h 1930400"/>
                  <a:gd name="connsiteX30" fmla="*/ 1854200 w 2139950"/>
                  <a:gd name="connsiteY30" fmla="*/ 1244600 h 1930400"/>
                  <a:gd name="connsiteX31" fmla="*/ 1873250 w 2139950"/>
                  <a:gd name="connsiteY31" fmla="*/ 1270000 h 1930400"/>
                  <a:gd name="connsiteX32" fmla="*/ 1898650 w 2139950"/>
                  <a:gd name="connsiteY32" fmla="*/ 1333500 h 1930400"/>
                  <a:gd name="connsiteX33" fmla="*/ 1911350 w 2139950"/>
                  <a:gd name="connsiteY33" fmla="*/ 1358900 h 1930400"/>
                  <a:gd name="connsiteX34" fmla="*/ 1924050 w 2139950"/>
                  <a:gd name="connsiteY34" fmla="*/ 1397000 h 1930400"/>
                  <a:gd name="connsiteX35" fmla="*/ 1943100 w 2139950"/>
                  <a:gd name="connsiteY35" fmla="*/ 1441450 h 1930400"/>
                  <a:gd name="connsiteX36" fmla="*/ 1955800 w 2139950"/>
                  <a:gd name="connsiteY36" fmla="*/ 1492250 h 1930400"/>
                  <a:gd name="connsiteX37" fmla="*/ 1974850 w 2139950"/>
                  <a:gd name="connsiteY37" fmla="*/ 1530350 h 1930400"/>
                  <a:gd name="connsiteX38" fmla="*/ 1987550 w 2139950"/>
                  <a:gd name="connsiteY38" fmla="*/ 1549400 h 1930400"/>
                  <a:gd name="connsiteX39" fmla="*/ 2000250 w 2139950"/>
                  <a:gd name="connsiteY39" fmla="*/ 1587500 h 1930400"/>
                  <a:gd name="connsiteX40" fmla="*/ 2012950 w 2139950"/>
                  <a:gd name="connsiteY40" fmla="*/ 1612900 h 1930400"/>
                  <a:gd name="connsiteX41" fmla="*/ 2025650 w 2139950"/>
                  <a:gd name="connsiteY41" fmla="*/ 1644650 h 1930400"/>
                  <a:gd name="connsiteX42" fmla="*/ 2038350 w 2139950"/>
                  <a:gd name="connsiteY42" fmla="*/ 1663700 h 1930400"/>
                  <a:gd name="connsiteX43" fmla="*/ 2057400 w 2139950"/>
                  <a:gd name="connsiteY43" fmla="*/ 1720850 h 1930400"/>
                  <a:gd name="connsiteX44" fmla="*/ 2063750 w 2139950"/>
                  <a:gd name="connsiteY44" fmla="*/ 1746250 h 1930400"/>
                  <a:gd name="connsiteX45" fmla="*/ 2076450 w 2139950"/>
                  <a:gd name="connsiteY45" fmla="*/ 1784350 h 1930400"/>
                  <a:gd name="connsiteX46" fmla="*/ 2082800 w 2139950"/>
                  <a:gd name="connsiteY46" fmla="*/ 1803400 h 1930400"/>
                  <a:gd name="connsiteX47" fmla="*/ 2089150 w 2139950"/>
                  <a:gd name="connsiteY47" fmla="*/ 1841500 h 1930400"/>
                  <a:gd name="connsiteX48" fmla="*/ 2108200 w 2139950"/>
                  <a:gd name="connsiteY48" fmla="*/ 1930400 h 1930400"/>
                  <a:gd name="connsiteX49" fmla="*/ 2114550 w 2139950"/>
                  <a:gd name="connsiteY49" fmla="*/ 1892300 h 1930400"/>
                  <a:gd name="connsiteX50" fmla="*/ 2133600 w 2139950"/>
                  <a:gd name="connsiteY50" fmla="*/ 1816100 h 1930400"/>
                  <a:gd name="connsiteX51" fmla="*/ 2127250 w 2139950"/>
                  <a:gd name="connsiteY51" fmla="*/ 1835150 h 1930400"/>
                  <a:gd name="connsiteX52" fmla="*/ 2120900 w 2139950"/>
                  <a:gd name="connsiteY52" fmla="*/ 1898650 h 1930400"/>
                  <a:gd name="connsiteX53" fmla="*/ 2114550 w 2139950"/>
                  <a:gd name="connsiteY53" fmla="*/ 1917700 h 1930400"/>
                  <a:gd name="connsiteX54" fmla="*/ 2076450 w 2139950"/>
                  <a:gd name="connsiteY54" fmla="*/ 1905000 h 1930400"/>
                  <a:gd name="connsiteX55" fmla="*/ 2025650 w 2139950"/>
                  <a:gd name="connsiteY55" fmla="*/ 1847850 h 1930400"/>
                  <a:gd name="connsiteX56" fmla="*/ 2070100 w 2139950"/>
                  <a:gd name="connsiteY56" fmla="*/ 1784350 h 1930400"/>
                  <a:gd name="connsiteX57" fmla="*/ 2108200 w 2139950"/>
                  <a:gd name="connsiteY57" fmla="*/ 1758950 h 1930400"/>
                  <a:gd name="connsiteX58" fmla="*/ 2139950 w 2139950"/>
                  <a:gd name="connsiteY58" fmla="*/ 1714500 h 193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2139950" h="1930400">
                    <a:moveTo>
                      <a:pt x="0" y="88900"/>
                    </a:moveTo>
                    <a:cubicBezTo>
                      <a:pt x="25400" y="78317"/>
                      <a:pt x="50095" y="65852"/>
                      <a:pt x="76200" y="57150"/>
                    </a:cubicBezTo>
                    <a:cubicBezTo>
                      <a:pt x="88900" y="52917"/>
                      <a:pt x="101943" y="49599"/>
                      <a:pt x="114300" y="44450"/>
                    </a:cubicBezTo>
                    <a:cubicBezTo>
                      <a:pt x="127407" y="38989"/>
                      <a:pt x="139217" y="30673"/>
                      <a:pt x="152400" y="25400"/>
                    </a:cubicBezTo>
                    <a:cubicBezTo>
                      <a:pt x="160503" y="22159"/>
                      <a:pt x="169409" y="21448"/>
                      <a:pt x="177800" y="19050"/>
                    </a:cubicBezTo>
                    <a:cubicBezTo>
                      <a:pt x="199601" y="12821"/>
                      <a:pt x="199672" y="11289"/>
                      <a:pt x="222250" y="0"/>
                    </a:cubicBezTo>
                    <a:cubicBezTo>
                      <a:pt x="355600" y="6350"/>
                      <a:pt x="489830" y="2491"/>
                      <a:pt x="622300" y="19050"/>
                    </a:cubicBezTo>
                    <a:cubicBezTo>
                      <a:pt x="639233" y="21167"/>
                      <a:pt x="656327" y="22255"/>
                      <a:pt x="673100" y="25400"/>
                    </a:cubicBezTo>
                    <a:cubicBezTo>
                      <a:pt x="769485" y="43472"/>
                      <a:pt x="682411" y="28725"/>
                      <a:pt x="762000" y="57150"/>
                    </a:cubicBezTo>
                    <a:cubicBezTo>
                      <a:pt x="778438" y="63021"/>
                      <a:pt x="796422" y="63816"/>
                      <a:pt x="812800" y="69850"/>
                    </a:cubicBezTo>
                    <a:cubicBezTo>
                      <a:pt x="862065" y="88000"/>
                      <a:pt x="990007" y="157154"/>
                      <a:pt x="1016000" y="171450"/>
                    </a:cubicBezTo>
                    <a:cubicBezTo>
                      <a:pt x="1078627" y="205895"/>
                      <a:pt x="1201839" y="268971"/>
                      <a:pt x="1257300" y="317500"/>
                    </a:cubicBezTo>
                    <a:cubicBezTo>
                      <a:pt x="1274233" y="332317"/>
                      <a:pt x="1291612" y="346640"/>
                      <a:pt x="1308100" y="361950"/>
                    </a:cubicBezTo>
                    <a:cubicBezTo>
                      <a:pt x="1321261" y="374171"/>
                      <a:pt x="1332683" y="388223"/>
                      <a:pt x="1346200" y="400050"/>
                    </a:cubicBezTo>
                    <a:cubicBezTo>
                      <a:pt x="1366600" y="417900"/>
                      <a:pt x="1391913" y="430395"/>
                      <a:pt x="1409700" y="450850"/>
                    </a:cubicBezTo>
                    <a:cubicBezTo>
                      <a:pt x="1434739" y="479645"/>
                      <a:pt x="1448771" y="516786"/>
                      <a:pt x="1473200" y="546100"/>
                    </a:cubicBezTo>
                    <a:cubicBezTo>
                      <a:pt x="1483783" y="558800"/>
                      <a:pt x="1494908" y="571068"/>
                      <a:pt x="1504950" y="584200"/>
                    </a:cubicBezTo>
                    <a:cubicBezTo>
                      <a:pt x="1522438" y="607069"/>
                      <a:pt x="1537319" y="631933"/>
                      <a:pt x="1555750" y="654050"/>
                    </a:cubicBezTo>
                    <a:cubicBezTo>
                      <a:pt x="1566333" y="666750"/>
                      <a:pt x="1578090" y="678558"/>
                      <a:pt x="1587500" y="692150"/>
                    </a:cubicBezTo>
                    <a:cubicBezTo>
                      <a:pt x="1670105" y="811469"/>
                      <a:pt x="1562147" y="673159"/>
                      <a:pt x="1638300" y="768350"/>
                    </a:cubicBezTo>
                    <a:cubicBezTo>
                      <a:pt x="1673658" y="874425"/>
                      <a:pt x="1626821" y="743096"/>
                      <a:pt x="1670050" y="838200"/>
                    </a:cubicBezTo>
                    <a:cubicBezTo>
                      <a:pt x="1675590" y="850387"/>
                      <a:pt x="1677778" y="863871"/>
                      <a:pt x="1682750" y="876300"/>
                    </a:cubicBezTo>
                    <a:cubicBezTo>
                      <a:pt x="1686266" y="885089"/>
                      <a:pt x="1691217" y="893233"/>
                      <a:pt x="1695450" y="901700"/>
                    </a:cubicBezTo>
                    <a:cubicBezTo>
                      <a:pt x="1697567" y="912283"/>
                      <a:pt x="1698112" y="923307"/>
                      <a:pt x="1701800" y="933450"/>
                    </a:cubicBezTo>
                    <a:cubicBezTo>
                      <a:pt x="1706652" y="946794"/>
                      <a:pt x="1715083" y="958575"/>
                      <a:pt x="1720850" y="971550"/>
                    </a:cubicBezTo>
                    <a:cubicBezTo>
                      <a:pt x="1723568" y="977667"/>
                      <a:pt x="1724482" y="984483"/>
                      <a:pt x="1727200" y="990600"/>
                    </a:cubicBezTo>
                    <a:cubicBezTo>
                      <a:pt x="1732967" y="1003575"/>
                      <a:pt x="1740374" y="1015774"/>
                      <a:pt x="1746250" y="1028700"/>
                    </a:cubicBezTo>
                    <a:cubicBezTo>
                      <a:pt x="1767075" y="1074514"/>
                      <a:pt x="1759887" y="1080905"/>
                      <a:pt x="1797050" y="1136650"/>
                    </a:cubicBezTo>
                    <a:lnTo>
                      <a:pt x="1822450" y="1174750"/>
                    </a:lnTo>
                    <a:cubicBezTo>
                      <a:pt x="1824567" y="1185333"/>
                      <a:pt x="1824334" y="1196674"/>
                      <a:pt x="1828800" y="1206500"/>
                    </a:cubicBezTo>
                    <a:cubicBezTo>
                      <a:pt x="1835116" y="1220395"/>
                      <a:pt x="1845447" y="1232096"/>
                      <a:pt x="1854200" y="1244600"/>
                    </a:cubicBezTo>
                    <a:cubicBezTo>
                      <a:pt x="1860269" y="1253270"/>
                      <a:pt x="1868517" y="1260534"/>
                      <a:pt x="1873250" y="1270000"/>
                    </a:cubicBezTo>
                    <a:cubicBezTo>
                      <a:pt x="1883445" y="1290390"/>
                      <a:pt x="1888455" y="1313110"/>
                      <a:pt x="1898650" y="1333500"/>
                    </a:cubicBezTo>
                    <a:cubicBezTo>
                      <a:pt x="1902883" y="1341967"/>
                      <a:pt x="1907834" y="1350111"/>
                      <a:pt x="1911350" y="1358900"/>
                    </a:cubicBezTo>
                    <a:cubicBezTo>
                      <a:pt x="1916322" y="1371329"/>
                      <a:pt x="1919078" y="1384571"/>
                      <a:pt x="1924050" y="1397000"/>
                    </a:cubicBezTo>
                    <a:cubicBezTo>
                      <a:pt x="1938919" y="1434171"/>
                      <a:pt x="1934340" y="1409329"/>
                      <a:pt x="1943100" y="1441450"/>
                    </a:cubicBezTo>
                    <a:cubicBezTo>
                      <a:pt x="1947693" y="1458289"/>
                      <a:pt x="1946118" y="1477727"/>
                      <a:pt x="1955800" y="1492250"/>
                    </a:cubicBezTo>
                    <a:cubicBezTo>
                      <a:pt x="1992196" y="1546845"/>
                      <a:pt x="1948560" y="1477770"/>
                      <a:pt x="1974850" y="1530350"/>
                    </a:cubicBezTo>
                    <a:cubicBezTo>
                      <a:pt x="1978263" y="1537176"/>
                      <a:pt x="1984450" y="1542426"/>
                      <a:pt x="1987550" y="1549400"/>
                    </a:cubicBezTo>
                    <a:cubicBezTo>
                      <a:pt x="1992987" y="1561633"/>
                      <a:pt x="1994263" y="1575526"/>
                      <a:pt x="2000250" y="1587500"/>
                    </a:cubicBezTo>
                    <a:cubicBezTo>
                      <a:pt x="2004483" y="1595967"/>
                      <a:pt x="2009105" y="1604250"/>
                      <a:pt x="2012950" y="1612900"/>
                    </a:cubicBezTo>
                    <a:cubicBezTo>
                      <a:pt x="2017579" y="1623316"/>
                      <a:pt x="2020552" y="1634455"/>
                      <a:pt x="2025650" y="1644650"/>
                    </a:cubicBezTo>
                    <a:cubicBezTo>
                      <a:pt x="2029063" y="1651476"/>
                      <a:pt x="2034117" y="1657350"/>
                      <a:pt x="2038350" y="1663700"/>
                    </a:cubicBezTo>
                    <a:cubicBezTo>
                      <a:pt x="2053567" y="1724569"/>
                      <a:pt x="2033488" y="1649115"/>
                      <a:pt x="2057400" y="1720850"/>
                    </a:cubicBezTo>
                    <a:cubicBezTo>
                      <a:pt x="2060160" y="1729129"/>
                      <a:pt x="2061242" y="1737891"/>
                      <a:pt x="2063750" y="1746250"/>
                    </a:cubicBezTo>
                    <a:cubicBezTo>
                      <a:pt x="2067597" y="1759072"/>
                      <a:pt x="2072217" y="1771650"/>
                      <a:pt x="2076450" y="1784350"/>
                    </a:cubicBezTo>
                    <a:cubicBezTo>
                      <a:pt x="2078567" y="1790700"/>
                      <a:pt x="2081700" y="1796798"/>
                      <a:pt x="2082800" y="1803400"/>
                    </a:cubicBezTo>
                    <a:cubicBezTo>
                      <a:pt x="2084917" y="1816100"/>
                      <a:pt x="2086452" y="1828911"/>
                      <a:pt x="2089150" y="1841500"/>
                    </a:cubicBezTo>
                    <a:cubicBezTo>
                      <a:pt x="2112884" y="1952259"/>
                      <a:pt x="2093145" y="1840069"/>
                      <a:pt x="2108200" y="1930400"/>
                    </a:cubicBezTo>
                    <a:cubicBezTo>
                      <a:pt x="2110317" y="1917700"/>
                      <a:pt x="2111427" y="1904791"/>
                      <a:pt x="2114550" y="1892300"/>
                    </a:cubicBezTo>
                    <a:cubicBezTo>
                      <a:pt x="2122431" y="1860777"/>
                      <a:pt x="2133600" y="1849332"/>
                      <a:pt x="2133600" y="1816100"/>
                    </a:cubicBezTo>
                    <a:cubicBezTo>
                      <a:pt x="2133600" y="1809407"/>
                      <a:pt x="2129367" y="1828800"/>
                      <a:pt x="2127250" y="1835150"/>
                    </a:cubicBezTo>
                    <a:cubicBezTo>
                      <a:pt x="2125133" y="1856317"/>
                      <a:pt x="2124135" y="1877625"/>
                      <a:pt x="2120900" y="1898650"/>
                    </a:cubicBezTo>
                    <a:cubicBezTo>
                      <a:pt x="2119882" y="1905266"/>
                      <a:pt x="2121176" y="1916753"/>
                      <a:pt x="2114550" y="1917700"/>
                    </a:cubicBezTo>
                    <a:cubicBezTo>
                      <a:pt x="2101298" y="1919593"/>
                      <a:pt x="2089150" y="1909233"/>
                      <a:pt x="2076450" y="1905000"/>
                    </a:cubicBezTo>
                    <a:cubicBezTo>
                      <a:pt x="2032954" y="1861504"/>
                      <a:pt x="2048313" y="1881844"/>
                      <a:pt x="2025650" y="1847850"/>
                    </a:cubicBezTo>
                    <a:cubicBezTo>
                      <a:pt x="2034205" y="1813630"/>
                      <a:pt x="2030256" y="1810913"/>
                      <a:pt x="2070100" y="1784350"/>
                    </a:cubicBezTo>
                    <a:lnTo>
                      <a:pt x="2108200" y="1758950"/>
                    </a:lnTo>
                    <a:cubicBezTo>
                      <a:pt x="2135260" y="1718359"/>
                      <a:pt x="2122807" y="1731643"/>
                      <a:pt x="2139950" y="1714500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1149350" y="1720850"/>
                <a:ext cx="3353688" cy="3200400"/>
              </a:xfrm>
              <a:custGeom>
                <a:avLst/>
                <a:gdLst>
                  <a:gd name="connsiteX0" fmla="*/ 0 w 3353688"/>
                  <a:gd name="connsiteY0" fmla="*/ 0 h 3200400"/>
                  <a:gd name="connsiteX1" fmla="*/ 101600 w 3353688"/>
                  <a:gd name="connsiteY1" fmla="*/ 19050 h 3200400"/>
                  <a:gd name="connsiteX2" fmla="*/ 127000 w 3353688"/>
                  <a:gd name="connsiteY2" fmla="*/ 25400 h 3200400"/>
                  <a:gd name="connsiteX3" fmla="*/ 184150 w 3353688"/>
                  <a:gd name="connsiteY3" fmla="*/ 50800 h 3200400"/>
                  <a:gd name="connsiteX4" fmla="*/ 203200 w 3353688"/>
                  <a:gd name="connsiteY4" fmla="*/ 57150 h 3200400"/>
                  <a:gd name="connsiteX5" fmla="*/ 247650 w 3353688"/>
                  <a:gd name="connsiteY5" fmla="*/ 76200 h 3200400"/>
                  <a:gd name="connsiteX6" fmla="*/ 304800 w 3353688"/>
                  <a:gd name="connsiteY6" fmla="*/ 127000 h 3200400"/>
                  <a:gd name="connsiteX7" fmla="*/ 355600 w 3353688"/>
                  <a:gd name="connsiteY7" fmla="*/ 209550 h 3200400"/>
                  <a:gd name="connsiteX8" fmla="*/ 355600 w 3353688"/>
                  <a:gd name="connsiteY8" fmla="*/ 552450 h 3200400"/>
                  <a:gd name="connsiteX9" fmla="*/ 330200 w 3353688"/>
                  <a:gd name="connsiteY9" fmla="*/ 654050 h 3200400"/>
                  <a:gd name="connsiteX10" fmla="*/ 304800 w 3353688"/>
                  <a:gd name="connsiteY10" fmla="*/ 781050 h 3200400"/>
                  <a:gd name="connsiteX11" fmla="*/ 298450 w 3353688"/>
                  <a:gd name="connsiteY11" fmla="*/ 857250 h 3200400"/>
                  <a:gd name="connsiteX12" fmla="*/ 292100 w 3353688"/>
                  <a:gd name="connsiteY12" fmla="*/ 946150 h 3200400"/>
                  <a:gd name="connsiteX13" fmla="*/ 254000 w 3353688"/>
                  <a:gd name="connsiteY13" fmla="*/ 1123950 h 3200400"/>
                  <a:gd name="connsiteX14" fmla="*/ 241300 w 3353688"/>
                  <a:gd name="connsiteY14" fmla="*/ 1231900 h 3200400"/>
                  <a:gd name="connsiteX15" fmla="*/ 222250 w 3353688"/>
                  <a:gd name="connsiteY15" fmla="*/ 1346200 h 3200400"/>
                  <a:gd name="connsiteX16" fmla="*/ 215900 w 3353688"/>
                  <a:gd name="connsiteY16" fmla="*/ 1644650 h 3200400"/>
                  <a:gd name="connsiteX17" fmla="*/ 222250 w 3353688"/>
                  <a:gd name="connsiteY17" fmla="*/ 1816100 h 3200400"/>
                  <a:gd name="connsiteX18" fmla="*/ 273050 w 3353688"/>
                  <a:gd name="connsiteY18" fmla="*/ 2000250 h 3200400"/>
                  <a:gd name="connsiteX19" fmla="*/ 292100 w 3353688"/>
                  <a:gd name="connsiteY19" fmla="*/ 2101850 h 3200400"/>
                  <a:gd name="connsiteX20" fmla="*/ 311150 w 3353688"/>
                  <a:gd name="connsiteY20" fmla="*/ 2190750 h 3200400"/>
                  <a:gd name="connsiteX21" fmla="*/ 355600 w 3353688"/>
                  <a:gd name="connsiteY21" fmla="*/ 2495550 h 3200400"/>
                  <a:gd name="connsiteX22" fmla="*/ 438150 w 3353688"/>
                  <a:gd name="connsiteY22" fmla="*/ 2679700 h 3200400"/>
                  <a:gd name="connsiteX23" fmla="*/ 457200 w 3353688"/>
                  <a:gd name="connsiteY23" fmla="*/ 2717800 h 3200400"/>
                  <a:gd name="connsiteX24" fmla="*/ 482600 w 3353688"/>
                  <a:gd name="connsiteY24" fmla="*/ 2774950 h 3200400"/>
                  <a:gd name="connsiteX25" fmla="*/ 565150 w 3353688"/>
                  <a:gd name="connsiteY25" fmla="*/ 2863850 h 3200400"/>
                  <a:gd name="connsiteX26" fmla="*/ 596900 w 3353688"/>
                  <a:gd name="connsiteY26" fmla="*/ 2901950 h 3200400"/>
                  <a:gd name="connsiteX27" fmla="*/ 685800 w 3353688"/>
                  <a:gd name="connsiteY27" fmla="*/ 2952750 h 3200400"/>
                  <a:gd name="connsiteX28" fmla="*/ 812800 w 3353688"/>
                  <a:gd name="connsiteY28" fmla="*/ 3028950 h 3200400"/>
                  <a:gd name="connsiteX29" fmla="*/ 1143000 w 3353688"/>
                  <a:gd name="connsiteY29" fmla="*/ 3130550 h 3200400"/>
                  <a:gd name="connsiteX30" fmla="*/ 1536700 w 3353688"/>
                  <a:gd name="connsiteY30" fmla="*/ 3194050 h 3200400"/>
                  <a:gd name="connsiteX31" fmla="*/ 1670050 w 3353688"/>
                  <a:gd name="connsiteY31" fmla="*/ 3200400 h 3200400"/>
                  <a:gd name="connsiteX32" fmla="*/ 2063750 w 3353688"/>
                  <a:gd name="connsiteY32" fmla="*/ 3162300 h 3200400"/>
                  <a:gd name="connsiteX33" fmla="*/ 2120900 w 3353688"/>
                  <a:gd name="connsiteY33" fmla="*/ 3136900 h 3200400"/>
                  <a:gd name="connsiteX34" fmla="*/ 2336800 w 3353688"/>
                  <a:gd name="connsiteY34" fmla="*/ 2933700 h 3200400"/>
                  <a:gd name="connsiteX35" fmla="*/ 2381250 w 3353688"/>
                  <a:gd name="connsiteY35" fmla="*/ 2882900 h 3200400"/>
                  <a:gd name="connsiteX36" fmla="*/ 2432050 w 3353688"/>
                  <a:gd name="connsiteY36" fmla="*/ 2832100 h 3200400"/>
                  <a:gd name="connsiteX37" fmla="*/ 2463800 w 3353688"/>
                  <a:gd name="connsiteY37" fmla="*/ 2787650 h 3200400"/>
                  <a:gd name="connsiteX38" fmla="*/ 2501900 w 3353688"/>
                  <a:gd name="connsiteY38" fmla="*/ 2743200 h 3200400"/>
                  <a:gd name="connsiteX39" fmla="*/ 2552700 w 3353688"/>
                  <a:gd name="connsiteY39" fmla="*/ 2635250 h 3200400"/>
                  <a:gd name="connsiteX40" fmla="*/ 2641600 w 3353688"/>
                  <a:gd name="connsiteY40" fmla="*/ 2457450 h 3200400"/>
                  <a:gd name="connsiteX41" fmla="*/ 2667000 w 3353688"/>
                  <a:gd name="connsiteY41" fmla="*/ 2400300 h 3200400"/>
                  <a:gd name="connsiteX42" fmla="*/ 2692400 w 3353688"/>
                  <a:gd name="connsiteY42" fmla="*/ 2349500 h 3200400"/>
                  <a:gd name="connsiteX43" fmla="*/ 2717800 w 3353688"/>
                  <a:gd name="connsiteY43" fmla="*/ 2286000 h 3200400"/>
                  <a:gd name="connsiteX44" fmla="*/ 2755900 w 3353688"/>
                  <a:gd name="connsiteY44" fmla="*/ 2216150 h 3200400"/>
                  <a:gd name="connsiteX45" fmla="*/ 2781300 w 3353688"/>
                  <a:gd name="connsiteY45" fmla="*/ 2133600 h 3200400"/>
                  <a:gd name="connsiteX46" fmla="*/ 2825750 w 3353688"/>
                  <a:gd name="connsiteY46" fmla="*/ 2032000 h 3200400"/>
                  <a:gd name="connsiteX47" fmla="*/ 2882900 w 3353688"/>
                  <a:gd name="connsiteY47" fmla="*/ 1860550 h 3200400"/>
                  <a:gd name="connsiteX48" fmla="*/ 2921000 w 3353688"/>
                  <a:gd name="connsiteY48" fmla="*/ 1758950 h 3200400"/>
                  <a:gd name="connsiteX49" fmla="*/ 2940050 w 3353688"/>
                  <a:gd name="connsiteY49" fmla="*/ 1720850 h 3200400"/>
                  <a:gd name="connsiteX50" fmla="*/ 2959100 w 3353688"/>
                  <a:gd name="connsiteY50" fmla="*/ 1676400 h 3200400"/>
                  <a:gd name="connsiteX51" fmla="*/ 3022600 w 3353688"/>
                  <a:gd name="connsiteY51" fmla="*/ 1562100 h 3200400"/>
                  <a:gd name="connsiteX52" fmla="*/ 3079750 w 3353688"/>
                  <a:gd name="connsiteY52" fmla="*/ 1466850 h 3200400"/>
                  <a:gd name="connsiteX53" fmla="*/ 3117850 w 3353688"/>
                  <a:gd name="connsiteY53" fmla="*/ 1409700 h 3200400"/>
                  <a:gd name="connsiteX54" fmla="*/ 3175000 w 3353688"/>
                  <a:gd name="connsiteY54" fmla="*/ 1346200 h 3200400"/>
                  <a:gd name="connsiteX55" fmla="*/ 3206750 w 3353688"/>
                  <a:gd name="connsiteY55" fmla="*/ 1301750 h 3200400"/>
                  <a:gd name="connsiteX56" fmla="*/ 3225800 w 3353688"/>
                  <a:gd name="connsiteY56" fmla="*/ 1276350 h 3200400"/>
                  <a:gd name="connsiteX57" fmla="*/ 3251200 w 3353688"/>
                  <a:gd name="connsiteY57" fmla="*/ 1225550 h 3200400"/>
                  <a:gd name="connsiteX58" fmla="*/ 3263900 w 3353688"/>
                  <a:gd name="connsiteY58" fmla="*/ 1200150 h 3200400"/>
                  <a:gd name="connsiteX59" fmla="*/ 3282950 w 3353688"/>
                  <a:gd name="connsiteY59" fmla="*/ 1168400 h 3200400"/>
                  <a:gd name="connsiteX60" fmla="*/ 3302000 w 3353688"/>
                  <a:gd name="connsiteY60" fmla="*/ 1098550 h 3200400"/>
                  <a:gd name="connsiteX61" fmla="*/ 3314700 w 3353688"/>
                  <a:gd name="connsiteY61" fmla="*/ 1079500 h 3200400"/>
                  <a:gd name="connsiteX62" fmla="*/ 3333750 w 3353688"/>
                  <a:gd name="connsiteY62" fmla="*/ 1066800 h 3200400"/>
                  <a:gd name="connsiteX63" fmla="*/ 3352800 w 3353688"/>
                  <a:gd name="connsiteY63" fmla="*/ 1047750 h 3200400"/>
                  <a:gd name="connsiteX64" fmla="*/ 3346450 w 3353688"/>
                  <a:gd name="connsiteY64" fmla="*/ 1206500 h 3200400"/>
                  <a:gd name="connsiteX65" fmla="*/ 3314700 w 3353688"/>
                  <a:gd name="connsiteY65" fmla="*/ 1200150 h 3200400"/>
                  <a:gd name="connsiteX66" fmla="*/ 3276600 w 3353688"/>
                  <a:gd name="connsiteY66" fmla="*/ 1174750 h 3200400"/>
                  <a:gd name="connsiteX67" fmla="*/ 3257550 w 3353688"/>
                  <a:gd name="connsiteY67" fmla="*/ 1162050 h 3200400"/>
                  <a:gd name="connsiteX68" fmla="*/ 3206750 w 3353688"/>
                  <a:gd name="connsiteY68" fmla="*/ 1143000 h 3200400"/>
                  <a:gd name="connsiteX69" fmla="*/ 3244850 w 3353688"/>
                  <a:gd name="connsiteY69" fmla="*/ 1098550 h 3200400"/>
                  <a:gd name="connsiteX70" fmla="*/ 3276600 w 3353688"/>
                  <a:gd name="connsiteY70" fmla="*/ 1060450 h 3200400"/>
                  <a:gd name="connsiteX71" fmla="*/ 3302000 w 3353688"/>
                  <a:gd name="connsiteY71" fmla="*/ 1054100 h 3200400"/>
                  <a:gd name="connsiteX72" fmla="*/ 3321050 w 3353688"/>
                  <a:gd name="connsiteY72" fmla="*/ 1047750 h 3200400"/>
                  <a:gd name="connsiteX73" fmla="*/ 3340100 w 3353688"/>
                  <a:gd name="connsiteY73" fmla="*/ 1035050 h 3200400"/>
                  <a:gd name="connsiteX74" fmla="*/ 3352800 w 3353688"/>
                  <a:gd name="connsiteY74" fmla="*/ 1028700 h 320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3353688" h="3200400">
                    <a:moveTo>
                      <a:pt x="0" y="0"/>
                    </a:moveTo>
                    <a:cubicBezTo>
                      <a:pt x="68120" y="8515"/>
                      <a:pt x="34244" y="2211"/>
                      <a:pt x="101600" y="19050"/>
                    </a:cubicBezTo>
                    <a:cubicBezTo>
                      <a:pt x="110067" y="21167"/>
                      <a:pt x="119194" y="21497"/>
                      <a:pt x="127000" y="25400"/>
                    </a:cubicBezTo>
                    <a:cubicBezTo>
                      <a:pt x="155862" y="39831"/>
                      <a:pt x="151719" y="38638"/>
                      <a:pt x="184150" y="50800"/>
                    </a:cubicBezTo>
                    <a:cubicBezTo>
                      <a:pt x="190417" y="53150"/>
                      <a:pt x="197048" y="54513"/>
                      <a:pt x="203200" y="57150"/>
                    </a:cubicBezTo>
                    <a:cubicBezTo>
                      <a:pt x="258127" y="80690"/>
                      <a:pt x="202974" y="61308"/>
                      <a:pt x="247650" y="76200"/>
                    </a:cubicBezTo>
                    <a:cubicBezTo>
                      <a:pt x="264991" y="90072"/>
                      <a:pt x="290807" y="108809"/>
                      <a:pt x="304800" y="127000"/>
                    </a:cubicBezTo>
                    <a:cubicBezTo>
                      <a:pt x="335765" y="167254"/>
                      <a:pt x="337782" y="173914"/>
                      <a:pt x="355600" y="209550"/>
                    </a:cubicBezTo>
                    <a:cubicBezTo>
                      <a:pt x="377087" y="338470"/>
                      <a:pt x="374610" y="309126"/>
                      <a:pt x="355600" y="552450"/>
                    </a:cubicBezTo>
                    <a:cubicBezTo>
                      <a:pt x="352881" y="587253"/>
                      <a:pt x="337046" y="619819"/>
                      <a:pt x="330200" y="654050"/>
                    </a:cubicBezTo>
                    <a:lnTo>
                      <a:pt x="304800" y="781050"/>
                    </a:lnTo>
                    <a:cubicBezTo>
                      <a:pt x="302683" y="806450"/>
                      <a:pt x="300405" y="831837"/>
                      <a:pt x="298450" y="857250"/>
                    </a:cubicBezTo>
                    <a:cubicBezTo>
                      <a:pt x="296171" y="886871"/>
                      <a:pt x="295505" y="916637"/>
                      <a:pt x="292100" y="946150"/>
                    </a:cubicBezTo>
                    <a:cubicBezTo>
                      <a:pt x="284198" y="1014638"/>
                      <a:pt x="271361" y="1054505"/>
                      <a:pt x="254000" y="1123950"/>
                    </a:cubicBezTo>
                    <a:cubicBezTo>
                      <a:pt x="249767" y="1159933"/>
                      <a:pt x="246424" y="1196033"/>
                      <a:pt x="241300" y="1231900"/>
                    </a:cubicBezTo>
                    <a:cubicBezTo>
                      <a:pt x="235838" y="1270137"/>
                      <a:pt x="224622" y="1307647"/>
                      <a:pt x="222250" y="1346200"/>
                    </a:cubicBezTo>
                    <a:cubicBezTo>
                      <a:pt x="216138" y="1445518"/>
                      <a:pt x="218017" y="1545167"/>
                      <a:pt x="215900" y="1644650"/>
                    </a:cubicBezTo>
                    <a:cubicBezTo>
                      <a:pt x="218017" y="1701800"/>
                      <a:pt x="216697" y="1759181"/>
                      <a:pt x="222250" y="1816100"/>
                    </a:cubicBezTo>
                    <a:cubicBezTo>
                      <a:pt x="230624" y="1901932"/>
                      <a:pt x="251250" y="1915775"/>
                      <a:pt x="273050" y="2000250"/>
                    </a:cubicBezTo>
                    <a:cubicBezTo>
                      <a:pt x="281660" y="2033614"/>
                      <a:pt x="285342" y="2068062"/>
                      <a:pt x="292100" y="2101850"/>
                    </a:cubicBezTo>
                    <a:cubicBezTo>
                      <a:pt x="298044" y="2131568"/>
                      <a:pt x="306864" y="2160749"/>
                      <a:pt x="311150" y="2190750"/>
                    </a:cubicBezTo>
                    <a:cubicBezTo>
                      <a:pt x="329816" y="2321409"/>
                      <a:pt x="323548" y="2385658"/>
                      <a:pt x="355600" y="2495550"/>
                    </a:cubicBezTo>
                    <a:cubicBezTo>
                      <a:pt x="376578" y="2567473"/>
                      <a:pt x="402553" y="2608507"/>
                      <a:pt x="438150" y="2679700"/>
                    </a:cubicBezTo>
                    <a:cubicBezTo>
                      <a:pt x="444500" y="2692400"/>
                      <a:pt x="451433" y="2704825"/>
                      <a:pt x="457200" y="2717800"/>
                    </a:cubicBezTo>
                    <a:cubicBezTo>
                      <a:pt x="465667" y="2736850"/>
                      <a:pt x="471874" y="2757074"/>
                      <a:pt x="482600" y="2774950"/>
                    </a:cubicBezTo>
                    <a:cubicBezTo>
                      <a:pt x="501088" y="2805763"/>
                      <a:pt x="544079" y="2838565"/>
                      <a:pt x="565150" y="2863850"/>
                    </a:cubicBezTo>
                    <a:cubicBezTo>
                      <a:pt x="575733" y="2876550"/>
                      <a:pt x="584714" y="2890779"/>
                      <a:pt x="596900" y="2901950"/>
                    </a:cubicBezTo>
                    <a:cubicBezTo>
                      <a:pt x="646508" y="2947424"/>
                      <a:pt x="631661" y="2922673"/>
                      <a:pt x="685800" y="2952750"/>
                    </a:cubicBezTo>
                    <a:cubicBezTo>
                      <a:pt x="728956" y="2976726"/>
                      <a:pt x="766575" y="3011615"/>
                      <a:pt x="812800" y="3028950"/>
                    </a:cubicBezTo>
                    <a:cubicBezTo>
                      <a:pt x="1022908" y="3107740"/>
                      <a:pt x="965067" y="3098464"/>
                      <a:pt x="1143000" y="3130550"/>
                    </a:cubicBezTo>
                    <a:cubicBezTo>
                      <a:pt x="1171301" y="3135654"/>
                      <a:pt x="1457118" y="3186471"/>
                      <a:pt x="1536700" y="3194050"/>
                    </a:cubicBezTo>
                    <a:cubicBezTo>
                      <a:pt x="1581000" y="3198269"/>
                      <a:pt x="1625600" y="3198283"/>
                      <a:pt x="1670050" y="3200400"/>
                    </a:cubicBezTo>
                    <a:cubicBezTo>
                      <a:pt x="1810879" y="3192116"/>
                      <a:pt x="1935797" y="3207084"/>
                      <a:pt x="2063750" y="3162300"/>
                    </a:cubicBezTo>
                    <a:cubicBezTo>
                      <a:pt x="2083426" y="3155413"/>
                      <a:pt x="2103259" y="3148007"/>
                      <a:pt x="2120900" y="3136900"/>
                    </a:cubicBezTo>
                    <a:cubicBezTo>
                      <a:pt x="2254070" y="3053052"/>
                      <a:pt x="2231500" y="3057313"/>
                      <a:pt x="2336800" y="2933700"/>
                    </a:cubicBezTo>
                    <a:cubicBezTo>
                      <a:pt x="2351391" y="2916572"/>
                      <a:pt x="2365340" y="2898810"/>
                      <a:pt x="2381250" y="2882900"/>
                    </a:cubicBezTo>
                    <a:cubicBezTo>
                      <a:pt x="2398183" y="2865967"/>
                      <a:pt x="2416366" y="2850197"/>
                      <a:pt x="2432050" y="2832100"/>
                    </a:cubicBezTo>
                    <a:cubicBezTo>
                      <a:pt x="2443975" y="2818340"/>
                      <a:pt x="2452551" y="2801967"/>
                      <a:pt x="2463800" y="2787650"/>
                    </a:cubicBezTo>
                    <a:cubicBezTo>
                      <a:pt x="2475857" y="2772305"/>
                      <a:pt x="2490844" y="2759281"/>
                      <a:pt x="2501900" y="2743200"/>
                    </a:cubicBezTo>
                    <a:cubicBezTo>
                      <a:pt x="2547957" y="2676208"/>
                      <a:pt x="2521414" y="2701503"/>
                      <a:pt x="2552700" y="2635250"/>
                    </a:cubicBezTo>
                    <a:cubicBezTo>
                      <a:pt x="2580994" y="2575333"/>
                      <a:pt x="2614688" y="2518001"/>
                      <a:pt x="2641600" y="2457450"/>
                    </a:cubicBezTo>
                    <a:cubicBezTo>
                      <a:pt x="2650067" y="2438400"/>
                      <a:pt x="2658124" y="2419163"/>
                      <a:pt x="2667000" y="2400300"/>
                    </a:cubicBezTo>
                    <a:cubicBezTo>
                      <a:pt x="2675061" y="2383170"/>
                      <a:pt x="2684711" y="2366800"/>
                      <a:pt x="2692400" y="2349500"/>
                    </a:cubicBezTo>
                    <a:cubicBezTo>
                      <a:pt x="2701659" y="2328668"/>
                      <a:pt x="2707999" y="2306583"/>
                      <a:pt x="2717800" y="2286000"/>
                    </a:cubicBezTo>
                    <a:cubicBezTo>
                      <a:pt x="2729203" y="2262055"/>
                      <a:pt x="2745699" y="2240632"/>
                      <a:pt x="2755900" y="2216150"/>
                    </a:cubicBezTo>
                    <a:cubicBezTo>
                      <a:pt x="2766973" y="2189575"/>
                      <a:pt x="2771090" y="2160518"/>
                      <a:pt x="2781300" y="2133600"/>
                    </a:cubicBezTo>
                    <a:cubicBezTo>
                      <a:pt x="2794410" y="2099037"/>
                      <a:pt x="2812859" y="2066645"/>
                      <a:pt x="2825750" y="2032000"/>
                    </a:cubicBezTo>
                    <a:cubicBezTo>
                      <a:pt x="2846758" y="1975540"/>
                      <a:pt x="2863850" y="1917700"/>
                      <a:pt x="2882900" y="1860550"/>
                    </a:cubicBezTo>
                    <a:cubicBezTo>
                      <a:pt x="2900331" y="1808257"/>
                      <a:pt x="2899432" y="1805681"/>
                      <a:pt x="2921000" y="1758950"/>
                    </a:cubicBezTo>
                    <a:cubicBezTo>
                      <a:pt x="2926950" y="1746058"/>
                      <a:pt x="2934100" y="1733742"/>
                      <a:pt x="2940050" y="1720850"/>
                    </a:cubicBezTo>
                    <a:cubicBezTo>
                      <a:pt x="2946805" y="1706214"/>
                      <a:pt x="2951663" y="1690702"/>
                      <a:pt x="2959100" y="1676400"/>
                    </a:cubicBezTo>
                    <a:cubicBezTo>
                      <a:pt x="2979208" y="1637731"/>
                      <a:pt x="3001304" y="1600128"/>
                      <a:pt x="3022600" y="1562100"/>
                    </a:cubicBezTo>
                    <a:cubicBezTo>
                      <a:pt x="3044744" y="1522557"/>
                      <a:pt x="3054358" y="1506092"/>
                      <a:pt x="3079750" y="1466850"/>
                    </a:cubicBezTo>
                    <a:cubicBezTo>
                      <a:pt x="3092188" y="1447628"/>
                      <a:pt x="3103547" y="1427578"/>
                      <a:pt x="3117850" y="1409700"/>
                    </a:cubicBezTo>
                    <a:cubicBezTo>
                      <a:pt x="3190029" y="1319476"/>
                      <a:pt x="3092333" y="1439201"/>
                      <a:pt x="3175000" y="1346200"/>
                    </a:cubicBezTo>
                    <a:cubicBezTo>
                      <a:pt x="3190093" y="1329220"/>
                      <a:pt x="3194335" y="1319131"/>
                      <a:pt x="3206750" y="1301750"/>
                    </a:cubicBezTo>
                    <a:cubicBezTo>
                      <a:pt x="3212901" y="1293138"/>
                      <a:pt x="3220467" y="1285492"/>
                      <a:pt x="3225800" y="1276350"/>
                    </a:cubicBezTo>
                    <a:cubicBezTo>
                      <a:pt x="3235339" y="1259997"/>
                      <a:pt x="3242733" y="1242483"/>
                      <a:pt x="3251200" y="1225550"/>
                    </a:cubicBezTo>
                    <a:cubicBezTo>
                      <a:pt x="3255433" y="1217083"/>
                      <a:pt x="3259030" y="1208267"/>
                      <a:pt x="3263900" y="1200150"/>
                    </a:cubicBezTo>
                    <a:lnTo>
                      <a:pt x="3282950" y="1168400"/>
                    </a:lnTo>
                    <a:cubicBezTo>
                      <a:pt x="3286358" y="1151360"/>
                      <a:pt x="3292793" y="1112361"/>
                      <a:pt x="3302000" y="1098550"/>
                    </a:cubicBezTo>
                    <a:cubicBezTo>
                      <a:pt x="3306233" y="1092200"/>
                      <a:pt x="3309304" y="1084896"/>
                      <a:pt x="3314700" y="1079500"/>
                    </a:cubicBezTo>
                    <a:cubicBezTo>
                      <a:pt x="3320096" y="1074104"/>
                      <a:pt x="3327887" y="1071686"/>
                      <a:pt x="3333750" y="1066800"/>
                    </a:cubicBezTo>
                    <a:cubicBezTo>
                      <a:pt x="3340649" y="1061051"/>
                      <a:pt x="3346450" y="1054100"/>
                      <a:pt x="3352800" y="1047750"/>
                    </a:cubicBezTo>
                    <a:cubicBezTo>
                      <a:pt x="3350683" y="1100667"/>
                      <a:pt x="3359294" y="1155122"/>
                      <a:pt x="3346450" y="1206500"/>
                    </a:cubicBezTo>
                    <a:cubicBezTo>
                      <a:pt x="3343832" y="1216971"/>
                      <a:pt x="3324526" y="1204616"/>
                      <a:pt x="3314700" y="1200150"/>
                    </a:cubicBezTo>
                    <a:cubicBezTo>
                      <a:pt x="3300805" y="1193834"/>
                      <a:pt x="3289300" y="1183217"/>
                      <a:pt x="3276600" y="1174750"/>
                    </a:cubicBezTo>
                    <a:cubicBezTo>
                      <a:pt x="3270250" y="1170517"/>
                      <a:pt x="3264954" y="1163901"/>
                      <a:pt x="3257550" y="1162050"/>
                    </a:cubicBezTo>
                    <a:cubicBezTo>
                      <a:pt x="3222967" y="1153404"/>
                      <a:pt x="3239956" y="1159603"/>
                      <a:pt x="3206750" y="1143000"/>
                    </a:cubicBezTo>
                    <a:cubicBezTo>
                      <a:pt x="3231556" y="1093388"/>
                      <a:pt x="3203634" y="1139766"/>
                      <a:pt x="3244850" y="1098550"/>
                    </a:cubicBezTo>
                    <a:cubicBezTo>
                      <a:pt x="3262384" y="1081016"/>
                      <a:pt x="3252327" y="1074320"/>
                      <a:pt x="3276600" y="1060450"/>
                    </a:cubicBezTo>
                    <a:cubicBezTo>
                      <a:pt x="3284177" y="1056120"/>
                      <a:pt x="3293609" y="1056498"/>
                      <a:pt x="3302000" y="1054100"/>
                    </a:cubicBezTo>
                    <a:cubicBezTo>
                      <a:pt x="3308436" y="1052261"/>
                      <a:pt x="3315063" y="1050743"/>
                      <a:pt x="3321050" y="1047750"/>
                    </a:cubicBezTo>
                    <a:cubicBezTo>
                      <a:pt x="3327876" y="1044337"/>
                      <a:pt x="3333556" y="1038977"/>
                      <a:pt x="3340100" y="1035050"/>
                    </a:cubicBezTo>
                    <a:cubicBezTo>
                      <a:pt x="3344159" y="1032615"/>
                      <a:pt x="3348567" y="1030817"/>
                      <a:pt x="3352800" y="1028700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25450" y="1568450"/>
              <a:ext cx="5295899" cy="2120900"/>
              <a:chOff x="425450" y="1568450"/>
              <a:chExt cx="5295899" cy="2120900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1327150" y="1832510"/>
                <a:ext cx="4394199" cy="1856840"/>
                <a:chOff x="1327150" y="1832510"/>
                <a:chExt cx="4394199" cy="1856840"/>
              </a:xfrm>
            </p:grpSpPr>
            <p:sp>
              <p:nvSpPr>
                <p:cNvPr id="11" name="Freeform 10"/>
                <p:cNvSpPr/>
                <p:nvPr/>
              </p:nvSpPr>
              <p:spPr>
                <a:xfrm flipV="1">
                  <a:off x="1327150" y="2070100"/>
                  <a:ext cx="3105150" cy="539750"/>
                </a:xfrm>
                <a:custGeom>
                  <a:avLst/>
                  <a:gdLst>
                    <a:gd name="connsiteX0" fmla="*/ 3149600 w 3149600"/>
                    <a:gd name="connsiteY0" fmla="*/ 63500 h 838200"/>
                    <a:gd name="connsiteX1" fmla="*/ 3079750 w 3149600"/>
                    <a:gd name="connsiteY1" fmla="*/ 165100 h 838200"/>
                    <a:gd name="connsiteX2" fmla="*/ 3054350 w 3149600"/>
                    <a:gd name="connsiteY2" fmla="*/ 222250 h 838200"/>
                    <a:gd name="connsiteX3" fmla="*/ 3009900 w 3149600"/>
                    <a:gd name="connsiteY3" fmla="*/ 266700 h 838200"/>
                    <a:gd name="connsiteX4" fmla="*/ 2978150 w 3149600"/>
                    <a:gd name="connsiteY4" fmla="*/ 317500 h 838200"/>
                    <a:gd name="connsiteX5" fmla="*/ 2946400 w 3149600"/>
                    <a:gd name="connsiteY5" fmla="*/ 349250 h 838200"/>
                    <a:gd name="connsiteX6" fmla="*/ 2908300 w 3149600"/>
                    <a:gd name="connsiteY6" fmla="*/ 400050 h 838200"/>
                    <a:gd name="connsiteX7" fmla="*/ 2863850 w 3149600"/>
                    <a:gd name="connsiteY7" fmla="*/ 431800 h 838200"/>
                    <a:gd name="connsiteX8" fmla="*/ 2825750 w 3149600"/>
                    <a:gd name="connsiteY8" fmla="*/ 476250 h 838200"/>
                    <a:gd name="connsiteX9" fmla="*/ 2781300 w 3149600"/>
                    <a:gd name="connsiteY9" fmla="*/ 508000 h 838200"/>
                    <a:gd name="connsiteX10" fmla="*/ 2736850 w 3149600"/>
                    <a:gd name="connsiteY10" fmla="*/ 552450 h 838200"/>
                    <a:gd name="connsiteX11" fmla="*/ 2641600 w 3149600"/>
                    <a:gd name="connsiteY11" fmla="*/ 615950 h 838200"/>
                    <a:gd name="connsiteX12" fmla="*/ 2565400 w 3149600"/>
                    <a:gd name="connsiteY12" fmla="*/ 666750 h 838200"/>
                    <a:gd name="connsiteX13" fmla="*/ 2514600 w 3149600"/>
                    <a:gd name="connsiteY13" fmla="*/ 698500 h 838200"/>
                    <a:gd name="connsiteX14" fmla="*/ 2425700 w 3149600"/>
                    <a:gd name="connsiteY14" fmla="*/ 736600 h 838200"/>
                    <a:gd name="connsiteX15" fmla="*/ 2317750 w 3149600"/>
                    <a:gd name="connsiteY15" fmla="*/ 768350 h 838200"/>
                    <a:gd name="connsiteX16" fmla="*/ 2260600 w 3149600"/>
                    <a:gd name="connsiteY16" fmla="*/ 787400 h 838200"/>
                    <a:gd name="connsiteX17" fmla="*/ 2209800 w 3149600"/>
                    <a:gd name="connsiteY17" fmla="*/ 793750 h 838200"/>
                    <a:gd name="connsiteX18" fmla="*/ 2152650 w 3149600"/>
                    <a:gd name="connsiteY18" fmla="*/ 806450 h 838200"/>
                    <a:gd name="connsiteX19" fmla="*/ 2012950 w 3149600"/>
                    <a:gd name="connsiteY19" fmla="*/ 838200 h 838200"/>
                    <a:gd name="connsiteX20" fmla="*/ 1517650 w 3149600"/>
                    <a:gd name="connsiteY20" fmla="*/ 831850 h 838200"/>
                    <a:gd name="connsiteX21" fmla="*/ 1422400 w 3149600"/>
                    <a:gd name="connsiteY21" fmla="*/ 812800 h 838200"/>
                    <a:gd name="connsiteX22" fmla="*/ 1365250 w 3149600"/>
                    <a:gd name="connsiteY22" fmla="*/ 806450 h 838200"/>
                    <a:gd name="connsiteX23" fmla="*/ 1231900 w 3149600"/>
                    <a:gd name="connsiteY23" fmla="*/ 774700 h 838200"/>
                    <a:gd name="connsiteX24" fmla="*/ 1168400 w 3149600"/>
                    <a:gd name="connsiteY24" fmla="*/ 762000 h 838200"/>
                    <a:gd name="connsiteX25" fmla="*/ 1047750 w 3149600"/>
                    <a:gd name="connsiteY25" fmla="*/ 736600 h 838200"/>
                    <a:gd name="connsiteX26" fmla="*/ 933450 w 3149600"/>
                    <a:gd name="connsiteY26" fmla="*/ 704850 h 838200"/>
                    <a:gd name="connsiteX27" fmla="*/ 838200 w 3149600"/>
                    <a:gd name="connsiteY27" fmla="*/ 679450 h 838200"/>
                    <a:gd name="connsiteX28" fmla="*/ 793750 w 3149600"/>
                    <a:gd name="connsiteY28" fmla="*/ 660400 h 838200"/>
                    <a:gd name="connsiteX29" fmla="*/ 762000 w 3149600"/>
                    <a:gd name="connsiteY29" fmla="*/ 641350 h 838200"/>
                    <a:gd name="connsiteX30" fmla="*/ 711200 w 3149600"/>
                    <a:gd name="connsiteY30" fmla="*/ 622300 h 838200"/>
                    <a:gd name="connsiteX31" fmla="*/ 666750 w 3149600"/>
                    <a:gd name="connsiteY31" fmla="*/ 603250 h 838200"/>
                    <a:gd name="connsiteX32" fmla="*/ 641350 w 3149600"/>
                    <a:gd name="connsiteY32" fmla="*/ 590550 h 838200"/>
                    <a:gd name="connsiteX33" fmla="*/ 571500 w 3149600"/>
                    <a:gd name="connsiteY33" fmla="*/ 571500 h 838200"/>
                    <a:gd name="connsiteX34" fmla="*/ 514350 w 3149600"/>
                    <a:gd name="connsiteY34" fmla="*/ 546100 h 838200"/>
                    <a:gd name="connsiteX35" fmla="*/ 495300 w 3149600"/>
                    <a:gd name="connsiteY35" fmla="*/ 533400 h 838200"/>
                    <a:gd name="connsiteX36" fmla="*/ 457200 w 3149600"/>
                    <a:gd name="connsiteY36" fmla="*/ 520700 h 838200"/>
                    <a:gd name="connsiteX37" fmla="*/ 342900 w 3149600"/>
                    <a:gd name="connsiteY37" fmla="*/ 438150 h 838200"/>
                    <a:gd name="connsiteX38" fmla="*/ 311150 w 3149600"/>
                    <a:gd name="connsiteY38" fmla="*/ 419100 h 838200"/>
                    <a:gd name="connsiteX39" fmla="*/ 273050 w 3149600"/>
                    <a:gd name="connsiteY39" fmla="*/ 374650 h 838200"/>
                    <a:gd name="connsiteX40" fmla="*/ 234950 w 3149600"/>
                    <a:gd name="connsiteY40" fmla="*/ 349250 h 838200"/>
                    <a:gd name="connsiteX41" fmla="*/ 209550 w 3149600"/>
                    <a:gd name="connsiteY41" fmla="*/ 311150 h 838200"/>
                    <a:gd name="connsiteX42" fmla="*/ 146050 w 3149600"/>
                    <a:gd name="connsiteY42" fmla="*/ 260350 h 838200"/>
                    <a:gd name="connsiteX43" fmla="*/ 133350 w 3149600"/>
                    <a:gd name="connsiteY43" fmla="*/ 241300 h 838200"/>
                    <a:gd name="connsiteX44" fmla="*/ 114300 w 3149600"/>
                    <a:gd name="connsiteY44" fmla="*/ 222250 h 838200"/>
                    <a:gd name="connsiteX45" fmla="*/ 82550 w 3149600"/>
                    <a:gd name="connsiteY45" fmla="*/ 190500 h 838200"/>
                    <a:gd name="connsiteX46" fmla="*/ 63500 w 3149600"/>
                    <a:gd name="connsiteY46" fmla="*/ 152400 h 838200"/>
                    <a:gd name="connsiteX47" fmla="*/ 50800 w 3149600"/>
                    <a:gd name="connsiteY47" fmla="*/ 133350 h 838200"/>
                    <a:gd name="connsiteX48" fmla="*/ 38100 w 3149600"/>
                    <a:gd name="connsiteY48" fmla="*/ 107950 h 838200"/>
                    <a:gd name="connsiteX49" fmla="*/ 12700 w 3149600"/>
                    <a:gd name="connsiteY49" fmla="*/ 69850 h 838200"/>
                    <a:gd name="connsiteX50" fmla="*/ 0 w 3149600"/>
                    <a:gd name="connsiteY50" fmla="*/ 31750 h 838200"/>
                    <a:gd name="connsiteX51" fmla="*/ 50800 w 3149600"/>
                    <a:gd name="connsiteY51" fmla="*/ 31750 h 838200"/>
                    <a:gd name="connsiteX52" fmla="*/ 88900 w 3149600"/>
                    <a:gd name="connsiteY52" fmla="*/ 57150 h 838200"/>
                    <a:gd name="connsiteX53" fmla="*/ 107950 w 3149600"/>
                    <a:gd name="connsiteY53" fmla="*/ 95250 h 838200"/>
                    <a:gd name="connsiteX54" fmla="*/ 139700 w 3149600"/>
                    <a:gd name="connsiteY54" fmla="*/ 133350 h 838200"/>
                    <a:gd name="connsiteX55" fmla="*/ 63500 w 3149600"/>
                    <a:gd name="connsiteY55" fmla="*/ 177800 h 838200"/>
                    <a:gd name="connsiteX56" fmla="*/ 44450 w 3149600"/>
                    <a:gd name="connsiteY56" fmla="*/ 196850 h 838200"/>
                    <a:gd name="connsiteX57" fmla="*/ 31750 w 3149600"/>
                    <a:gd name="connsiteY57" fmla="*/ 133350 h 838200"/>
                    <a:gd name="connsiteX58" fmla="*/ 25400 w 3149600"/>
                    <a:gd name="connsiteY58" fmla="*/ 95250 h 838200"/>
                    <a:gd name="connsiteX59" fmla="*/ 12700 w 3149600"/>
                    <a:gd name="connsiteY59" fmla="*/ 57150 h 838200"/>
                    <a:gd name="connsiteX60" fmla="*/ 6350 w 3149600"/>
                    <a:gd name="connsiteY60" fmla="*/ 0 h 838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</a:cxnLst>
                  <a:rect l="l" t="t" r="r" b="b"/>
                  <a:pathLst>
                    <a:path w="3149600" h="838200">
                      <a:moveTo>
                        <a:pt x="3149600" y="63500"/>
                      </a:moveTo>
                      <a:cubicBezTo>
                        <a:pt x="3071720" y="219259"/>
                        <a:pt x="3187079" y="-772"/>
                        <a:pt x="3079750" y="165100"/>
                      </a:cubicBezTo>
                      <a:cubicBezTo>
                        <a:pt x="3068425" y="182602"/>
                        <a:pt x="3066160" y="205071"/>
                        <a:pt x="3054350" y="222250"/>
                      </a:cubicBezTo>
                      <a:cubicBezTo>
                        <a:pt x="3042479" y="239517"/>
                        <a:pt x="3022990" y="250338"/>
                        <a:pt x="3009900" y="266700"/>
                      </a:cubicBezTo>
                      <a:cubicBezTo>
                        <a:pt x="2997426" y="282293"/>
                        <a:pt x="2990325" y="301672"/>
                        <a:pt x="2978150" y="317500"/>
                      </a:cubicBezTo>
                      <a:cubicBezTo>
                        <a:pt x="2969024" y="329363"/>
                        <a:pt x="2956068" y="337824"/>
                        <a:pt x="2946400" y="349250"/>
                      </a:cubicBezTo>
                      <a:cubicBezTo>
                        <a:pt x="2932728" y="365408"/>
                        <a:pt x="2923267" y="385083"/>
                        <a:pt x="2908300" y="400050"/>
                      </a:cubicBezTo>
                      <a:cubicBezTo>
                        <a:pt x="2895425" y="412925"/>
                        <a:pt x="2877229" y="419450"/>
                        <a:pt x="2863850" y="431800"/>
                      </a:cubicBezTo>
                      <a:cubicBezTo>
                        <a:pt x="2849511" y="445036"/>
                        <a:pt x="2840089" y="463014"/>
                        <a:pt x="2825750" y="476250"/>
                      </a:cubicBezTo>
                      <a:cubicBezTo>
                        <a:pt x="2812371" y="488600"/>
                        <a:pt x="2795125" y="496150"/>
                        <a:pt x="2781300" y="508000"/>
                      </a:cubicBezTo>
                      <a:cubicBezTo>
                        <a:pt x="2765391" y="521637"/>
                        <a:pt x="2752685" y="538727"/>
                        <a:pt x="2736850" y="552450"/>
                      </a:cubicBezTo>
                      <a:cubicBezTo>
                        <a:pt x="2684444" y="597868"/>
                        <a:pt x="2694716" y="582403"/>
                        <a:pt x="2641600" y="615950"/>
                      </a:cubicBezTo>
                      <a:cubicBezTo>
                        <a:pt x="2615790" y="632251"/>
                        <a:pt x="2590995" y="650113"/>
                        <a:pt x="2565400" y="666750"/>
                      </a:cubicBezTo>
                      <a:cubicBezTo>
                        <a:pt x="2548657" y="677633"/>
                        <a:pt x="2532954" y="690634"/>
                        <a:pt x="2514600" y="698500"/>
                      </a:cubicBezTo>
                      <a:cubicBezTo>
                        <a:pt x="2484967" y="711200"/>
                        <a:pt x="2456630" y="727503"/>
                        <a:pt x="2425700" y="736600"/>
                      </a:cubicBezTo>
                      <a:cubicBezTo>
                        <a:pt x="2389717" y="747183"/>
                        <a:pt x="2353333" y="756489"/>
                        <a:pt x="2317750" y="768350"/>
                      </a:cubicBezTo>
                      <a:cubicBezTo>
                        <a:pt x="2298700" y="774700"/>
                        <a:pt x="2280147" y="782801"/>
                        <a:pt x="2260600" y="787400"/>
                      </a:cubicBezTo>
                      <a:cubicBezTo>
                        <a:pt x="2243989" y="791309"/>
                        <a:pt x="2226605" y="790784"/>
                        <a:pt x="2209800" y="793750"/>
                      </a:cubicBezTo>
                      <a:cubicBezTo>
                        <a:pt x="2190582" y="797141"/>
                        <a:pt x="2171820" y="802799"/>
                        <a:pt x="2152650" y="806450"/>
                      </a:cubicBezTo>
                      <a:cubicBezTo>
                        <a:pt x="2033348" y="829174"/>
                        <a:pt x="2119397" y="806266"/>
                        <a:pt x="2012950" y="838200"/>
                      </a:cubicBezTo>
                      <a:lnTo>
                        <a:pt x="1517650" y="831850"/>
                      </a:lnTo>
                      <a:cubicBezTo>
                        <a:pt x="1477155" y="830897"/>
                        <a:pt x="1462958" y="819957"/>
                        <a:pt x="1422400" y="812800"/>
                      </a:cubicBezTo>
                      <a:cubicBezTo>
                        <a:pt x="1403524" y="809469"/>
                        <a:pt x="1384300" y="808567"/>
                        <a:pt x="1365250" y="806450"/>
                      </a:cubicBezTo>
                      <a:cubicBezTo>
                        <a:pt x="1320800" y="795867"/>
                        <a:pt x="1276705" y="783661"/>
                        <a:pt x="1231900" y="774700"/>
                      </a:cubicBezTo>
                      <a:cubicBezTo>
                        <a:pt x="1210733" y="770467"/>
                        <a:pt x="1189341" y="767235"/>
                        <a:pt x="1168400" y="762000"/>
                      </a:cubicBezTo>
                      <a:cubicBezTo>
                        <a:pt x="1057072" y="734168"/>
                        <a:pt x="1152424" y="748230"/>
                        <a:pt x="1047750" y="736600"/>
                      </a:cubicBezTo>
                      <a:cubicBezTo>
                        <a:pt x="897544" y="680273"/>
                        <a:pt x="1109210" y="756544"/>
                        <a:pt x="933450" y="704850"/>
                      </a:cubicBezTo>
                      <a:cubicBezTo>
                        <a:pt x="825505" y="673102"/>
                        <a:pt x="955608" y="694126"/>
                        <a:pt x="838200" y="679450"/>
                      </a:cubicBezTo>
                      <a:cubicBezTo>
                        <a:pt x="823383" y="673100"/>
                        <a:pt x="808168" y="667609"/>
                        <a:pt x="793750" y="660400"/>
                      </a:cubicBezTo>
                      <a:cubicBezTo>
                        <a:pt x="782711" y="654880"/>
                        <a:pt x="773206" y="646522"/>
                        <a:pt x="762000" y="641350"/>
                      </a:cubicBezTo>
                      <a:cubicBezTo>
                        <a:pt x="745580" y="633771"/>
                        <a:pt x="727991" y="629017"/>
                        <a:pt x="711200" y="622300"/>
                      </a:cubicBezTo>
                      <a:cubicBezTo>
                        <a:pt x="696233" y="616313"/>
                        <a:pt x="681425" y="609921"/>
                        <a:pt x="666750" y="603250"/>
                      </a:cubicBezTo>
                      <a:cubicBezTo>
                        <a:pt x="658132" y="599333"/>
                        <a:pt x="650139" y="594066"/>
                        <a:pt x="641350" y="590550"/>
                      </a:cubicBezTo>
                      <a:cubicBezTo>
                        <a:pt x="609124" y="577660"/>
                        <a:pt x="603386" y="577877"/>
                        <a:pt x="571500" y="571500"/>
                      </a:cubicBezTo>
                      <a:cubicBezTo>
                        <a:pt x="518188" y="531516"/>
                        <a:pt x="576137" y="569270"/>
                        <a:pt x="514350" y="546100"/>
                      </a:cubicBezTo>
                      <a:cubicBezTo>
                        <a:pt x="507204" y="543420"/>
                        <a:pt x="502274" y="536500"/>
                        <a:pt x="495300" y="533400"/>
                      </a:cubicBezTo>
                      <a:cubicBezTo>
                        <a:pt x="483067" y="527963"/>
                        <a:pt x="469900" y="524933"/>
                        <a:pt x="457200" y="520700"/>
                      </a:cubicBezTo>
                      <a:cubicBezTo>
                        <a:pt x="415934" y="465679"/>
                        <a:pt x="447225" y="500745"/>
                        <a:pt x="342900" y="438150"/>
                      </a:cubicBezTo>
                      <a:lnTo>
                        <a:pt x="311150" y="419100"/>
                      </a:lnTo>
                      <a:cubicBezTo>
                        <a:pt x="299220" y="403193"/>
                        <a:pt x="288970" y="387032"/>
                        <a:pt x="273050" y="374650"/>
                      </a:cubicBezTo>
                      <a:cubicBezTo>
                        <a:pt x="261002" y="365279"/>
                        <a:pt x="234950" y="349250"/>
                        <a:pt x="234950" y="349250"/>
                      </a:cubicBezTo>
                      <a:cubicBezTo>
                        <a:pt x="226483" y="336550"/>
                        <a:pt x="221761" y="320308"/>
                        <a:pt x="209550" y="311150"/>
                      </a:cubicBezTo>
                      <a:cubicBezTo>
                        <a:pt x="190655" y="296979"/>
                        <a:pt x="161460" y="275760"/>
                        <a:pt x="146050" y="260350"/>
                      </a:cubicBezTo>
                      <a:cubicBezTo>
                        <a:pt x="140654" y="254954"/>
                        <a:pt x="138236" y="247163"/>
                        <a:pt x="133350" y="241300"/>
                      </a:cubicBezTo>
                      <a:cubicBezTo>
                        <a:pt x="127601" y="234401"/>
                        <a:pt x="120049" y="229149"/>
                        <a:pt x="114300" y="222250"/>
                      </a:cubicBezTo>
                      <a:cubicBezTo>
                        <a:pt x="87842" y="190500"/>
                        <a:pt x="117475" y="213783"/>
                        <a:pt x="82550" y="190500"/>
                      </a:cubicBezTo>
                      <a:cubicBezTo>
                        <a:pt x="46154" y="135905"/>
                        <a:pt x="89790" y="204980"/>
                        <a:pt x="63500" y="152400"/>
                      </a:cubicBezTo>
                      <a:cubicBezTo>
                        <a:pt x="60087" y="145574"/>
                        <a:pt x="54586" y="139976"/>
                        <a:pt x="50800" y="133350"/>
                      </a:cubicBezTo>
                      <a:cubicBezTo>
                        <a:pt x="46104" y="125131"/>
                        <a:pt x="42970" y="116067"/>
                        <a:pt x="38100" y="107950"/>
                      </a:cubicBezTo>
                      <a:cubicBezTo>
                        <a:pt x="30247" y="94862"/>
                        <a:pt x="17527" y="84330"/>
                        <a:pt x="12700" y="69850"/>
                      </a:cubicBezTo>
                      <a:lnTo>
                        <a:pt x="0" y="31750"/>
                      </a:lnTo>
                      <a:cubicBezTo>
                        <a:pt x="25414" y="14807"/>
                        <a:pt x="16624" y="13109"/>
                        <a:pt x="50800" y="31750"/>
                      </a:cubicBezTo>
                      <a:cubicBezTo>
                        <a:pt x="64200" y="39059"/>
                        <a:pt x="88900" y="57150"/>
                        <a:pt x="88900" y="57150"/>
                      </a:cubicBezTo>
                      <a:cubicBezTo>
                        <a:pt x="125296" y="111745"/>
                        <a:pt x="81660" y="42670"/>
                        <a:pt x="107950" y="95250"/>
                      </a:cubicBezTo>
                      <a:cubicBezTo>
                        <a:pt x="116791" y="112931"/>
                        <a:pt x="125656" y="119306"/>
                        <a:pt x="139700" y="133350"/>
                      </a:cubicBezTo>
                      <a:cubicBezTo>
                        <a:pt x="118903" y="143748"/>
                        <a:pt x="80138" y="161162"/>
                        <a:pt x="63500" y="177800"/>
                      </a:cubicBezTo>
                      <a:lnTo>
                        <a:pt x="44450" y="196850"/>
                      </a:lnTo>
                      <a:cubicBezTo>
                        <a:pt x="40217" y="175683"/>
                        <a:pt x="35299" y="154642"/>
                        <a:pt x="31750" y="133350"/>
                      </a:cubicBezTo>
                      <a:cubicBezTo>
                        <a:pt x="29633" y="120650"/>
                        <a:pt x="28523" y="107741"/>
                        <a:pt x="25400" y="95250"/>
                      </a:cubicBezTo>
                      <a:cubicBezTo>
                        <a:pt x="22153" y="82263"/>
                        <a:pt x="16933" y="69850"/>
                        <a:pt x="12700" y="57150"/>
                      </a:cubicBezTo>
                      <a:lnTo>
                        <a:pt x="6350" y="0"/>
                      </a:lnTo>
                    </a:path>
                  </a:pathLst>
                </a:cu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1484572" y="2749514"/>
                  <a:ext cx="2122228" cy="647736"/>
                </a:xfrm>
                <a:custGeom>
                  <a:avLst/>
                  <a:gdLst>
                    <a:gd name="connsiteX0" fmla="*/ 2122228 w 2122228"/>
                    <a:gd name="connsiteY0" fmla="*/ 25436 h 647736"/>
                    <a:gd name="connsiteX1" fmla="*/ 2103178 w 2122228"/>
                    <a:gd name="connsiteY1" fmla="*/ 101636 h 647736"/>
                    <a:gd name="connsiteX2" fmla="*/ 2084128 w 2122228"/>
                    <a:gd name="connsiteY2" fmla="*/ 165136 h 647736"/>
                    <a:gd name="connsiteX3" fmla="*/ 2052378 w 2122228"/>
                    <a:gd name="connsiteY3" fmla="*/ 254036 h 647736"/>
                    <a:gd name="connsiteX4" fmla="*/ 2033328 w 2122228"/>
                    <a:gd name="connsiteY4" fmla="*/ 323886 h 647736"/>
                    <a:gd name="connsiteX5" fmla="*/ 2007928 w 2122228"/>
                    <a:gd name="connsiteY5" fmla="*/ 349286 h 647736"/>
                    <a:gd name="connsiteX6" fmla="*/ 1988878 w 2122228"/>
                    <a:gd name="connsiteY6" fmla="*/ 387386 h 647736"/>
                    <a:gd name="connsiteX7" fmla="*/ 1912678 w 2122228"/>
                    <a:gd name="connsiteY7" fmla="*/ 450886 h 647736"/>
                    <a:gd name="connsiteX8" fmla="*/ 1830128 w 2122228"/>
                    <a:gd name="connsiteY8" fmla="*/ 546136 h 647736"/>
                    <a:gd name="connsiteX9" fmla="*/ 1798378 w 2122228"/>
                    <a:gd name="connsiteY9" fmla="*/ 565186 h 647736"/>
                    <a:gd name="connsiteX10" fmla="*/ 1779328 w 2122228"/>
                    <a:gd name="connsiteY10" fmla="*/ 584236 h 647736"/>
                    <a:gd name="connsiteX11" fmla="*/ 1722178 w 2122228"/>
                    <a:gd name="connsiteY11" fmla="*/ 615986 h 647736"/>
                    <a:gd name="connsiteX12" fmla="*/ 1696778 w 2122228"/>
                    <a:gd name="connsiteY12" fmla="*/ 635036 h 647736"/>
                    <a:gd name="connsiteX13" fmla="*/ 1614228 w 2122228"/>
                    <a:gd name="connsiteY13" fmla="*/ 647736 h 647736"/>
                    <a:gd name="connsiteX14" fmla="*/ 1284028 w 2122228"/>
                    <a:gd name="connsiteY14" fmla="*/ 641386 h 647736"/>
                    <a:gd name="connsiteX15" fmla="*/ 1201478 w 2122228"/>
                    <a:gd name="connsiteY15" fmla="*/ 635036 h 647736"/>
                    <a:gd name="connsiteX16" fmla="*/ 1061778 w 2122228"/>
                    <a:gd name="connsiteY16" fmla="*/ 628686 h 647736"/>
                    <a:gd name="connsiteX17" fmla="*/ 1030028 w 2122228"/>
                    <a:gd name="connsiteY17" fmla="*/ 615986 h 647736"/>
                    <a:gd name="connsiteX18" fmla="*/ 883978 w 2122228"/>
                    <a:gd name="connsiteY18" fmla="*/ 603286 h 647736"/>
                    <a:gd name="connsiteX19" fmla="*/ 858578 w 2122228"/>
                    <a:gd name="connsiteY19" fmla="*/ 596936 h 647736"/>
                    <a:gd name="connsiteX20" fmla="*/ 801428 w 2122228"/>
                    <a:gd name="connsiteY20" fmla="*/ 590586 h 647736"/>
                    <a:gd name="connsiteX21" fmla="*/ 782378 w 2122228"/>
                    <a:gd name="connsiteY21" fmla="*/ 577886 h 647736"/>
                    <a:gd name="connsiteX22" fmla="*/ 731578 w 2122228"/>
                    <a:gd name="connsiteY22" fmla="*/ 565186 h 647736"/>
                    <a:gd name="connsiteX23" fmla="*/ 706178 w 2122228"/>
                    <a:gd name="connsiteY23" fmla="*/ 552486 h 647736"/>
                    <a:gd name="connsiteX24" fmla="*/ 649028 w 2122228"/>
                    <a:gd name="connsiteY24" fmla="*/ 533436 h 647736"/>
                    <a:gd name="connsiteX25" fmla="*/ 579178 w 2122228"/>
                    <a:gd name="connsiteY25" fmla="*/ 495336 h 647736"/>
                    <a:gd name="connsiteX26" fmla="*/ 553778 w 2122228"/>
                    <a:gd name="connsiteY26" fmla="*/ 482636 h 647736"/>
                    <a:gd name="connsiteX27" fmla="*/ 522028 w 2122228"/>
                    <a:gd name="connsiteY27" fmla="*/ 457236 h 647736"/>
                    <a:gd name="connsiteX28" fmla="*/ 414078 w 2122228"/>
                    <a:gd name="connsiteY28" fmla="*/ 381036 h 647736"/>
                    <a:gd name="connsiteX29" fmla="*/ 388678 w 2122228"/>
                    <a:gd name="connsiteY29" fmla="*/ 355636 h 647736"/>
                    <a:gd name="connsiteX30" fmla="*/ 363278 w 2122228"/>
                    <a:gd name="connsiteY30" fmla="*/ 336586 h 647736"/>
                    <a:gd name="connsiteX31" fmla="*/ 306128 w 2122228"/>
                    <a:gd name="connsiteY31" fmla="*/ 273086 h 647736"/>
                    <a:gd name="connsiteX32" fmla="*/ 268028 w 2122228"/>
                    <a:gd name="connsiteY32" fmla="*/ 241336 h 647736"/>
                    <a:gd name="connsiteX33" fmla="*/ 255328 w 2122228"/>
                    <a:gd name="connsiteY33" fmla="*/ 222286 h 647736"/>
                    <a:gd name="connsiteX34" fmla="*/ 210878 w 2122228"/>
                    <a:gd name="connsiteY34" fmla="*/ 184186 h 647736"/>
                    <a:gd name="connsiteX35" fmla="*/ 191828 w 2122228"/>
                    <a:gd name="connsiteY35" fmla="*/ 171486 h 647736"/>
                    <a:gd name="connsiteX36" fmla="*/ 147378 w 2122228"/>
                    <a:gd name="connsiteY36" fmla="*/ 146086 h 647736"/>
                    <a:gd name="connsiteX37" fmla="*/ 121978 w 2122228"/>
                    <a:gd name="connsiteY37" fmla="*/ 101636 h 647736"/>
                    <a:gd name="connsiteX38" fmla="*/ 102928 w 2122228"/>
                    <a:gd name="connsiteY38" fmla="*/ 95286 h 647736"/>
                    <a:gd name="connsiteX39" fmla="*/ 90228 w 2122228"/>
                    <a:gd name="connsiteY39" fmla="*/ 76236 h 647736"/>
                    <a:gd name="connsiteX40" fmla="*/ 52128 w 2122228"/>
                    <a:gd name="connsiteY40" fmla="*/ 44486 h 647736"/>
                    <a:gd name="connsiteX41" fmla="*/ 33078 w 2122228"/>
                    <a:gd name="connsiteY41" fmla="*/ 38136 h 647736"/>
                    <a:gd name="connsiteX42" fmla="*/ 20378 w 2122228"/>
                    <a:gd name="connsiteY42" fmla="*/ 19086 h 647736"/>
                    <a:gd name="connsiteX43" fmla="*/ 1328 w 2122228"/>
                    <a:gd name="connsiteY43" fmla="*/ 12736 h 647736"/>
                    <a:gd name="connsiteX44" fmla="*/ 52128 w 2122228"/>
                    <a:gd name="connsiteY44" fmla="*/ 19086 h 647736"/>
                    <a:gd name="connsiteX45" fmla="*/ 71178 w 2122228"/>
                    <a:gd name="connsiteY45" fmla="*/ 31786 h 647736"/>
                    <a:gd name="connsiteX46" fmla="*/ 109278 w 2122228"/>
                    <a:gd name="connsiteY46" fmla="*/ 44486 h 647736"/>
                    <a:gd name="connsiteX47" fmla="*/ 141028 w 2122228"/>
                    <a:gd name="connsiteY47" fmla="*/ 57186 h 647736"/>
                    <a:gd name="connsiteX48" fmla="*/ 160078 w 2122228"/>
                    <a:gd name="connsiteY48" fmla="*/ 63536 h 647736"/>
                    <a:gd name="connsiteX49" fmla="*/ 204528 w 2122228"/>
                    <a:gd name="connsiteY49" fmla="*/ 82586 h 647736"/>
                    <a:gd name="connsiteX50" fmla="*/ 185478 w 2122228"/>
                    <a:gd name="connsiteY50" fmla="*/ 88936 h 647736"/>
                    <a:gd name="connsiteX51" fmla="*/ 160078 w 2122228"/>
                    <a:gd name="connsiteY51" fmla="*/ 95286 h 647736"/>
                    <a:gd name="connsiteX52" fmla="*/ 121978 w 2122228"/>
                    <a:gd name="connsiteY52" fmla="*/ 107986 h 647736"/>
                    <a:gd name="connsiteX53" fmla="*/ 102928 w 2122228"/>
                    <a:gd name="connsiteY53" fmla="*/ 127036 h 647736"/>
                    <a:gd name="connsiteX54" fmla="*/ 83878 w 2122228"/>
                    <a:gd name="connsiteY54" fmla="*/ 120686 h 647736"/>
                    <a:gd name="connsiteX55" fmla="*/ 77528 w 2122228"/>
                    <a:gd name="connsiteY55" fmla="*/ 101636 h 647736"/>
                    <a:gd name="connsiteX56" fmla="*/ 64828 w 2122228"/>
                    <a:gd name="connsiteY56" fmla="*/ 76236 h 647736"/>
                    <a:gd name="connsiteX57" fmla="*/ 58478 w 2122228"/>
                    <a:gd name="connsiteY57" fmla="*/ 57186 h 647736"/>
                    <a:gd name="connsiteX58" fmla="*/ 33078 w 2122228"/>
                    <a:gd name="connsiteY58" fmla="*/ 19086 h 647736"/>
                    <a:gd name="connsiteX59" fmla="*/ 14028 w 2122228"/>
                    <a:gd name="connsiteY59" fmla="*/ 36 h 6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2122228" h="647736">
                      <a:moveTo>
                        <a:pt x="2122228" y="25436"/>
                      </a:moveTo>
                      <a:cubicBezTo>
                        <a:pt x="2105875" y="139908"/>
                        <a:pt x="2127827" y="11256"/>
                        <a:pt x="2103178" y="101636"/>
                      </a:cubicBezTo>
                      <a:cubicBezTo>
                        <a:pt x="2084203" y="171211"/>
                        <a:pt x="2110724" y="111944"/>
                        <a:pt x="2084128" y="165136"/>
                      </a:cubicBezTo>
                      <a:cubicBezTo>
                        <a:pt x="2069352" y="239014"/>
                        <a:pt x="2084380" y="211367"/>
                        <a:pt x="2052378" y="254036"/>
                      </a:cubicBezTo>
                      <a:cubicBezTo>
                        <a:pt x="2048542" y="277051"/>
                        <a:pt x="2046925" y="303491"/>
                        <a:pt x="2033328" y="323886"/>
                      </a:cubicBezTo>
                      <a:cubicBezTo>
                        <a:pt x="2026686" y="333849"/>
                        <a:pt x="2014794" y="339477"/>
                        <a:pt x="2007928" y="349286"/>
                      </a:cubicBezTo>
                      <a:cubicBezTo>
                        <a:pt x="1999785" y="360918"/>
                        <a:pt x="1997397" y="376027"/>
                        <a:pt x="1988878" y="387386"/>
                      </a:cubicBezTo>
                      <a:cubicBezTo>
                        <a:pt x="1964432" y="419981"/>
                        <a:pt x="1944947" y="429374"/>
                        <a:pt x="1912678" y="450886"/>
                      </a:cubicBezTo>
                      <a:cubicBezTo>
                        <a:pt x="1889442" y="485740"/>
                        <a:pt x="1867874" y="523488"/>
                        <a:pt x="1830128" y="546136"/>
                      </a:cubicBezTo>
                      <a:cubicBezTo>
                        <a:pt x="1819545" y="552486"/>
                        <a:pt x="1808252" y="557781"/>
                        <a:pt x="1798378" y="565186"/>
                      </a:cubicBezTo>
                      <a:cubicBezTo>
                        <a:pt x="1791194" y="570574"/>
                        <a:pt x="1786417" y="578723"/>
                        <a:pt x="1779328" y="584236"/>
                      </a:cubicBezTo>
                      <a:cubicBezTo>
                        <a:pt x="1746576" y="609710"/>
                        <a:pt x="1750921" y="606405"/>
                        <a:pt x="1722178" y="615986"/>
                      </a:cubicBezTo>
                      <a:cubicBezTo>
                        <a:pt x="1713711" y="622336"/>
                        <a:pt x="1705967" y="629785"/>
                        <a:pt x="1696778" y="635036"/>
                      </a:cubicBezTo>
                      <a:cubicBezTo>
                        <a:pt x="1677361" y="646132"/>
                        <a:pt x="1621420" y="647017"/>
                        <a:pt x="1614228" y="647736"/>
                      </a:cubicBezTo>
                      <a:lnTo>
                        <a:pt x="1284028" y="641386"/>
                      </a:lnTo>
                      <a:cubicBezTo>
                        <a:pt x="1256443" y="640537"/>
                        <a:pt x="1229031" y="636610"/>
                        <a:pt x="1201478" y="635036"/>
                      </a:cubicBezTo>
                      <a:cubicBezTo>
                        <a:pt x="1154939" y="632377"/>
                        <a:pt x="1108345" y="630803"/>
                        <a:pt x="1061778" y="628686"/>
                      </a:cubicBezTo>
                      <a:cubicBezTo>
                        <a:pt x="1051195" y="624453"/>
                        <a:pt x="1040946" y="619261"/>
                        <a:pt x="1030028" y="615986"/>
                      </a:cubicBezTo>
                      <a:cubicBezTo>
                        <a:pt x="989156" y="603724"/>
                        <a:pt x="909013" y="604677"/>
                        <a:pt x="883978" y="603286"/>
                      </a:cubicBezTo>
                      <a:cubicBezTo>
                        <a:pt x="875511" y="601169"/>
                        <a:pt x="867204" y="598263"/>
                        <a:pt x="858578" y="596936"/>
                      </a:cubicBezTo>
                      <a:cubicBezTo>
                        <a:pt x="839634" y="594021"/>
                        <a:pt x="820023" y="595235"/>
                        <a:pt x="801428" y="590586"/>
                      </a:cubicBezTo>
                      <a:cubicBezTo>
                        <a:pt x="794024" y="588735"/>
                        <a:pt x="789550" y="580494"/>
                        <a:pt x="782378" y="577886"/>
                      </a:cubicBezTo>
                      <a:cubicBezTo>
                        <a:pt x="765974" y="571921"/>
                        <a:pt x="747190" y="572992"/>
                        <a:pt x="731578" y="565186"/>
                      </a:cubicBezTo>
                      <a:cubicBezTo>
                        <a:pt x="723111" y="560953"/>
                        <a:pt x="715041" y="555810"/>
                        <a:pt x="706178" y="552486"/>
                      </a:cubicBezTo>
                      <a:cubicBezTo>
                        <a:pt x="633351" y="525176"/>
                        <a:pt x="736381" y="573142"/>
                        <a:pt x="649028" y="533436"/>
                      </a:cubicBezTo>
                      <a:cubicBezTo>
                        <a:pt x="599766" y="511044"/>
                        <a:pt x="623210" y="519798"/>
                        <a:pt x="579178" y="495336"/>
                      </a:cubicBezTo>
                      <a:cubicBezTo>
                        <a:pt x="570903" y="490739"/>
                        <a:pt x="561654" y="487887"/>
                        <a:pt x="553778" y="482636"/>
                      </a:cubicBezTo>
                      <a:cubicBezTo>
                        <a:pt x="542501" y="475118"/>
                        <a:pt x="533462" y="464512"/>
                        <a:pt x="522028" y="457236"/>
                      </a:cubicBezTo>
                      <a:cubicBezTo>
                        <a:pt x="451720" y="412495"/>
                        <a:pt x="506147" y="473105"/>
                        <a:pt x="414078" y="381036"/>
                      </a:cubicBezTo>
                      <a:cubicBezTo>
                        <a:pt x="405611" y="372569"/>
                        <a:pt x="397689" y="363521"/>
                        <a:pt x="388678" y="355636"/>
                      </a:cubicBezTo>
                      <a:cubicBezTo>
                        <a:pt x="380713" y="348667"/>
                        <a:pt x="370762" y="344070"/>
                        <a:pt x="363278" y="336586"/>
                      </a:cubicBezTo>
                      <a:cubicBezTo>
                        <a:pt x="296458" y="269766"/>
                        <a:pt x="382878" y="340242"/>
                        <a:pt x="306128" y="273086"/>
                      </a:cubicBezTo>
                      <a:cubicBezTo>
                        <a:pt x="275390" y="246190"/>
                        <a:pt x="297436" y="276625"/>
                        <a:pt x="268028" y="241336"/>
                      </a:cubicBezTo>
                      <a:cubicBezTo>
                        <a:pt x="263142" y="235473"/>
                        <a:pt x="260214" y="228149"/>
                        <a:pt x="255328" y="222286"/>
                      </a:cubicBezTo>
                      <a:cubicBezTo>
                        <a:pt x="241753" y="205996"/>
                        <a:pt x="228190" y="196552"/>
                        <a:pt x="210878" y="184186"/>
                      </a:cubicBezTo>
                      <a:cubicBezTo>
                        <a:pt x="204668" y="179750"/>
                        <a:pt x="198038" y="175922"/>
                        <a:pt x="191828" y="171486"/>
                      </a:cubicBezTo>
                      <a:cubicBezTo>
                        <a:pt x="158190" y="147459"/>
                        <a:pt x="178292" y="156391"/>
                        <a:pt x="147378" y="146086"/>
                      </a:cubicBezTo>
                      <a:cubicBezTo>
                        <a:pt x="141048" y="127095"/>
                        <a:pt x="139721" y="116422"/>
                        <a:pt x="121978" y="101636"/>
                      </a:cubicBezTo>
                      <a:cubicBezTo>
                        <a:pt x="116836" y="97351"/>
                        <a:pt x="109278" y="97403"/>
                        <a:pt x="102928" y="95286"/>
                      </a:cubicBezTo>
                      <a:cubicBezTo>
                        <a:pt x="98695" y="88936"/>
                        <a:pt x="95114" y="82099"/>
                        <a:pt x="90228" y="76236"/>
                      </a:cubicBezTo>
                      <a:cubicBezTo>
                        <a:pt x="80197" y="64199"/>
                        <a:pt x="66399" y="51622"/>
                        <a:pt x="52128" y="44486"/>
                      </a:cubicBezTo>
                      <a:cubicBezTo>
                        <a:pt x="46141" y="41493"/>
                        <a:pt x="39428" y="40253"/>
                        <a:pt x="33078" y="38136"/>
                      </a:cubicBezTo>
                      <a:cubicBezTo>
                        <a:pt x="28845" y="31786"/>
                        <a:pt x="26337" y="23854"/>
                        <a:pt x="20378" y="19086"/>
                      </a:cubicBezTo>
                      <a:cubicBezTo>
                        <a:pt x="15151" y="14905"/>
                        <a:pt x="-5365" y="12736"/>
                        <a:pt x="1328" y="12736"/>
                      </a:cubicBezTo>
                      <a:cubicBezTo>
                        <a:pt x="18393" y="12736"/>
                        <a:pt x="35195" y="16969"/>
                        <a:pt x="52128" y="19086"/>
                      </a:cubicBezTo>
                      <a:cubicBezTo>
                        <a:pt x="58478" y="23319"/>
                        <a:pt x="64204" y="28686"/>
                        <a:pt x="71178" y="31786"/>
                      </a:cubicBezTo>
                      <a:cubicBezTo>
                        <a:pt x="83411" y="37223"/>
                        <a:pt x="96849" y="39514"/>
                        <a:pt x="109278" y="44486"/>
                      </a:cubicBezTo>
                      <a:cubicBezTo>
                        <a:pt x="119861" y="48719"/>
                        <a:pt x="130355" y="53184"/>
                        <a:pt x="141028" y="57186"/>
                      </a:cubicBezTo>
                      <a:cubicBezTo>
                        <a:pt x="147295" y="59536"/>
                        <a:pt x="154091" y="60543"/>
                        <a:pt x="160078" y="63536"/>
                      </a:cubicBezTo>
                      <a:cubicBezTo>
                        <a:pt x="203931" y="85462"/>
                        <a:pt x="151665" y="69370"/>
                        <a:pt x="204528" y="82586"/>
                      </a:cubicBezTo>
                      <a:cubicBezTo>
                        <a:pt x="198178" y="84703"/>
                        <a:pt x="191914" y="87097"/>
                        <a:pt x="185478" y="88936"/>
                      </a:cubicBezTo>
                      <a:cubicBezTo>
                        <a:pt x="177087" y="91334"/>
                        <a:pt x="168437" y="92778"/>
                        <a:pt x="160078" y="95286"/>
                      </a:cubicBezTo>
                      <a:cubicBezTo>
                        <a:pt x="147256" y="99133"/>
                        <a:pt x="121978" y="107986"/>
                        <a:pt x="121978" y="107986"/>
                      </a:cubicBezTo>
                      <a:cubicBezTo>
                        <a:pt x="115628" y="114336"/>
                        <a:pt x="111447" y="124196"/>
                        <a:pt x="102928" y="127036"/>
                      </a:cubicBezTo>
                      <a:cubicBezTo>
                        <a:pt x="96578" y="129153"/>
                        <a:pt x="88611" y="125419"/>
                        <a:pt x="83878" y="120686"/>
                      </a:cubicBezTo>
                      <a:cubicBezTo>
                        <a:pt x="79145" y="115953"/>
                        <a:pt x="80165" y="107788"/>
                        <a:pt x="77528" y="101636"/>
                      </a:cubicBezTo>
                      <a:cubicBezTo>
                        <a:pt x="73799" y="92935"/>
                        <a:pt x="68557" y="84937"/>
                        <a:pt x="64828" y="76236"/>
                      </a:cubicBezTo>
                      <a:cubicBezTo>
                        <a:pt x="62191" y="70084"/>
                        <a:pt x="61729" y="63037"/>
                        <a:pt x="58478" y="57186"/>
                      </a:cubicBezTo>
                      <a:cubicBezTo>
                        <a:pt x="51065" y="43843"/>
                        <a:pt x="41545" y="31786"/>
                        <a:pt x="33078" y="19086"/>
                      </a:cubicBezTo>
                      <a:cubicBezTo>
                        <a:pt x="19204" y="-1725"/>
                        <a:pt x="28010" y="36"/>
                        <a:pt x="14028" y="36"/>
                      </a:cubicBezTo>
                    </a:path>
                  </a:pathLst>
                </a:cu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 flipH="1">
                  <a:off x="1327150" y="2819400"/>
                  <a:ext cx="2096108" cy="869950"/>
                </a:xfrm>
                <a:custGeom>
                  <a:avLst/>
                  <a:gdLst>
                    <a:gd name="connsiteX0" fmla="*/ 2122228 w 2122228"/>
                    <a:gd name="connsiteY0" fmla="*/ 25436 h 647736"/>
                    <a:gd name="connsiteX1" fmla="*/ 2103178 w 2122228"/>
                    <a:gd name="connsiteY1" fmla="*/ 101636 h 647736"/>
                    <a:gd name="connsiteX2" fmla="*/ 2084128 w 2122228"/>
                    <a:gd name="connsiteY2" fmla="*/ 165136 h 647736"/>
                    <a:gd name="connsiteX3" fmla="*/ 2052378 w 2122228"/>
                    <a:gd name="connsiteY3" fmla="*/ 254036 h 647736"/>
                    <a:gd name="connsiteX4" fmla="*/ 2033328 w 2122228"/>
                    <a:gd name="connsiteY4" fmla="*/ 323886 h 647736"/>
                    <a:gd name="connsiteX5" fmla="*/ 2007928 w 2122228"/>
                    <a:gd name="connsiteY5" fmla="*/ 349286 h 647736"/>
                    <a:gd name="connsiteX6" fmla="*/ 1988878 w 2122228"/>
                    <a:gd name="connsiteY6" fmla="*/ 387386 h 647736"/>
                    <a:gd name="connsiteX7" fmla="*/ 1912678 w 2122228"/>
                    <a:gd name="connsiteY7" fmla="*/ 450886 h 647736"/>
                    <a:gd name="connsiteX8" fmla="*/ 1830128 w 2122228"/>
                    <a:gd name="connsiteY8" fmla="*/ 546136 h 647736"/>
                    <a:gd name="connsiteX9" fmla="*/ 1798378 w 2122228"/>
                    <a:gd name="connsiteY9" fmla="*/ 565186 h 647736"/>
                    <a:gd name="connsiteX10" fmla="*/ 1779328 w 2122228"/>
                    <a:gd name="connsiteY10" fmla="*/ 584236 h 647736"/>
                    <a:gd name="connsiteX11" fmla="*/ 1722178 w 2122228"/>
                    <a:gd name="connsiteY11" fmla="*/ 615986 h 647736"/>
                    <a:gd name="connsiteX12" fmla="*/ 1696778 w 2122228"/>
                    <a:gd name="connsiteY12" fmla="*/ 635036 h 647736"/>
                    <a:gd name="connsiteX13" fmla="*/ 1614228 w 2122228"/>
                    <a:gd name="connsiteY13" fmla="*/ 647736 h 647736"/>
                    <a:gd name="connsiteX14" fmla="*/ 1284028 w 2122228"/>
                    <a:gd name="connsiteY14" fmla="*/ 641386 h 647736"/>
                    <a:gd name="connsiteX15" fmla="*/ 1201478 w 2122228"/>
                    <a:gd name="connsiteY15" fmla="*/ 635036 h 647736"/>
                    <a:gd name="connsiteX16" fmla="*/ 1061778 w 2122228"/>
                    <a:gd name="connsiteY16" fmla="*/ 628686 h 647736"/>
                    <a:gd name="connsiteX17" fmla="*/ 1030028 w 2122228"/>
                    <a:gd name="connsiteY17" fmla="*/ 615986 h 647736"/>
                    <a:gd name="connsiteX18" fmla="*/ 883978 w 2122228"/>
                    <a:gd name="connsiteY18" fmla="*/ 603286 h 647736"/>
                    <a:gd name="connsiteX19" fmla="*/ 858578 w 2122228"/>
                    <a:gd name="connsiteY19" fmla="*/ 596936 h 647736"/>
                    <a:gd name="connsiteX20" fmla="*/ 801428 w 2122228"/>
                    <a:gd name="connsiteY20" fmla="*/ 590586 h 647736"/>
                    <a:gd name="connsiteX21" fmla="*/ 782378 w 2122228"/>
                    <a:gd name="connsiteY21" fmla="*/ 577886 h 647736"/>
                    <a:gd name="connsiteX22" fmla="*/ 731578 w 2122228"/>
                    <a:gd name="connsiteY22" fmla="*/ 565186 h 647736"/>
                    <a:gd name="connsiteX23" fmla="*/ 706178 w 2122228"/>
                    <a:gd name="connsiteY23" fmla="*/ 552486 h 647736"/>
                    <a:gd name="connsiteX24" fmla="*/ 649028 w 2122228"/>
                    <a:gd name="connsiteY24" fmla="*/ 533436 h 647736"/>
                    <a:gd name="connsiteX25" fmla="*/ 579178 w 2122228"/>
                    <a:gd name="connsiteY25" fmla="*/ 495336 h 647736"/>
                    <a:gd name="connsiteX26" fmla="*/ 553778 w 2122228"/>
                    <a:gd name="connsiteY26" fmla="*/ 482636 h 647736"/>
                    <a:gd name="connsiteX27" fmla="*/ 522028 w 2122228"/>
                    <a:gd name="connsiteY27" fmla="*/ 457236 h 647736"/>
                    <a:gd name="connsiteX28" fmla="*/ 414078 w 2122228"/>
                    <a:gd name="connsiteY28" fmla="*/ 381036 h 647736"/>
                    <a:gd name="connsiteX29" fmla="*/ 388678 w 2122228"/>
                    <a:gd name="connsiteY29" fmla="*/ 355636 h 647736"/>
                    <a:gd name="connsiteX30" fmla="*/ 363278 w 2122228"/>
                    <a:gd name="connsiteY30" fmla="*/ 336586 h 647736"/>
                    <a:gd name="connsiteX31" fmla="*/ 306128 w 2122228"/>
                    <a:gd name="connsiteY31" fmla="*/ 273086 h 647736"/>
                    <a:gd name="connsiteX32" fmla="*/ 268028 w 2122228"/>
                    <a:gd name="connsiteY32" fmla="*/ 241336 h 647736"/>
                    <a:gd name="connsiteX33" fmla="*/ 255328 w 2122228"/>
                    <a:gd name="connsiteY33" fmla="*/ 222286 h 647736"/>
                    <a:gd name="connsiteX34" fmla="*/ 210878 w 2122228"/>
                    <a:gd name="connsiteY34" fmla="*/ 184186 h 647736"/>
                    <a:gd name="connsiteX35" fmla="*/ 191828 w 2122228"/>
                    <a:gd name="connsiteY35" fmla="*/ 171486 h 647736"/>
                    <a:gd name="connsiteX36" fmla="*/ 147378 w 2122228"/>
                    <a:gd name="connsiteY36" fmla="*/ 146086 h 647736"/>
                    <a:gd name="connsiteX37" fmla="*/ 121978 w 2122228"/>
                    <a:gd name="connsiteY37" fmla="*/ 101636 h 647736"/>
                    <a:gd name="connsiteX38" fmla="*/ 102928 w 2122228"/>
                    <a:gd name="connsiteY38" fmla="*/ 95286 h 647736"/>
                    <a:gd name="connsiteX39" fmla="*/ 90228 w 2122228"/>
                    <a:gd name="connsiteY39" fmla="*/ 76236 h 647736"/>
                    <a:gd name="connsiteX40" fmla="*/ 52128 w 2122228"/>
                    <a:gd name="connsiteY40" fmla="*/ 44486 h 647736"/>
                    <a:gd name="connsiteX41" fmla="*/ 33078 w 2122228"/>
                    <a:gd name="connsiteY41" fmla="*/ 38136 h 647736"/>
                    <a:gd name="connsiteX42" fmla="*/ 20378 w 2122228"/>
                    <a:gd name="connsiteY42" fmla="*/ 19086 h 647736"/>
                    <a:gd name="connsiteX43" fmla="*/ 1328 w 2122228"/>
                    <a:gd name="connsiteY43" fmla="*/ 12736 h 647736"/>
                    <a:gd name="connsiteX44" fmla="*/ 52128 w 2122228"/>
                    <a:gd name="connsiteY44" fmla="*/ 19086 h 647736"/>
                    <a:gd name="connsiteX45" fmla="*/ 71178 w 2122228"/>
                    <a:gd name="connsiteY45" fmla="*/ 31786 h 647736"/>
                    <a:gd name="connsiteX46" fmla="*/ 109278 w 2122228"/>
                    <a:gd name="connsiteY46" fmla="*/ 44486 h 647736"/>
                    <a:gd name="connsiteX47" fmla="*/ 141028 w 2122228"/>
                    <a:gd name="connsiteY47" fmla="*/ 57186 h 647736"/>
                    <a:gd name="connsiteX48" fmla="*/ 160078 w 2122228"/>
                    <a:gd name="connsiteY48" fmla="*/ 63536 h 647736"/>
                    <a:gd name="connsiteX49" fmla="*/ 204528 w 2122228"/>
                    <a:gd name="connsiteY49" fmla="*/ 82586 h 647736"/>
                    <a:gd name="connsiteX50" fmla="*/ 185478 w 2122228"/>
                    <a:gd name="connsiteY50" fmla="*/ 88936 h 647736"/>
                    <a:gd name="connsiteX51" fmla="*/ 160078 w 2122228"/>
                    <a:gd name="connsiteY51" fmla="*/ 95286 h 647736"/>
                    <a:gd name="connsiteX52" fmla="*/ 121978 w 2122228"/>
                    <a:gd name="connsiteY52" fmla="*/ 107986 h 647736"/>
                    <a:gd name="connsiteX53" fmla="*/ 102928 w 2122228"/>
                    <a:gd name="connsiteY53" fmla="*/ 127036 h 647736"/>
                    <a:gd name="connsiteX54" fmla="*/ 83878 w 2122228"/>
                    <a:gd name="connsiteY54" fmla="*/ 120686 h 647736"/>
                    <a:gd name="connsiteX55" fmla="*/ 77528 w 2122228"/>
                    <a:gd name="connsiteY55" fmla="*/ 101636 h 647736"/>
                    <a:gd name="connsiteX56" fmla="*/ 64828 w 2122228"/>
                    <a:gd name="connsiteY56" fmla="*/ 76236 h 647736"/>
                    <a:gd name="connsiteX57" fmla="*/ 58478 w 2122228"/>
                    <a:gd name="connsiteY57" fmla="*/ 57186 h 647736"/>
                    <a:gd name="connsiteX58" fmla="*/ 33078 w 2122228"/>
                    <a:gd name="connsiteY58" fmla="*/ 19086 h 647736"/>
                    <a:gd name="connsiteX59" fmla="*/ 14028 w 2122228"/>
                    <a:gd name="connsiteY59" fmla="*/ 36 h 6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2122228" h="647736">
                      <a:moveTo>
                        <a:pt x="2122228" y="25436"/>
                      </a:moveTo>
                      <a:cubicBezTo>
                        <a:pt x="2105875" y="139908"/>
                        <a:pt x="2127827" y="11256"/>
                        <a:pt x="2103178" y="101636"/>
                      </a:cubicBezTo>
                      <a:cubicBezTo>
                        <a:pt x="2084203" y="171211"/>
                        <a:pt x="2110724" y="111944"/>
                        <a:pt x="2084128" y="165136"/>
                      </a:cubicBezTo>
                      <a:cubicBezTo>
                        <a:pt x="2069352" y="239014"/>
                        <a:pt x="2084380" y="211367"/>
                        <a:pt x="2052378" y="254036"/>
                      </a:cubicBezTo>
                      <a:cubicBezTo>
                        <a:pt x="2048542" y="277051"/>
                        <a:pt x="2046925" y="303491"/>
                        <a:pt x="2033328" y="323886"/>
                      </a:cubicBezTo>
                      <a:cubicBezTo>
                        <a:pt x="2026686" y="333849"/>
                        <a:pt x="2014794" y="339477"/>
                        <a:pt x="2007928" y="349286"/>
                      </a:cubicBezTo>
                      <a:cubicBezTo>
                        <a:pt x="1999785" y="360918"/>
                        <a:pt x="1997397" y="376027"/>
                        <a:pt x="1988878" y="387386"/>
                      </a:cubicBezTo>
                      <a:cubicBezTo>
                        <a:pt x="1964432" y="419981"/>
                        <a:pt x="1944947" y="429374"/>
                        <a:pt x="1912678" y="450886"/>
                      </a:cubicBezTo>
                      <a:cubicBezTo>
                        <a:pt x="1889442" y="485740"/>
                        <a:pt x="1867874" y="523488"/>
                        <a:pt x="1830128" y="546136"/>
                      </a:cubicBezTo>
                      <a:cubicBezTo>
                        <a:pt x="1819545" y="552486"/>
                        <a:pt x="1808252" y="557781"/>
                        <a:pt x="1798378" y="565186"/>
                      </a:cubicBezTo>
                      <a:cubicBezTo>
                        <a:pt x="1791194" y="570574"/>
                        <a:pt x="1786417" y="578723"/>
                        <a:pt x="1779328" y="584236"/>
                      </a:cubicBezTo>
                      <a:cubicBezTo>
                        <a:pt x="1746576" y="609710"/>
                        <a:pt x="1750921" y="606405"/>
                        <a:pt x="1722178" y="615986"/>
                      </a:cubicBezTo>
                      <a:cubicBezTo>
                        <a:pt x="1713711" y="622336"/>
                        <a:pt x="1705967" y="629785"/>
                        <a:pt x="1696778" y="635036"/>
                      </a:cubicBezTo>
                      <a:cubicBezTo>
                        <a:pt x="1677361" y="646132"/>
                        <a:pt x="1621420" y="647017"/>
                        <a:pt x="1614228" y="647736"/>
                      </a:cubicBezTo>
                      <a:lnTo>
                        <a:pt x="1284028" y="641386"/>
                      </a:lnTo>
                      <a:cubicBezTo>
                        <a:pt x="1256443" y="640537"/>
                        <a:pt x="1229031" y="636610"/>
                        <a:pt x="1201478" y="635036"/>
                      </a:cubicBezTo>
                      <a:cubicBezTo>
                        <a:pt x="1154939" y="632377"/>
                        <a:pt x="1108345" y="630803"/>
                        <a:pt x="1061778" y="628686"/>
                      </a:cubicBezTo>
                      <a:cubicBezTo>
                        <a:pt x="1051195" y="624453"/>
                        <a:pt x="1040946" y="619261"/>
                        <a:pt x="1030028" y="615986"/>
                      </a:cubicBezTo>
                      <a:cubicBezTo>
                        <a:pt x="989156" y="603724"/>
                        <a:pt x="909013" y="604677"/>
                        <a:pt x="883978" y="603286"/>
                      </a:cubicBezTo>
                      <a:cubicBezTo>
                        <a:pt x="875511" y="601169"/>
                        <a:pt x="867204" y="598263"/>
                        <a:pt x="858578" y="596936"/>
                      </a:cubicBezTo>
                      <a:cubicBezTo>
                        <a:pt x="839634" y="594021"/>
                        <a:pt x="820023" y="595235"/>
                        <a:pt x="801428" y="590586"/>
                      </a:cubicBezTo>
                      <a:cubicBezTo>
                        <a:pt x="794024" y="588735"/>
                        <a:pt x="789550" y="580494"/>
                        <a:pt x="782378" y="577886"/>
                      </a:cubicBezTo>
                      <a:cubicBezTo>
                        <a:pt x="765974" y="571921"/>
                        <a:pt x="747190" y="572992"/>
                        <a:pt x="731578" y="565186"/>
                      </a:cubicBezTo>
                      <a:cubicBezTo>
                        <a:pt x="723111" y="560953"/>
                        <a:pt x="715041" y="555810"/>
                        <a:pt x="706178" y="552486"/>
                      </a:cubicBezTo>
                      <a:cubicBezTo>
                        <a:pt x="633351" y="525176"/>
                        <a:pt x="736381" y="573142"/>
                        <a:pt x="649028" y="533436"/>
                      </a:cubicBezTo>
                      <a:cubicBezTo>
                        <a:pt x="599766" y="511044"/>
                        <a:pt x="623210" y="519798"/>
                        <a:pt x="579178" y="495336"/>
                      </a:cubicBezTo>
                      <a:cubicBezTo>
                        <a:pt x="570903" y="490739"/>
                        <a:pt x="561654" y="487887"/>
                        <a:pt x="553778" y="482636"/>
                      </a:cubicBezTo>
                      <a:cubicBezTo>
                        <a:pt x="542501" y="475118"/>
                        <a:pt x="533462" y="464512"/>
                        <a:pt x="522028" y="457236"/>
                      </a:cubicBezTo>
                      <a:cubicBezTo>
                        <a:pt x="451720" y="412495"/>
                        <a:pt x="506147" y="473105"/>
                        <a:pt x="414078" y="381036"/>
                      </a:cubicBezTo>
                      <a:cubicBezTo>
                        <a:pt x="405611" y="372569"/>
                        <a:pt x="397689" y="363521"/>
                        <a:pt x="388678" y="355636"/>
                      </a:cubicBezTo>
                      <a:cubicBezTo>
                        <a:pt x="380713" y="348667"/>
                        <a:pt x="370762" y="344070"/>
                        <a:pt x="363278" y="336586"/>
                      </a:cubicBezTo>
                      <a:cubicBezTo>
                        <a:pt x="296458" y="269766"/>
                        <a:pt x="382878" y="340242"/>
                        <a:pt x="306128" y="273086"/>
                      </a:cubicBezTo>
                      <a:cubicBezTo>
                        <a:pt x="275390" y="246190"/>
                        <a:pt x="297436" y="276625"/>
                        <a:pt x="268028" y="241336"/>
                      </a:cubicBezTo>
                      <a:cubicBezTo>
                        <a:pt x="263142" y="235473"/>
                        <a:pt x="260214" y="228149"/>
                        <a:pt x="255328" y="222286"/>
                      </a:cubicBezTo>
                      <a:cubicBezTo>
                        <a:pt x="241753" y="205996"/>
                        <a:pt x="228190" y="196552"/>
                        <a:pt x="210878" y="184186"/>
                      </a:cubicBezTo>
                      <a:cubicBezTo>
                        <a:pt x="204668" y="179750"/>
                        <a:pt x="198038" y="175922"/>
                        <a:pt x="191828" y="171486"/>
                      </a:cubicBezTo>
                      <a:cubicBezTo>
                        <a:pt x="158190" y="147459"/>
                        <a:pt x="178292" y="156391"/>
                        <a:pt x="147378" y="146086"/>
                      </a:cubicBezTo>
                      <a:cubicBezTo>
                        <a:pt x="141048" y="127095"/>
                        <a:pt x="139721" y="116422"/>
                        <a:pt x="121978" y="101636"/>
                      </a:cubicBezTo>
                      <a:cubicBezTo>
                        <a:pt x="116836" y="97351"/>
                        <a:pt x="109278" y="97403"/>
                        <a:pt x="102928" y="95286"/>
                      </a:cubicBezTo>
                      <a:cubicBezTo>
                        <a:pt x="98695" y="88936"/>
                        <a:pt x="95114" y="82099"/>
                        <a:pt x="90228" y="76236"/>
                      </a:cubicBezTo>
                      <a:cubicBezTo>
                        <a:pt x="80197" y="64199"/>
                        <a:pt x="66399" y="51622"/>
                        <a:pt x="52128" y="44486"/>
                      </a:cubicBezTo>
                      <a:cubicBezTo>
                        <a:pt x="46141" y="41493"/>
                        <a:pt x="39428" y="40253"/>
                        <a:pt x="33078" y="38136"/>
                      </a:cubicBezTo>
                      <a:cubicBezTo>
                        <a:pt x="28845" y="31786"/>
                        <a:pt x="26337" y="23854"/>
                        <a:pt x="20378" y="19086"/>
                      </a:cubicBezTo>
                      <a:cubicBezTo>
                        <a:pt x="15151" y="14905"/>
                        <a:pt x="-5365" y="12736"/>
                        <a:pt x="1328" y="12736"/>
                      </a:cubicBezTo>
                      <a:cubicBezTo>
                        <a:pt x="18393" y="12736"/>
                        <a:pt x="35195" y="16969"/>
                        <a:pt x="52128" y="19086"/>
                      </a:cubicBezTo>
                      <a:cubicBezTo>
                        <a:pt x="58478" y="23319"/>
                        <a:pt x="64204" y="28686"/>
                        <a:pt x="71178" y="31786"/>
                      </a:cubicBezTo>
                      <a:cubicBezTo>
                        <a:pt x="83411" y="37223"/>
                        <a:pt x="96849" y="39514"/>
                        <a:pt x="109278" y="44486"/>
                      </a:cubicBezTo>
                      <a:cubicBezTo>
                        <a:pt x="119861" y="48719"/>
                        <a:pt x="130355" y="53184"/>
                        <a:pt x="141028" y="57186"/>
                      </a:cubicBezTo>
                      <a:cubicBezTo>
                        <a:pt x="147295" y="59536"/>
                        <a:pt x="154091" y="60543"/>
                        <a:pt x="160078" y="63536"/>
                      </a:cubicBezTo>
                      <a:cubicBezTo>
                        <a:pt x="203931" y="85462"/>
                        <a:pt x="151665" y="69370"/>
                        <a:pt x="204528" y="82586"/>
                      </a:cubicBezTo>
                      <a:cubicBezTo>
                        <a:pt x="198178" y="84703"/>
                        <a:pt x="191914" y="87097"/>
                        <a:pt x="185478" y="88936"/>
                      </a:cubicBezTo>
                      <a:cubicBezTo>
                        <a:pt x="177087" y="91334"/>
                        <a:pt x="168437" y="92778"/>
                        <a:pt x="160078" y="95286"/>
                      </a:cubicBezTo>
                      <a:cubicBezTo>
                        <a:pt x="147256" y="99133"/>
                        <a:pt x="121978" y="107986"/>
                        <a:pt x="121978" y="107986"/>
                      </a:cubicBezTo>
                      <a:cubicBezTo>
                        <a:pt x="115628" y="114336"/>
                        <a:pt x="111447" y="124196"/>
                        <a:pt x="102928" y="127036"/>
                      </a:cubicBezTo>
                      <a:cubicBezTo>
                        <a:pt x="96578" y="129153"/>
                        <a:pt x="88611" y="125419"/>
                        <a:pt x="83878" y="120686"/>
                      </a:cubicBezTo>
                      <a:cubicBezTo>
                        <a:pt x="79145" y="115953"/>
                        <a:pt x="80165" y="107788"/>
                        <a:pt x="77528" y="101636"/>
                      </a:cubicBezTo>
                      <a:cubicBezTo>
                        <a:pt x="73799" y="92935"/>
                        <a:pt x="68557" y="84937"/>
                        <a:pt x="64828" y="76236"/>
                      </a:cubicBezTo>
                      <a:cubicBezTo>
                        <a:pt x="62191" y="70084"/>
                        <a:pt x="61729" y="63037"/>
                        <a:pt x="58478" y="57186"/>
                      </a:cubicBezTo>
                      <a:cubicBezTo>
                        <a:pt x="51065" y="43843"/>
                        <a:pt x="41545" y="31786"/>
                        <a:pt x="33078" y="19086"/>
                      </a:cubicBezTo>
                      <a:cubicBezTo>
                        <a:pt x="19204" y="-1725"/>
                        <a:pt x="28010" y="36"/>
                        <a:pt x="14028" y="36"/>
                      </a:cubicBezTo>
                    </a:path>
                  </a:pathLst>
                </a:cu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4743450" y="2819400"/>
                  <a:ext cx="977899" cy="361950"/>
                </a:xfrm>
                <a:custGeom>
                  <a:avLst/>
                  <a:gdLst>
                    <a:gd name="connsiteX0" fmla="*/ 3149600 w 3149600"/>
                    <a:gd name="connsiteY0" fmla="*/ 63500 h 838200"/>
                    <a:gd name="connsiteX1" fmla="*/ 3079750 w 3149600"/>
                    <a:gd name="connsiteY1" fmla="*/ 165100 h 838200"/>
                    <a:gd name="connsiteX2" fmla="*/ 3054350 w 3149600"/>
                    <a:gd name="connsiteY2" fmla="*/ 222250 h 838200"/>
                    <a:gd name="connsiteX3" fmla="*/ 3009900 w 3149600"/>
                    <a:gd name="connsiteY3" fmla="*/ 266700 h 838200"/>
                    <a:gd name="connsiteX4" fmla="*/ 2978150 w 3149600"/>
                    <a:gd name="connsiteY4" fmla="*/ 317500 h 838200"/>
                    <a:gd name="connsiteX5" fmla="*/ 2946400 w 3149600"/>
                    <a:gd name="connsiteY5" fmla="*/ 349250 h 838200"/>
                    <a:gd name="connsiteX6" fmla="*/ 2908300 w 3149600"/>
                    <a:gd name="connsiteY6" fmla="*/ 400050 h 838200"/>
                    <a:gd name="connsiteX7" fmla="*/ 2863850 w 3149600"/>
                    <a:gd name="connsiteY7" fmla="*/ 431800 h 838200"/>
                    <a:gd name="connsiteX8" fmla="*/ 2825750 w 3149600"/>
                    <a:gd name="connsiteY8" fmla="*/ 476250 h 838200"/>
                    <a:gd name="connsiteX9" fmla="*/ 2781300 w 3149600"/>
                    <a:gd name="connsiteY9" fmla="*/ 508000 h 838200"/>
                    <a:gd name="connsiteX10" fmla="*/ 2736850 w 3149600"/>
                    <a:gd name="connsiteY10" fmla="*/ 552450 h 838200"/>
                    <a:gd name="connsiteX11" fmla="*/ 2641600 w 3149600"/>
                    <a:gd name="connsiteY11" fmla="*/ 615950 h 838200"/>
                    <a:gd name="connsiteX12" fmla="*/ 2565400 w 3149600"/>
                    <a:gd name="connsiteY12" fmla="*/ 666750 h 838200"/>
                    <a:gd name="connsiteX13" fmla="*/ 2514600 w 3149600"/>
                    <a:gd name="connsiteY13" fmla="*/ 698500 h 838200"/>
                    <a:gd name="connsiteX14" fmla="*/ 2425700 w 3149600"/>
                    <a:gd name="connsiteY14" fmla="*/ 736600 h 838200"/>
                    <a:gd name="connsiteX15" fmla="*/ 2317750 w 3149600"/>
                    <a:gd name="connsiteY15" fmla="*/ 768350 h 838200"/>
                    <a:gd name="connsiteX16" fmla="*/ 2260600 w 3149600"/>
                    <a:gd name="connsiteY16" fmla="*/ 787400 h 838200"/>
                    <a:gd name="connsiteX17" fmla="*/ 2209800 w 3149600"/>
                    <a:gd name="connsiteY17" fmla="*/ 793750 h 838200"/>
                    <a:gd name="connsiteX18" fmla="*/ 2152650 w 3149600"/>
                    <a:gd name="connsiteY18" fmla="*/ 806450 h 838200"/>
                    <a:gd name="connsiteX19" fmla="*/ 2012950 w 3149600"/>
                    <a:gd name="connsiteY19" fmla="*/ 838200 h 838200"/>
                    <a:gd name="connsiteX20" fmla="*/ 1517650 w 3149600"/>
                    <a:gd name="connsiteY20" fmla="*/ 831850 h 838200"/>
                    <a:gd name="connsiteX21" fmla="*/ 1422400 w 3149600"/>
                    <a:gd name="connsiteY21" fmla="*/ 812800 h 838200"/>
                    <a:gd name="connsiteX22" fmla="*/ 1365250 w 3149600"/>
                    <a:gd name="connsiteY22" fmla="*/ 806450 h 838200"/>
                    <a:gd name="connsiteX23" fmla="*/ 1231900 w 3149600"/>
                    <a:gd name="connsiteY23" fmla="*/ 774700 h 838200"/>
                    <a:gd name="connsiteX24" fmla="*/ 1168400 w 3149600"/>
                    <a:gd name="connsiteY24" fmla="*/ 762000 h 838200"/>
                    <a:gd name="connsiteX25" fmla="*/ 1047750 w 3149600"/>
                    <a:gd name="connsiteY25" fmla="*/ 736600 h 838200"/>
                    <a:gd name="connsiteX26" fmla="*/ 933450 w 3149600"/>
                    <a:gd name="connsiteY26" fmla="*/ 704850 h 838200"/>
                    <a:gd name="connsiteX27" fmla="*/ 838200 w 3149600"/>
                    <a:gd name="connsiteY27" fmla="*/ 679450 h 838200"/>
                    <a:gd name="connsiteX28" fmla="*/ 793750 w 3149600"/>
                    <a:gd name="connsiteY28" fmla="*/ 660400 h 838200"/>
                    <a:gd name="connsiteX29" fmla="*/ 762000 w 3149600"/>
                    <a:gd name="connsiteY29" fmla="*/ 641350 h 838200"/>
                    <a:gd name="connsiteX30" fmla="*/ 711200 w 3149600"/>
                    <a:gd name="connsiteY30" fmla="*/ 622300 h 838200"/>
                    <a:gd name="connsiteX31" fmla="*/ 666750 w 3149600"/>
                    <a:gd name="connsiteY31" fmla="*/ 603250 h 838200"/>
                    <a:gd name="connsiteX32" fmla="*/ 641350 w 3149600"/>
                    <a:gd name="connsiteY32" fmla="*/ 590550 h 838200"/>
                    <a:gd name="connsiteX33" fmla="*/ 571500 w 3149600"/>
                    <a:gd name="connsiteY33" fmla="*/ 571500 h 838200"/>
                    <a:gd name="connsiteX34" fmla="*/ 514350 w 3149600"/>
                    <a:gd name="connsiteY34" fmla="*/ 546100 h 838200"/>
                    <a:gd name="connsiteX35" fmla="*/ 495300 w 3149600"/>
                    <a:gd name="connsiteY35" fmla="*/ 533400 h 838200"/>
                    <a:gd name="connsiteX36" fmla="*/ 457200 w 3149600"/>
                    <a:gd name="connsiteY36" fmla="*/ 520700 h 838200"/>
                    <a:gd name="connsiteX37" fmla="*/ 342900 w 3149600"/>
                    <a:gd name="connsiteY37" fmla="*/ 438150 h 838200"/>
                    <a:gd name="connsiteX38" fmla="*/ 311150 w 3149600"/>
                    <a:gd name="connsiteY38" fmla="*/ 419100 h 838200"/>
                    <a:gd name="connsiteX39" fmla="*/ 273050 w 3149600"/>
                    <a:gd name="connsiteY39" fmla="*/ 374650 h 838200"/>
                    <a:gd name="connsiteX40" fmla="*/ 234950 w 3149600"/>
                    <a:gd name="connsiteY40" fmla="*/ 349250 h 838200"/>
                    <a:gd name="connsiteX41" fmla="*/ 209550 w 3149600"/>
                    <a:gd name="connsiteY41" fmla="*/ 311150 h 838200"/>
                    <a:gd name="connsiteX42" fmla="*/ 146050 w 3149600"/>
                    <a:gd name="connsiteY42" fmla="*/ 260350 h 838200"/>
                    <a:gd name="connsiteX43" fmla="*/ 133350 w 3149600"/>
                    <a:gd name="connsiteY43" fmla="*/ 241300 h 838200"/>
                    <a:gd name="connsiteX44" fmla="*/ 114300 w 3149600"/>
                    <a:gd name="connsiteY44" fmla="*/ 222250 h 838200"/>
                    <a:gd name="connsiteX45" fmla="*/ 82550 w 3149600"/>
                    <a:gd name="connsiteY45" fmla="*/ 190500 h 838200"/>
                    <a:gd name="connsiteX46" fmla="*/ 63500 w 3149600"/>
                    <a:gd name="connsiteY46" fmla="*/ 152400 h 838200"/>
                    <a:gd name="connsiteX47" fmla="*/ 50800 w 3149600"/>
                    <a:gd name="connsiteY47" fmla="*/ 133350 h 838200"/>
                    <a:gd name="connsiteX48" fmla="*/ 38100 w 3149600"/>
                    <a:gd name="connsiteY48" fmla="*/ 107950 h 838200"/>
                    <a:gd name="connsiteX49" fmla="*/ 12700 w 3149600"/>
                    <a:gd name="connsiteY49" fmla="*/ 69850 h 838200"/>
                    <a:gd name="connsiteX50" fmla="*/ 0 w 3149600"/>
                    <a:gd name="connsiteY50" fmla="*/ 31750 h 838200"/>
                    <a:gd name="connsiteX51" fmla="*/ 50800 w 3149600"/>
                    <a:gd name="connsiteY51" fmla="*/ 31750 h 838200"/>
                    <a:gd name="connsiteX52" fmla="*/ 88900 w 3149600"/>
                    <a:gd name="connsiteY52" fmla="*/ 57150 h 838200"/>
                    <a:gd name="connsiteX53" fmla="*/ 107950 w 3149600"/>
                    <a:gd name="connsiteY53" fmla="*/ 95250 h 838200"/>
                    <a:gd name="connsiteX54" fmla="*/ 139700 w 3149600"/>
                    <a:gd name="connsiteY54" fmla="*/ 133350 h 838200"/>
                    <a:gd name="connsiteX55" fmla="*/ 63500 w 3149600"/>
                    <a:gd name="connsiteY55" fmla="*/ 177800 h 838200"/>
                    <a:gd name="connsiteX56" fmla="*/ 44450 w 3149600"/>
                    <a:gd name="connsiteY56" fmla="*/ 196850 h 838200"/>
                    <a:gd name="connsiteX57" fmla="*/ 31750 w 3149600"/>
                    <a:gd name="connsiteY57" fmla="*/ 133350 h 838200"/>
                    <a:gd name="connsiteX58" fmla="*/ 25400 w 3149600"/>
                    <a:gd name="connsiteY58" fmla="*/ 95250 h 838200"/>
                    <a:gd name="connsiteX59" fmla="*/ 12700 w 3149600"/>
                    <a:gd name="connsiteY59" fmla="*/ 57150 h 838200"/>
                    <a:gd name="connsiteX60" fmla="*/ 6350 w 3149600"/>
                    <a:gd name="connsiteY60" fmla="*/ 0 h 838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</a:cxnLst>
                  <a:rect l="l" t="t" r="r" b="b"/>
                  <a:pathLst>
                    <a:path w="3149600" h="838200">
                      <a:moveTo>
                        <a:pt x="3149600" y="63500"/>
                      </a:moveTo>
                      <a:cubicBezTo>
                        <a:pt x="3071720" y="219259"/>
                        <a:pt x="3187079" y="-772"/>
                        <a:pt x="3079750" y="165100"/>
                      </a:cubicBezTo>
                      <a:cubicBezTo>
                        <a:pt x="3068425" y="182602"/>
                        <a:pt x="3066160" y="205071"/>
                        <a:pt x="3054350" y="222250"/>
                      </a:cubicBezTo>
                      <a:cubicBezTo>
                        <a:pt x="3042479" y="239517"/>
                        <a:pt x="3022990" y="250338"/>
                        <a:pt x="3009900" y="266700"/>
                      </a:cubicBezTo>
                      <a:cubicBezTo>
                        <a:pt x="2997426" y="282293"/>
                        <a:pt x="2990325" y="301672"/>
                        <a:pt x="2978150" y="317500"/>
                      </a:cubicBezTo>
                      <a:cubicBezTo>
                        <a:pt x="2969024" y="329363"/>
                        <a:pt x="2956068" y="337824"/>
                        <a:pt x="2946400" y="349250"/>
                      </a:cubicBezTo>
                      <a:cubicBezTo>
                        <a:pt x="2932728" y="365408"/>
                        <a:pt x="2923267" y="385083"/>
                        <a:pt x="2908300" y="400050"/>
                      </a:cubicBezTo>
                      <a:cubicBezTo>
                        <a:pt x="2895425" y="412925"/>
                        <a:pt x="2877229" y="419450"/>
                        <a:pt x="2863850" y="431800"/>
                      </a:cubicBezTo>
                      <a:cubicBezTo>
                        <a:pt x="2849511" y="445036"/>
                        <a:pt x="2840089" y="463014"/>
                        <a:pt x="2825750" y="476250"/>
                      </a:cubicBezTo>
                      <a:cubicBezTo>
                        <a:pt x="2812371" y="488600"/>
                        <a:pt x="2795125" y="496150"/>
                        <a:pt x="2781300" y="508000"/>
                      </a:cubicBezTo>
                      <a:cubicBezTo>
                        <a:pt x="2765391" y="521637"/>
                        <a:pt x="2752685" y="538727"/>
                        <a:pt x="2736850" y="552450"/>
                      </a:cubicBezTo>
                      <a:cubicBezTo>
                        <a:pt x="2684444" y="597868"/>
                        <a:pt x="2694716" y="582403"/>
                        <a:pt x="2641600" y="615950"/>
                      </a:cubicBezTo>
                      <a:cubicBezTo>
                        <a:pt x="2615790" y="632251"/>
                        <a:pt x="2590995" y="650113"/>
                        <a:pt x="2565400" y="666750"/>
                      </a:cubicBezTo>
                      <a:cubicBezTo>
                        <a:pt x="2548657" y="677633"/>
                        <a:pt x="2532954" y="690634"/>
                        <a:pt x="2514600" y="698500"/>
                      </a:cubicBezTo>
                      <a:cubicBezTo>
                        <a:pt x="2484967" y="711200"/>
                        <a:pt x="2456630" y="727503"/>
                        <a:pt x="2425700" y="736600"/>
                      </a:cubicBezTo>
                      <a:cubicBezTo>
                        <a:pt x="2389717" y="747183"/>
                        <a:pt x="2353333" y="756489"/>
                        <a:pt x="2317750" y="768350"/>
                      </a:cubicBezTo>
                      <a:cubicBezTo>
                        <a:pt x="2298700" y="774700"/>
                        <a:pt x="2280147" y="782801"/>
                        <a:pt x="2260600" y="787400"/>
                      </a:cubicBezTo>
                      <a:cubicBezTo>
                        <a:pt x="2243989" y="791309"/>
                        <a:pt x="2226605" y="790784"/>
                        <a:pt x="2209800" y="793750"/>
                      </a:cubicBezTo>
                      <a:cubicBezTo>
                        <a:pt x="2190582" y="797141"/>
                        <a:pt x="2171820" y="802799"/>
                        <a:pt x="2152650" y="806450"/>
                      </a:cubicBezTo>
                      <a:cubicBezTo>
                        <a:pt x="2033348" y="829174"/>
                        <a:pt x="2119397" y="806266"/>
                        <a:pt x="2012950" y="838200"/>
                      </a:cubicBezTo>
                      <a:lnTo>
                        <a:pt x="1517650" y="831850"/>
                      </a:lnTo>
                      <a:cubicBezTo>
                        <a:pt x="1477155" y="830897"/>
                        <a:pt x="1462958" y="819957"/>
                        <a:pt x="1422400" y="812800"/>
                      </a:cubicBezTo>
                      <a:cubicBezTo>
                        <a:pt x="1403524" y="809469"/>
                        <a:pt x="1384300" y="808567"/>
                        <a:pt x="1365250" y="806450"/>
                      </a:cubicBezTo>
                      <a:cubicBezTo>
                        <a:pt x="1320800" y="795867"/>
                        <a:pt x="1276705" y="783661"/>
                        <a:pt x="1231900" y="774700"/>
                      </a:cubicBezTo>
                      <a:cubicBezTo>
                        <a:pt x="1210733" y="770467"/>
                        <a:pt x="1189341" y="767235"/>
                        <a:pt x="1168400" y="762000"/>
                      </a:cubicBezTo>
                      <a:cubicBezTo>
                        <a:pt x="1057072" y="734168"/>
                        <a:pt x="1152424" y="748230"/>
                        <a:pt x="1047750" y="736600"/>
                      </a:cubicBezTo>
                      <a:cubicBezTo>
                        <a:pt x="897544" y="680273"/>
                        <a:pt x="1109210" y="756544"/>
                        <a:pt x="933450" y="704850"/>
                      </a:cubicBezTo>
                      <a:cubicBezTo>
                        <a:pt x="825505" y="673102"/>
                        <a:pt x="955608" y="694126"/>
                        <a:pt x="838200" y="679450"/>
                      </a:cubicBezTo>
                      <a:cubicBezTo>
                        <a:pt x="823383" y="673100"/>
                        <a:pt x="808168" y="667609"/>
                        <a:pt x="793750" y="660400"/>
                      </a:cubicBezTo>
                      <a:cubicBezTo>
                        <a:pt x="782711" y="654880"/>
                        <a:pt x="773206" y="646522"/>
                        <a:pt x="762000" y="641350"/>
                      </a:cubicBezTo>
                      <a:cubicBezTo>
                        <a:pt x="745580" y="633771"/>
                        <a:pt x="727991" y="629017"/>
                        <a:pt x="711200" y="622300"/>
                      </a:cubicBezTo>
                      <a:cubicBezTo>
                        <a:pt x="696233" y="616313"/>
                        <a:pt x="681425" y="609921"/>
                        <a:pt x="666750" y="603250"/>
                      </a:cubicBezTo>
                      <a:cubicBezTo>
                        <a:pt x="658132" y="599333"/>
                        <a:pt x="650139" y="594066"/>
                        <a:pt x="641350" y="590550"/>
                      </a:cubicBezTo>
                      <a:cubicBezTo>
                        <a:pt x="609124" y="577660"/>
                        <a:pt x="603386" y="577877"/>
                        <a:pt x="571500" y="571500"/>
                      </a:cubicBezTo>
                      <a:cubicBezTo>
                        <a:pt x="518188" y="531516"/>
                        <a:pt x="576137" y="569270"/>
                        <a:pt x="514350" y="546100"/>
                      </a:cubicBezTo>
                      <a:cubicBezTo>
                        <a:pt x="507204" y="543420"/>
                        <a:pt x="502274" y="536500"/>
                        <a:pt x="495300" y="533400"/>
                      </a:cubicBezTo>
                      <a:cubicBezTo>
                        <a:pt x="483067" y="527963"/>
                        <a:pt x="469900" y="524933"/>
                        <a:pt x="457200" y="520700"/>
                      </a:cubicBezTo>
                      <a:cubicBezTo>
                        <a:pt x="415934" y="465679"/>
                        <a:pt x="447225" y="500745"/>
                        <a:pt x="342900" y="438150"/>
                      </a:cubicBezTo>
                      <a:lnTo>
                        <a:pt x="311150" y="419100"/>
                      </a:lnTo>
                      <a:cubicBezTo>
                        <a:pt x="299220" y="403193"/>
                        <a:pt x="288970" y="387032"/>
                        <a:pt x="273050" y="374650"/>
                      </a:cubicBezTo>
                      <a:cubicBezTo>
                        <a:pt x="261002" y="365279"/>
                        <a:pt x="234950" y="349250"/>
                        <a:pt x="234950" y="349250"/>
                      </a:cubicBezTo>
                      <a:cubicBezTo>
                        <a:pt x="226483" y="336550"/>
                        <a:pt x="221761" y="320308"/>
                        <a:pt x="209550" y="311150"/>
                      </a:cubicBezTo>
                      <a:cubicBezTo>
                        <a:pt x="190655" y="296979"/>
                        <a:pt x="161460" y="275760"/>
                        <a:pt x="146050" y="260350"/>
                      </a:cubicBezTo>
                      <a:cubicBezTo>
                        <a:pt x="140654" y="254954"/>
                        <a:pt x="138236" y="247163"/>
                        <a:pt x="133350" y="241300"/>
                      </a:cubicBezTo>
                      <a:cubicBezTo>
                        <a:pt x="127601" y="234401"/>
                        <a:pt x="120049" y="229149"/>
                        <a:pt x="114300" y="222250"/>
                      </a:cubicBezTo>
                      <a:cubicBezTo>
                        <a:pt x="87842" y="190500"/>
                        <a:pt x="117475" y="213783"/>
                        <a:pt x="82550" y="190500"/>
                      </a:cubicBezTo>
                      <a:cubicBezTo>
                        <a:pt x="46154" y="135905"/>
                        <a:pt x="89790" y="204980"/>
                        <a:pt x="63500" y="152400"/>
                      </a:cubicBezTo>
                      <a:cubicBezTo>
                        <a:pt x="60087" y="145574"/>
                        <a:pt x="54586" y="139976"/>
                        <a:pt x="50800" y="133350"/>
                      </a:cubicBezTo>
                      <a:cubicBezTo>
                        <a:pt x="46104" y="125131"/>
                        <a:pt x="42970" y="116067"/>
                        <a:pt x="38100" y="107950"/>
                      </a:cubicBezTo>
                      <a:cubicBezTo>
                        <a:pt x="30247" y="94862"/>
                        <a:pt x="17527" y="84330"/>
                        <a:pt x="12700" y="69850"/>
                      </a:cubicBezTo>
                      <a:lnTo>
                        <a:pt x="0" y="31750"/>
                      </a:lnTo>
                      <a:cubicBezTo>
                        <a:pt x="25414" y="14807"/>
                        <a:pt x="16624" y="13109"/>
                        <a:pt x="50800" y="31750"/>
                      </a:cubicBezTo>
                      <a:cubicBezTo>
                        <a:pt x="64200" y="39059"/>
                        <a:pt x="88900" y="57150"/>
                        <a:pt x="88900" y="57150"/>
                      </a:cubicBezTo>
                      <a:cubicBezTo>
                        <a:pt x="125296" y="111745"/>
                        <a:pt x="81660" y="42670"/>
                        <a:pt x="107950" y="95250"/>
                      </a:cubicBezTo>
                      <a:cubicBezTo>
                        <a:pt x="116791" y="112931"/>
                        <a:pt x="125656" y="119306"/>
                        <a:pt x="139700" y="133350"/>
                      </a:cubicBezTo>
                      <a:cubicBezTo>
                        <a:pt x="118903" y="143748"/>
                        <a:pt x="80138" y="161162"/>
                        <a:pt x="63500" y="177800"/>
                      </a:cubicBezTo>
                      <a:lnTo>
                        <a:pt x="44450" y="196850"/>
                      </a:lnTo>
                      <a:cubicBezTo>
                        <a:pt x="40217" y="175683"/>
                        <a:pt x="35299" y="154642"/>
                        <a:pt x="31750" y="133350"/>
                      </a:cubicBezTo>
                      <a:cubicBezTo>
                        <a:pt x="29633" y="120650"/>
                        <a:pt x="28523" y="107741"/>
                        <a:pt x="25400" y="95250"/>
                      </a:cubicBezTo>
                      <a:cubicBezTo>
                        <a:pt x="22153" y="82263"/>
                        <a:pt x="16933" y="69850"/>
                        <a:pt x="12700" y="57150"/>
                      </a:cubicBezTo>
                      <a:lnTo>
                        <a:pt x="6350" y="0"/>
                      </a:lnTo>
                    </a:path>
                  </a:pathLst>
                </a:cu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 rot="20798507" flipV="1">
                  <a:off x="3117542" y="1832510"/>
                  <a:ext cx="1337300" cy="654048"/>
                </a:xfrm>
                <a:custGeom>
                  <a:avLst/>
                  <a:gdLst>
                    <a:gd name="connsiteX0" fmla="*/ 863600 w 863600"/>
                    <a:gd name="connsiteY0" fmla="*/ 241300 h 354427"/>
                    <a:gd name="connsiteX1" fmla="*/ 838200 w 863600"/>
                    <a:gd name="connsiteY1" fmla="*/ 203200 h 354427"/>
                    <a:gd name="connsiteX2" fmla="*/ 781050 w 863600"/>
                    <a:gd name="connsiteY2" fmla="*/ 152400 h 354427"/>
                    <a:gd name="connsiteX3" fmla="*/ 749300 w 863600"/>
                    <a:gd name="connsiteY3" fmla="*/ 139700 h 354427"/>
                    <a:gd name="connsiteX4" fmla="*/ 698500 w 863600"/>
                    <a:gd name="connsiteY4" fmla="*/ 107950 h 354427"/>
                    <a:gd name="connsiteX5" fmla="*/ 641350 w 863600"/>
                    <a:gd name="connsiteY5" fmla="*/ 88900 h 354427"/>
                    <a:gd name="connsiteX6" fmla="*/ 622300 w 863600"/>
                    <a:gd name="connsiteY6" fmla="*/ 76200 h 354427"/>
                    <a:gd name="connsiteX7" fmla="*/ 596900 w 863600"/>
                    <a:gd name="connsiteY7" fmla="*/ 69850 h 354427"/>
                    <a:gd name="connsiteX8" fmla="*/ 558800 w 863600"/>
                    <a:gd name="connsiteY8" fmla="*/ 57150 h 354427"/>
                    <a:gd name="connsiteX9" fmla="*/ 514350 w 863600"/>
                    <a:gd name="connsiteY9" fmla="*/ 44450 h 354427"/>
                    <a:gd name="connsiteX10" fmla="*/ 488950 w 863600"/>
                    <a:gd name="connsiteY10" fmla="*/ 31750 h 354427"/>
                    <a:gd name="connsiteX11" fmla="*/ 457200 w 863600"/>
                    <a:gd name="connsiteY11" fmla="*/ 25400 h 354427"/>
                    <a:gd name="connsiteX12" fmla="*/ 431800 w 863600"/>
                    <a:gd name="connsiteY12" fmla="*/ 19050 h 354427"/>
                    <a:gd name="connsiteX13" fmla="*/ 412750 w 863600"/>
                    <a:gd name="connsiteY13" fmla="*/ 12700 h 354427"/>
                    <a:gd name="connsiteX14" fmla="*/ 336550 w 863600"/>
                    <a:gd name="connsiteY14" fmla="*/ 6350 h 354427"/>
                    <a:gd name="connsiteX15" fmla="*/ 285750 w 863600"/>
                    <a:gd name="connsiteY15" fmla="*/ 0 h 354427"/>
                    <a:gd name="connsiteX16" fmla="*/ 222250 w 863600"/>
                    <a:gd name="connsiteY16" fmla="*/ 6350 h 354427"/>
                    <a:gd name="connsiteX17" fmla="*/ 203200 w 863600"/>
                    <a:gd name="connsiteY17" fmla="*/ 19050 h 354427"/>
                    <a:gd name="connsiteX18" fmla="*/ 177800 w 863600"/>
                    <a:gd name="connsiteY18" fmla="*/ 25400 h 354427"/>
                    <a:gd name="connsiteX19" fmla="*/ 158750 w 863600"/>
                    <a:gd name="connsiteY19" fmla="*/ 38100 h 354427"/>
                    <a:gd name="connsiteX20" fmla="*/ 146050 w 863600"/>
                    <a:gd name="connsiteY20" fmla="*/ 57150 h 354427"/>
                    <a:gd name="connsiteX21" fmla="*/ 127000 w 863600"/>
                    <a:gd name="connsiteY21" fmla="*/ 88900 h 354427"/>
                    <a:gd name="connsiteX22" fmla="*/ 114300 w 863600"/>
                    <a:gd name="connsiteY22" fmla="*/ 107950 h 354427"/>
                    <a:gd name="connsiteX23" fmla="*/ 101600 w 863600"/>
                    <a:gd name="connsiteY23" fmla="*/ 146050 h 354427"/>
                    <a:gd name="connsiteX24" fmla="*/ 82550 w 863600"/>
                    <a:gd name="connsiteY24" fmla="*/ 190500 h 354427"/>
                    <a:gd name="connsiteX25" fmla="*/ 69850 w 863600"/>
                    <a:gd name="connsiteY25" fmla="*/ 247650 h 354427"/>
                    <a:gd name="connsiteX26" fmla="*/ 57150 w 863600"/>
                    <a:gd name="connsiteY26" fmla="*/ 349250 h 354427"/>
                    <a:gd name="connsiteX27" fmla="*/ 31750 w 863600"/>
                    <a:gd name="connsiteY27" fmla="*/ 311150 h 354427"/>
                    <a:gd name="connsiteX28" fmla="*/ 19050 w 863600"/>
                    <a:gd name="connsiteY28" fmla="*/ 266700 h 354427"/>
                    <a:gd name="connsiteX29" fmla="*/ 0 w 863600"/>
                    <a:gd name="connsiteY29" fmla="*/ 228600 h 354427"/>
                    <a:gd name="connsiteX30" fmla="*/ 19050 w 863600"/>
                    <a:gd name="connsiteY30" fmla="*/ 222250 h 354427"/>
                    <a:gd name="connsiteX31" fmla="*/ 57150 w 863600"/>
                    <a:gd name="connsiteY31" fmla="*/ 234950 h 354427"/>
                    <a:gd name="connsiteX32" fmla="*/ 114300 w 863600"/>
                    <a:gd name="connsiteY32" fmla="*/ 254000 h 354427"/>
                    <a:gd name="connsiteX33" fmla="*/ 101600 w 863600"/>
                    <a:gd name="connsiteY33" fmla="*/ 292100 h 354427"/>
                    <a:gd name="connsiteX34" fmla="*/ 88900 w 863600"/>
                    <a:gd name="connsiteY34" fmla="*/ 323850 h 354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863600" h="354427">
                      <a:moveTo>
                        <a:pt x="863600" y="241300"/>
                      </a:moveTo>
                      <a:cubicBezTo>
                        <a:pt x="855133" y="228600"/>
                        <a:pt x="847971" y="214926"/>
                        <a:pt x="838200" y="203200"/>
                      </a:cubicBezTo>
                      <a:cubicBezTo>
                        <a:pt x="826179" y="188775"/>
                        <a:pt x="801670" y="162710"/>
                        <a:pt x="781050" y="152400"/>
                      </a:cubicBezTo>
                      <a:cubicBezTo>
                        <a:pt x="770855" y="147302"/>
                        <a:pt x="759336" y="145104"/>
                        <a:pt x="749300" y="139700"/>
                      </a:cubicBezTo>
                      <a:cubicBezTo>
                        <a:pt x="731718" y="130233"/>
                        <a:pt x="717040" y="115366"/>
                        <a:pt x="698500" y="107950"/>
                      </a:cubicBezTo>
                      <a:cubicBezTo>
                        <a:pt x="658647" y="92009"/>
                        <a:pt x="677808" y="98015"/>
                        <a:pt x="641350" y="88900"/>
                      </a:cubicBezTo>
                      <a:cubicBezTo>
                        <a:pt x="635000" y="84667"/>
                        <a:pt x="629315" y="79206"/>
                        <a:pt x="622300" y="76200"/>
                      </a:cubicBezTo>
                      <a:cubicBezTo>
                        <a:pt x="614278" y="72762"/>
                        <a:pt x="605259" y="72358"/>
                        <a:pt x="596900" y="69850"/>
                      </a:cubicBezTo>
                      <a:cubicBezTo>
                        <a:pt x="584078" y="66003"/>
                        <a:pt x="571595" y="61087"/>
                        <a:pt x="558800" y="57150"/>
                      </a:cubicBezTo>
                      <a:cubicBezTo>
                        <a:pt x="544072" y="52618"/>
                        <a:pt x="528832" y="49716"/>
                        <a:pt x="514350" y="44450"/>
                      </a:cubicBezTo>
                      <a:cubicBezTo>
                        <a:pt x="505454" y="41215"/>
                        <a:pt x="497930" y="34743"/>
                        <a:pt x="488950" y="31750"/>
                      </a:cubicBezTo>
                      <a:cubicBezTo>
                        <a:pt x="478711" y="28337"/>
                        <a:pt x="467736" y="27741"/>
                        <a:pt x="457200" y="25400"/>
                      </a:cubicBezTo>
                      <a:cubicBezTo>
                        <a:pt x="448681" y="23507"/>
                        <a:pt x="440191" y="21448"/>
                        <a:pt x="431800" y="19050"/>
                      </a:cubicBezTo>
                      <a:cubicBezTo>
                        <a:pt x="425364" y="17211"/>
                        <a:pt x="419385" y="13585"/>
                        <a:pt x="412750" y="12700"/>
                      </a:cubicBezTo>
                      <a:cubicBezTo>
                        <a:pt x="387486" y="9331"/>
                        <a:pt x="361912" y="8886"/>
                        <a:pt x="336550" y="6350"/>
                      </a:cubicBezTo>
                      <a:cubicBezTo>
                        <a:pt x="319570" y="4652"/>
                        <a:pt x="302683" y="2117"/>
                        <a:pt x="285750" y="0"/>
                      </a:cubicBezTo>
                      <a:cubicBezTo>
                        <a:pt x="264583" y="2117"/>
                        <a:pt x="242977" y="1567"/>
                        <a:pt x="222250" y="6350"/>
                      </a:cubicBezTo>
                      <a:cubicBezTo>
                        <a:pt x="214814" y="8066"/>
                        <a:pt x="210215" y="16044"/>
                        <a:pt x="203200" y="19050"/>
                      </a:cubicBezTo>
                      <a:cubicBezTo>
                        <a:pt x="195178" y="22488"/>
                        <a:pt x="186267" y="23283"/>
                        <a:pt x="177800" y="25400"/>
                      </a:cubicBezTo>
                      <a:cubicBezTo>
                        <a:pt x="171450" y="29633"/>
                        <a:pt x="164146" y="32704"/>
                        <a:pt x="158750" y="38100"/>
                      </a:cubicBezTo>
                      <a:cubicBezTo>
                        <a:pt x="153354" y="43496"/>
                        <a:pt x="150095" y="50678"/>
                        <a:pt x="146050" y="57150"/>
                      </a:cubicBezTo>
                      <a:cubicBezTo>
                        <a:pt x="139509" y="67616"/>
                        <a:pt x="133541" y="78434"/>
                        <a:pt x="127000" y="88900"/>
                      </a:cubicBezTo>
                      <a:cubicBezTo>
                        <a:pt x="122955" y="95372"/>
                        <a:pt x="117400" y="100976"/>
                        <a:pt x="114300" y="107950"/>
                      </a:cubicBezTo>
                      <a:cubicBezTo>
                        <a:pt x="108863" y="120183"/>
                        <a:pt x="107587" y="134076"/>
                        <a:pt x="101600" y="146050"/>
                      </a:cubicBezTo>
                      <a:cubicBezTo>
                        <a:pt x="93835" y="161581"/>
                        <a:pt x="86287" y="173682"/>
                        <a:pt x="82550" y="190500"/>
                      </a:cubicBezTo>
                      <a:cubicBezTo>
                        <a:pt x="67649" y="257554"/>
                        <a:pt x="84145" y="204766"/>
                        <a:pt x="69850" y="247650"/>
                      </a:cubicBezTo>
                      <a:cubicBezTo>
                        <a:pt x="65617" y="281517"/>
                        <a:pt x="76082" y="377648"/>
                        <a:pt x="57150" y="349250"/>
                      </a:cubicBezTo>
                      <a:lnTo>
                        <a:pt x="31750" y="311150"/>
                      </a:lnTo>
                      <a:cubicBezTo>
                        <a:pt x="29715" y="303012"/>
                        <a:pt x="23605" y="275810"/>
                        <a:pt x="19050" y="266700"/>
                      </a:cubicBezTo>
                      <a:cubicBezTo>
                        <a:pt x="-5569" y="217461"/>
                        <a:pt x="15961" y="276483"/>
                        <a:pt x="0" y="228600"/>
                      </a:cubicBezTo>
                      <a:cubicBezTo>
                        <a:pt x="6350" y="226483"/>
                        <a:pt x="12397" y="221511"/>
                        <a:pt x="19050" y="222250"/>
                      </a:cubicBezTo>
                      <a:cubicBezTo>
                        <a:pt x="32355" y="223728"/>
                        <a:pt x="44721" y="229978"/>
                        <a:pt x="57150" y="234950"/>
                      </a:cubicBezTo>
                      <a:cubicBezTo>
                        <a:pt x="97003" y="250891"/>
                        <a:pt x="77842" y="244885"/>
                        <a:pt x="114300" y="254000"/>
                      </a:cubicBezTo>
                      <a:cubicBezTo>
                        <a:pt x="110067" y="266700"/>
                        <a:pt x="109026" y="280961"/>
                        <a:pt x="101600" y="292100"/>
                      </a:cubicBezTo>
                      <a:cubicBezTo>
                        <a:pt x="86552" y="314672"/>
                        <a:pt x="88900" y="303518"/>
                        <a:pt x="88900" y="323850"/>
                      </a:cubicBezTo>
                    </a:path>
                  </a:pathLst>
                </a:cu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" name="Freeform 1"/>
              <p:cNvSpPr/>
              <p:nvPr/>
            </p:nvSpPr>
            <p:spPr>
              <a:xfrm>
                <a:off x="425450" y="1568450"/>
                <a:ext cx="539750" cy="520700"/>
              </a:xfrm>
              <a:custGeom>
                <a:avLst/>
                <a:gdLst>
                  <a:gd name="connsiteX0" fmla="*/ 450850 w 539750"/>
                  <a:gd name="connsiteY0" fmla="*/ 19050 h 520700"/>
                  <a:gd name="connsiteX1" fmla="*/ 304800 w 539750"/>
                  <a:gd name="connsiteY1" fmla="*/ 0 h 520700"/>
                  <a:gd name="connsiteX2" fmla="*/ 196850 w 539750"/>
                  <a:gd name="connsiteY2" fmla="*/ 6350 h 520700"/>
                  <a:gd name="connsiteX3" fmla="*/ 171450 w 539750"/>
                  <a:gd name="connsiteY3" fmla="*/ 12700 h 520700"/>
                  <a:gd name="connsiteX4" fmla="*/ 133350 w 539750"/>
                  <a:gd name="connsiteY4" fmla="*/ 44450 h 520700"/>
                  <a:gd name="connsiteX5" fmla="*/ 95250 w 539750"/>
                  <a:gd name="connsiteY5" fmla="*/ 69850 h 520700"/>
                  <a:gd name="connsiteX6" fmla="*/ 69850 w 539750"/>
                  <a:gd name="connsiteY6" fmla="*/ 101600 h 520700"/>
                  <a:gd name="connsiteX7" fmla="*/ 50800 w 539750"/>
                  <a:gd name="connsiteY7" fmla="*/ 114300 h 520700"/>
                  <a:gd name="connsiteX8" fmla="*/ 31750 w 539750"/>
                  <a:gd name="connsiteY8" fmla="*/ 133350 h 520700"/>
                  <a:gd name="connsiteX9" fmla="*/ 25400 w 539750"/>
                  <a:gd name="connsiteY9" fmla="*/ 177800 h 520700"/>
                  <a:gd name="connsiteX10" fmla="*/ 6350 w 539750"/>
                  <a:gd name="connsiteY10" fmla="*/ 215900 h 520700"/>
                  <a:gd name="connsiteX11" fmla="*/ 0 w 539750"/>
                  <a:gd name="connsiteY11" fmla="*/ 247650 h 520700"/>
                  <a:gd name="connsiteX12" fmla="*/ 6350 w 539750"/>
                  <a:gd name="connsiteY12" fmla="*/ 330200 h 520700"/>
                  <a:gd name="connsiteX13" fmla="*/ 44450 w 539750"/>
                  <a:gd name="connsiteY13" fmla="*/ 393700 h 520700"/>
                  <a:gd name="connsiteX14" fmla="*/ 69850 w 539750"/>
                  <a:gd name="connsiteY14" fmla="*/ 419100 h 520700"/>
                  <a:gd name="connsiteX15" fmla="*/ 95250 w 539750"/>
                  <a:gd name="connsiteY15" fmla="*/ 450850 h 520700"/>
                  <a:gd name="connsiteX16" fmla="*/ 152400 w 539750"/>
                  <a:gd name="connsiteY16" fmla="*/ 495300 h 520700"/>
                  <a:gd name="connsiteX17" fmla="*/ 177800 w 539750"/>
                  <a:gd name="connsiteY17" fmla="*/ 508000 h 520700"/>
                  <a:gd name="connsiteX18" fmla="*/ 304800 w 539750"/>
                  <a:gd name="connsiteY18" fmla="*/ 520700 h 520700"/>
                  <a:gd name="connsiteX19" fmla="*/ 342900 w 539750"/>
                  <a:gd name="connsiteY19" fmla="*/ 508000 h 520700"/>
                  <a:gd name="connsiteX20" fmla="*/ 393700 w 539750"/>
                  <a:gd name="connsiteY20" fmla="*/ 476250 h 520700"/>
                  <a:gd name="connsiteX21" fmla="*/ 406400 w 539750"/>
                  <a:gd name="connsiteY21" fmla="*/ 457200 h 520700"/>
                  <a:gd name="connsiteX22" fmla="*/ 425450 w 539750"/>
                  <a:gd name="connsiteY22" fmla="*/ 438150 h 520700"/>
                  <a:gd name="connsiteX23" fmla="*/ 444500 w 539750"/>
                  <a:gd name="connsiteY23" fmla="*/ 406400 h 520700"/>
                  <a:gd name="connsiteX24" fmla="*/ 469900 w 539750"/>
                  <a:gd name="connsiteY24" fmla="*/ 368300 h 520700"/>
                  <a:gd name="connsiteX25" fmla="*/ 482600 w 539750"/>
                  <a:gd name="connsiteY25" fmla="*/ 349250 h 520700"/>
                  <a:gd name="connsiteX26" fmla="*/ 476250 w 539750"/>
                  <a:gd name="connsiteY26" fmla="*/ 298450 h 520700"/>
                  <a:gd name="connsiteX27" fmla="*/ 469900 w 539750"/>
                  <a:gd name="connsiteY27" fmla="*/ 273050 h 520700"/>
                  <a:gd name="connsiteX28" fmla="*/ 476250 w 539750"/>
                  <a:gd name="connsiteY28" fmla="*/ 146050 h 520700"/>
                  <a:gd name="connsiteX29" fmla="*/ 520700 w 539750"/>
                  <a:gd name="connsiteY29" fmla="*/ 177800 h 520700"/>
                  <a:gd name="connsiteX30" fmla="*/ 533400 w 539750"/>
                  <a:gd name="connsiteY30" fmla="*/ 196850 h 520700"/>
                  <a:gd name="connsiteX31" fmla="*/ 508000 w 539750"/>
                  <a:gd name="connsiteY31" fmla="*/ 190500 h 520700"/>
                  <a:gd name="connsiteX32" fmla="*/ 488950 w 539750"/>
                  <a:gd name="connsiteY32" fmla="*/ 177800 h 520700"/>
                  <a:gd name="connsiteX33" fmla="*/ 469900 w 539750"/>
                  <a:gd name="connsiteY33" fmla="*/ 114300 h 520700"/>
                  <a:gd name="connsiteX34" fmla="*/ 463550 w 539750"/>
                  <a:gd name="connsiteY34" fmla="*/ 133350 h 520700"/>
                  <a:gd name="connsiteX35" fmla="*/ 457200 w 539750"/>
                  <a:gd name="connsiteY35" fmla="*/ 165100 h 520700"/>
                  <a:gd name="connsiteX36" fmla="*/ 444500 w 539750"/>
                  <a:gd name="connsiteY36" fmla="*/ 184150 h 520700"/>
                  <a:gd name="connsiteX37" fmla="*/ 438150 w 539750"/>
                  <a:gd name="connsiteY37" fmla="*/ 203200 h 520700"/>
                  <a:gd name="connsiteX38" fmla="*/ 539750 w 539750"/>
                  <a:gd name="connsiteY38" fmla="*/ 203200 h 52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539750" h="520700">
                    <a:moveTo>
                      <a:pt x="450850" y="19050"/>
                    </a:moveTo>
                    <a:cubicBezTo>
                      <a:pt x="424861" y="15052"/>
                      <a:pt x="336721" y="0"/>
                      <a:pt x="304800" y="0"/>
                    </a:cubicBezTo>
                    <a:cubicBezTo>
                      <a:pt x="268754" y="0"/>
                      <a:pt x="232833" y="4233"/>
                      <a:pt x="196850" y="6350"/>
                    </a:cubicBezTo>
                    <a:cubicBezTo>
                      <a:pt x="188383" y="8467"/>
                      <a:pt x="179472" y="9262"/>
                      <a:pt x="171450" y="12700"/>
                    </a:cubicBezTo>
                    <a:cubicBezTo>
                      <a:pt x="149790" y="21983"/>
                      <a:pt x="152075" y="29886"/>
                      <a:pt x="133350" y="44450"/>
                    </a:cubicBezTo>
                    <a:cubicBezTo>
                      <a:pt x="121302" y="53821"/>
                      <a:pt x="104785" y="57931"/>
                      <a:pt x="95250" y="69850"/>
                    </a:cubicBezTo>
                    <a:cubicBezTo>
                      <a:pt x="86783" y="80433"/>
                      <a:pt x="79434" y="92016"/>
                      <a:pt x="69850" y="101600"/>
                    </a:cubicBezTo>
                    <a:cubicBezTo>
                      <a:pt x="64454" y="106996"/>
                      <a:pt x="56663" y="109414"/>
                      <a:pt x="50800" y="114300"/>
                    </a:cubicBezTo>
                    <a:cubicBezTo>
                      <a:pt x="43901" y="120049"/>
                      <a:pt x="38100" y="127000"/>
                      <a:pt x="31750" y="133350"/>
                    </a:cubicBezTo>
                    <a:cubicBezTo>
                      <a:pt x="29633" y="148167"/>
                      <a:pt x="29802" y="163495"/>
                      <a:pt x="25400" y="177800"/>
                    </a:cubicBezTo>
                    <a:cubicBezTo>
                      <a:pt x="21224" y="191371"/>
                      <a:pt x="11202" y="202556"/>
                      <a:pt x="6350" y="215900"/>
                    </a:cubicBezTo>
                    <a:cubicBezTo>
                      <a:pt x="2662" y="226043"/>
                      <a:pt x="2117" y="237067"/>
                      <a:pt x="0" y="247650"/>
                    </a:cubicBezTo>
                    <a:cubicBezTo>
                      <a:pt x="2117" y="275167"/>
                      <a:pt x="-343" y="303426"/>
                      <a:pt x="6350" y="330200"/>
                    </a:cubicBezTo>
                    <a:cubicBezTo>
                      <a:pt x="6528" y="330911"/>
                      <a:pt x="35257" y="382975"/>
                      <a:pt x="44450" y="393700"/>
                    </a:cubicBezTo>
                    <a:cubicBezTo>
                      <a:pt x="52242" y="402791"/>
                      <a:pt x="61895" y="410151"/>
                      <a:pt x="69850" y="419100"/>
                    </a:cubicBezTo>
                    <a:cubicBezTo>
                      <a:pt x="78854" y="429230"/>
                      <a:pt x="86246" y="440720"/>
                      <a:pt x="95250" y="450850"/>
                    </a:cubicBezTo>
                    <a:cubicBezTo>
                      <a:pt x="118704" y="477236"/>
                      <a:pt x="121384" y="478069"/>
                      <a:pt x="152400" y="495300"/>
                    </a:cubicBezTo>
                    <a:cubicBezTo>
                      <a:pt x="160675" y="499897"/>
                      <a:pt x="168820" y="505007"/>
                      <a:pt x="177800" y="508000"/>
                    </a:cubicBezTo>
                    <a:cubicBezTo>
                      <a:pt x="209276" y="518492"/>
                      <a:pt x="291582" y="519819"/>
                      <a:pt x="304800" y="520700"/>
                    </a:cubicBezTo>
                    <a:cubicBezTo>
                      <a:pt x="317500" y="516467"/>
                      <a:pt x="330926" y="513987"/>
                      <a:pt x="342900" y="508000"/>
                    </a:cubicBezTo>
                    <a:cubicBezTo>
                      <a:pt x="363020" y="497940"/>
                      <a:pt x="377214" y="492736"/>
                      <a:pt x="393700" y="476250"/>
                    </a:cubicBezTo>
                    <a:cubicBezTo>
                      <a:pt x="399096" y="470854"/>
                      <a:pt x="401514" y="463063"/>
                      <a:pt x="406400" y="457200"/>
                    </a:cubicBezTo>
                    <a:cubicBezTo>
                      <a:pt x="412149" y="450301"/>
                      <a:pt x="420062" y="445334"/>
                      <a:pt x="425450" y="438150"/>
                    </a:cubicBezTo>
                    <a:cubicBezTo>
                      <a:pt x="432855" y="428276"/>
                      <a:pt x="437874" y="416813"/>
                      <a:pt x="444500" y="406400"/>
                    </a:cubicBezTo>
                    <a:cubicBezTo>
                      <a:pt x="452695" y="393523"/>
                      <a:pt x="461433" y="381000"/>
                      <a:pt x="469900" y="368300"/>
                    </a:cubicBezTo>
                    <a:lnTo>
                      <a:pt x="482600" y="349250"/>
                    </a:lnTo>
                    <a:cubicBezTo>
                      <a:pt x="480483" y="332317"/>
                      <a:pt x="479055" y="315283"/>
                      <a:pt x="476250" y="298450"/>
                    </a:cubicBezTo>
                    <a:cubicBezTo>
                      <a:pt x="474815" y="289842"/>
                      <a:pt x="469900" y="281777"/>
                      <a:pt x="469900" y="273050"/>
                    </a:cubicBezTo>
                    <a:cubicBezTo>
                      <a:pt x="469900" y="230664"/>
                      <a:pt x="474133" y="188383"/>
                      <a:pt x="476250" y="146050"/>
                    </a:cubicBezTo>
                    <a:cubicBezTo>
                      <a:pt x="510756" y="154677"/>
                      <a:pt x="497822" y="145770"/>
                      <a:pt x="520700" y="177800"/>
                    </a:cubicBezTo>
                    <a:cubicBezTo>
                      <a:pt x="525136" y="184010"/>
                      <a:pt x="538796" y="191454"/>
                      <a:pt x="533400" y="196850"/>
                    </a:cubicBezTo>
                    <a:cubicBezTo>
                      <a:pt x="527229" y="203021"/>
                      <a:pt x="516467" y="192617"/>
                      <a:pt x="508000" y="190500"/>
                    </a:cubicBezTo>
                    <a:cubicBezTo>
                      <a:pt x="501650" y="186267"/>
                      <a:pt x="492995" y="184272"/>
                      <a:pt x="488950" y="177800"/>
                    </a:cubicBezTo>
                    <a:cubicBezTo>
                      <a:pt x="482508" y="167493"/>
                      <a:pt x="473618" y="129171"/>
                      <a:pt x="469900" y="114300"/>
                    </a:cubicBezTo>
                    <a:cubicBezTo>
                      <a:pt x="467783" y="120650"/>
                      <a:pt x="465173" y="126856"/>
                      <a:pt x="463550" y="133350"/>
                    </a:cubicBezTo>
                    <a:cubicBezTo>
                      <a:pt x="460932" y="143821"/>
                      <a:pt x="460990" y="154994"/>
                      <a:pt x="457200" y="165100"/>
                    </a:cubicBezTo>
                    <a:cubicBezTo>
                      <a:pt x="454520" y="172246"/>
                      <a:pt x="447913" y="177324"/>
                      <a:pt x="444500" y="184150"/>
                    </a:cubicBezTo>
                    <a:cubicBezTo>
                      <a:pt x="441507" y="190137"/>
                      <a:pt x="431586" y="201887"/>
                      <a:pt x="438150" y="203200"/>
                    </a:cubicBezTo>
                    <a:cubicBezTo>
                      <a:pt x="471359" y="209842"/>
                      <a:pt x="505883" y="203200"/>
                      <a:pt x="539750" y="20320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9BC6F7C-BF20-D941-87D4-179F82CF7A40}"/>
              </a:ext>
            </a:extLst>
          </p:cNvPr>
          <p:cNvSpPr txBox="1"/>
          <p:nvPr/>
        </p:nvSpPr>
        <p:spPr>
          <a:xfrm>
            <a:off x="0" y="6617765"/>
            <a:ext cx="25651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BIO00056I. GWAS workshop introduction.</a:t>
            </a:r>
          </a:p>
        </p:txBody>
      </p:sp>
    </p:spTree>
    <p:extLst>
      <p:ext uri="{BB962C8B-B14F-4D97-AF65-F5344CB8AC3E}">
        <p14:creationId xmlns:p14="http://schemas.microsoft.com/office/powerpoint/2010/main" val="12820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-1" y="0"/>
            <a:ext cx="9144001" cy="632651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ea typeface="Garamond" charset="0"/>
                <a:cs typeface="Arial" panose="020B0604020202020204" pitchFamily="34" charset="0"/>
              </a:rPr>
              <a:t>What does this mean for evolution?</a:t>
            </a:r>
            <a:endParaRPr lang="en-US" sz="3500" b="1" i="1" dirty="0">
              <a:solidFill>
                <a:schemeClr val="bg1"/>
              </a:solidFill>
              <a:latin typeface="Arial" panose="020B0604020202020204" pitchFamily="34" charset="0"/>
              <a:ea typeface="Garamond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D516EE-6A46-7142-9B43-D76208F7440A}"/>
              </a:ext>
            </a:extLst>
          </p:cNvPr>
          <p:cNvSpPr txBox="1"/>
          <p:nvPr/>
        </p:nvSpPr>
        <p:spPr>
          <a:xfrm>
            <a:off x="0" y="6617765"/>
            <a:ext cx="25651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BIO00056I. GWAS workshop introduction.</a:t>
            </a:r>
          </a:p>
        </p:txBody>
      </p:sp>
    </p:spTree>
    <p:extLst>
      <p:ext uri="{BB962C8B-B14F-4D97-AF65-F5344CB8AC3E}">
        <p14:creationId xmlns:p14="http://schemas.microsoft.com/office/powerpoint/2010/main" val="3618499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-1" y="0"/>
            <a:ext cx="9144001" cy="632651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ea typeface="Garamond" charset="0"/>
                <a:cs typeface="Arial" panose="020B0604020202020204" pitchFamily="34" charset="0"/>
              </a:rPr>
              <a:t>Selective sweeps: the ‘classic’ signal of selection</a:t>
            </a:r>
            <a:endParaRPr lang="en-US" sz="3500" b="1" i="1" dirty="0">
              <a:solidFill>
                <a:schemeClr val="bg1"/>
              </a:solidFill>
              <a:latin typeface="Arial" panose="020B0604020202020204" pitchFamily="34" charset="0"/>
              <a:ea typeface="Garamond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E8E79B-2A6F-EC4F-8A0A-E2F671EDB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8218"/>
            <a:ext cx="9144000" cy="484156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EFA1E99-80BF-4349-8D8F-65BD95516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539" y="4435521"/>
            <a:ext cx="1794937" cy="202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B8D56C-0439-B845-AE09-093220A0CD47}"/>
              </a:ext>
            </a:extLst>
          </p:cNvPr>
          <p:cNvSpPr txBox="1"/>
          <p:nvPr/>
        </p:nvSpPr>
        <p:spPr>
          <a:xfrm>
            <a:off x="7076626" y="6462214"/>
            <a:ext cx="1671850" cy="286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John Maynard Smith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CCF1C37-9BB4-1C4C-8E36-04825FD77476}"/>
              </a:ext>
            </a:extLst>
          </p:cNvPr>
          <p:cNvSpPr txBox="1"/>
          <p:nvPr/>
        </p:nvSpPr>
        <p:spPr>
          <a:xfrm>
            <a:off x="0" y="6617765"/>
            <a:ext cx="25651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BIO00056I. GWAS workshop introduction.</a:t>
            </a:r>
          </a:p>
        </p:txBody>
      </p:sp>
    </p:spTree>
    <p:extLst>
      <p:ext uri="{BB962C8B-B14F-4D97-AF65-F5344CB8AC3E}">
        <p14:creationId xmlns:p14="http://schemas.microsoft.com/office/powerpoint/2010/main" val="714809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2">
            <a:extLst>
              <a:ext uri="{FF2B5EF4-FFF2-40B4-BE49-F238E27FC236}">
                <a16:creationId xmlns:a16="http://schemas.microsoft.com/office/drawing/2014/main" id="{100219A5-FEDB-C240-BCC1-86F66AC20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629" y="450377"/>
            <a:ext cx="5254388" cy="5254388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-1" y="0"/>
            <a:ext cx="9144001" cy="632651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ea typeface="Garamond" charset="0"/>
                <a:cs typeface="Arial" panose="020B0604020202020204" pitchFamily="34" charset="0"/>
              </a:rPr>
              <a:t>How much do mutations affect fitness?</a:t>
            </a:r>
            <a:endParaRPr lang="en-US" sz="3500" b="1" i="1" dirty="0">
              <a:solidFill>
                <a:schemeClr val="bg1"/>
              </a:solidFill>
              <a:latin typeface="Arial" panose="020B0604020202020204" pitchFamily="34" charset="0"/>
              <a:ea typeface="Garamond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2D4E9F-195F-4046-A1AC-1214CE083259}"/>
              </a:ext>
            </a:extLst>
          </p:cNvPr>
          <p:cNvSpPr txBox="1"/>
          <p:nvPr/>
        </p:nvSpPr>
        <p:spPr>
          <a:xfrm>
            <a:off x="-1" y="5761292"/>
            <a:ext cx="914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Even if we ‘knock out’ (delete) an entire gene, fitness usually doesn’t change much. </a:t>
            </a:r>
            <a:r>
              <a:rPr lang="en-GB" dirty="0"/>
              <a:t>Caveat: about 30% of the genes are essential.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B5AAA9-BF3D-4740-B0BE-F777C4234C81}"/>
              </a:ext>
            </a:extLst>
          </p:cNvPr>
          <p:cNvSpPr txBox="1"/>
          <p:nvPr/>
        </p:nvSpPr>
        <p:spPr>
          <a:xfrm>
            <a:off x="0" y="6617765"/>
            <a:ext cx="25651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BIO00056I. GWAS workshop introduction.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A252C6-CBF0-EC4F-9025-EB770950E27E}"/>
              </a:ext>
            </a:extLst>
          </p:cNvPr>
          <p:cNvSpPr txBox="1"/>
          <p:nvPr/>
        </p:nvSpPr>
        <p:spPr>
          <a:xfrm>
            <a:off x="6548418" y="6436854"/>
            <a:ext cx="25955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Malecki 2016</a:t>
            </a:r>
          </a:p>
          <a:p>
            <a:r>
              <a:rPr lang="en-GB" sz="1000" dirty="0"/>
              <a:t>https://</a:t>
            </a:r>
            <a:r>
              <a:rPr lang="en-GB" sz="1000" dirty="0" err="1"/>
              <a:t>doi.org</a:t>
            </a:r>
            <a:r>
              <a:rPr lang="en-GB" sz="1000" dirty="0"/>
              <a:t>/10.1186/s13059-016-1101-2</a:t>
            </a:r>
          </a:p>
        </p:txBody>
      </p:sp>
    </p:spTree>
    <p:extLst>
      <p:ext uri="{BB962C8B-B14F-4D97-AF65-F5344CB8AC3E}">
        <p14:creationId xmlns:p14="http://schemas.microsoft.com/office/powerpoint/2010/main" val="3652017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-1" y="0"/>
            <a:ext cx="9144001" cy="632651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ea typeface="Garamond" charset="0"/>
                <a:cs typeface="Arial" panose="020B0604020202020204" pitchFamily="34" charset="0"/>
              </a:rPr>
              <a:t>The ‘distribution of fitness effects’ (DFE)</a:t>
            </a:r>
            <a:endParaRPr lang="en-US" sz="3500" b="1" i="1" dirty="0">
              <a:solidFill>
                <a:schemeClr val="bg1"/>
              </a:solidFill>
              <a:latin typeface="Arial" panose="020B0604020202020204" pitchFamily="34" charset="0"/>
              <a:ea typeface="Garamond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F0D3396-FCA2-8045-BE83-C0FCBBF37DE1}"/>
              </a:ext>
            </a:extLst>
          </p:cNvPr>
          <p:cNvSpPr txBox="1">
            <a:spLocks/>
          </p:cNvSpPr>
          <p:nvPr/>
        </p:nvSpPr>
        <p:spPr>
          <a:xfrm>
            <a:off x="2" y="0"/>
            <a:ext cx="9143998" cy="1052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9658F3-7F08-284E-ADFD-893C43706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30" y="2000427"/>
            <a:ext cx="4804874" cy="35662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9765D6-59E8-2D4A-8B45-F4BE3547C30B}"/>
              </a:ext>
            </a:extLst>
          </p:cNvPr>
          <p:cNvSpPr txBox="1"/>
          <p:nvPr/>
        </p:nvSpPr>
        <p:spPr>
          <a:xfrm>
            <a:off x="99261" y="6011446"/>
            <a:ext cx="2987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Deleterious (harmful)</a:t>
            </a:r>
            <a:b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selection coefficient (s) less than zero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1ACFEF-194B-6F4B-B266-B6A8AE54F7C8}"/>
              </a:ext>
            </a:extLst>
          </p:cNvPr>
          <p:cNvSpPr txBox="1"/>
          <p:nvPr/>
        </p:nvSpPr>
        <p:spPr>
          <a:xfrm>
            <a:off x="3252071" y="6040323"/>
            <a:ext cx="2987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approximately neutral (no effect) </a:t>
            </a:r>
            <a:b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selection coefficient ~0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F9F451-3016-8046-9391-B780A1EE3A14}"/>
              </a:ext>
            </a:extLst>
          </p:cNvPr>
          <p:cNvSpPr txBox="1"/>
          <p:nvPr/>
        </p:nvSpPr>
        <p:spPr>
          <a:xfrm>
            <a:off x="6302270" y="5670991"/>
            <a:ext cx="24978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advantageous (helpful) </a:t>
            </a:r>
            <a:b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selection coefficient greater than zero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B9318AA-C80E-454F-B748-EC4CD52C862A}"/>
              </a:ext>
            </a:extLst>
          </p:cNvPr>
          <p:cNvCxnSpPr>
            <a:cxnSpLocks/>
            <a:stCxn id="6" idx="0"/>
          </p:cNvCxnSpPr>
          <p:nvPr/>
        </p:nvCxnSpPr>
        <p:spPr bwMode="auto">
          <a:xfrm flipV="1">
            <a:off x="1592794" y="5405626"/>
            <a:ext cx="0" cy="6058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0EF983-2D35-5A4D-A1BD-4564FB87316E}"/>
              </a:ext>
            </a:extLst>
          </p:cNvPr>
          <p:cNvCxnSpPr>
            <a:cxnSpLocks/>
            <a:stCxn id="7" idx="0"/>
          </p:cNvCxnSpPr>
          <p:nvPr/>
        </p:nvCxnSpPr>
        <p:spPr bwMode="auto">
          <a:xfrm flipV="1">
            <a:off x="4745604" y="5405625"/>
            <a:ext cx="0" cy="6346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A2F3BBB-8820-254C-819C-A99C95F42D7A}"/>
              </a:ext>
            </a:extLst>
          </p:cNvPr>
          <p:cNvCxnSpPr>
            <a:cxnSpLocks/>
            <a:stCxn id="8" idx="0"/>
          </p:cNvCxnSpPr>
          <p:nvPr/>
        </p:nvCxnSpPr>
        <p:spPr bwMode="auto">
          <a:xfrm flipH="1" flipV="1">
            <a:off x="5213170" y="5008585"/>
            <a:ext cx="2338036" cy="6624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78AE9E8-8F50-DD46-985B-2EBF8CB495D3}"/>
              </a:ext>
            </a:extLst>
          </p:cNvPr>
          <p:cNvSpPr txBox="1"/>
          <p:nvPr/>
        </p:nvSpPr>
        <p:spPr>
          <a:xfrm>
            <a:off x="5532719" y="2107684"/>
            <a:ext cx="3453333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DFE studies conclude that:</a:t>
            </a:r>
          </a:p>
          <a:p>
            <a:pPr>
              <a:spcBef>
                <a:spcPts val="600"/>
              </a:spcBef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Most mutations are deleterious neutral (or effectively so, depending on the population size).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Advantageous mutation are very rare.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49DD17-E527-884D-BAC1-F2AD5E2F40A4}"/>
              </a:ext>
            </a:extLst>
          </p:cNvPr>
          <p:cNvSpPr txBox="1"/>
          <p:nvPr/>
        </p:nvSpPr>
        <p:spPr>
          <a:xfrm>
            <a:off x="818866" y="929409"/>
            <a:ext cx="768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What about small mutations, like single nucleotide changes (SNPs)?</a:t>
            </a:r>
          </a:p>
          <a:p>
            <a:r>
              <a:rPr lang="en-GB" b="1" dirty="0"/>
              <a:t>How much do they affect fitness?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B2FFC9-967A-3A4F-AB62-31A71140BE76}"/>
              </a:ext>
            </a:extLst>
          </p:cNvPr>
          <p:cNvSpPr txBox="1"/>
          <p:nvPr/>
        </p:nvSpPr>
        <p:spPr>
          <a:xfrm>
            <a:off x="6480364" y="6581001"/>
            <a:ext cx="2659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See: Eyre-Walker and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Keightley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2007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46FC63-7330-5C40-9BE0-4B273F0F4612}"/>
              </a:ext>
            </a:extLst>
          </p:cNvPr>
          <p:cNvSpPr txBox="1"/>
          <p:nvPr/>
        </p:nvSpPr>
        <p:spPr>
          <a:xfrm>
            <a:off x="0" y="6617765"/>
            <a:ext cx="25651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BIO00056I. GWAS workshop introduction.</a:t>
            </a:r>
          </a:p>
        </p:txBody>
      </p:sp>
    </p:spTree>
    <p:extLst>
      <p:ext uri="{BB962C8B-B14F-4D97-AF65-F5344CB8AC3E}">
        <p14:creationId xmlns:p14="http://schemas.microsoft.com/office/powerpoint/2010/main" val="2581802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9144001" cy="632651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ea typeface="Garamond" charset="0"/>
                <a:cs typeface="Arial" panose="020B0604020202020204" pitchFamily="34" charset="0"/>
              </a:rPr>
              <a:t>Summary</a:t>
            </a:r>
            <a:endParaRPr lang="en-US" sz="3500" b="1" i="1" dirty="0">
              <a:solidFill>
                <a:schemeClr val="bg1"/>
              </a:solidFill>
              <a:latin typeface="Arial" panose="020B0604020202020204" pitchFamily="34" charset="0"/>
              <a:ea typeface="Garamond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19D19C-28EE-E548-8781-9DED39D0F5AE}"/>
              </a:ext>
            </a:extLst>
          </p:cNvPr>
          <p:cNvSpPr txBox="1"/>
          <p:nvPr/>
        </p:nvSpPr>
        <p:spPr>
          <a:xfrm>
            <a:off x="368488" y="1473959"/>
            <a:ext cx="82227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/>
              <a:t>We can conduct GWAS with yeast (or any recombing eukaryote)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/>
              <a:t>This locates alleles that have affects on traits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/>
              <a:t>Most naturally exiting alleles have very small affects on traits.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/>
              <a:t>This has implications for how we think about evolution.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EBF968-217E-C04B-A564-5D7D1D063E0E}"/>
              </a:ext>
            </a:extLst>
          </p:cNvPr>
          <p:cNvSpPr txBox="1"/>
          <p:nvPr/>
        </p:nvSpPr>
        <p:spPr>
          <a:xfrm>
            <a:off x="0" y="6617765"/>
            <a:ext cx="25651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BIO00056I. GWAS workshop introduction.</a:t>
            </a:r>
          </a:p>
        </p:txBody>
      </p:sp>
    </p:spTree>
    <p:extLst>
      <p:ext uri="{BB962C8B-B14F-4D97-AF65-F5344CB8AC3E}">
        <p14:creationId xmlns:p14="http://schemas.microsoft.com/office/powerpoint/2010/main" val="3858658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03200" y="692151"/>
            <a:ext cx="5156199" cy="375255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>
                <a:latin typeface="Arial" charset="0"/>
              </a:rPr>
              <a:t>The </a:t>
            </a:r>
            <a:r>
              <a:rPr lang="en-US" sz="2000" i="1" dirty="0"/>
              <a:t>S. pombe</a:t>
            </a:r>
            <a:r>
              <a:rPr lang="en-US" sz="2000" dirty="0"/>
              <a:t> model:</a:t>
            </a:r>
            <a:endParaRPr lang="en-US" sz="2000" b="1" dirty="0">
              <a:latin typeface="Arial" charset="0"/>
            </a:endParaRPr>
          </a:p>
          <a:p>
            <a:pPr eaLnBrk="1" hangingPunct="1">
              <a:buFont typeface="Wingdings" charset="2"/>
              <a:buChar char="ü"/>
            </a:pPr>
            <a:r>
              <a:rPr lang="en-US" sz="2000" dirty="0">
                <a:latin typeface="Arial" charset="0"/>
              </a:rPr>
              <a:t>Excellent annotation</a:t>
            </a:r>
          </a:p>
          <a:p>
            <a:pPr eaLnBrk="1" hangingPunct="1">
              <a:buFont typeface="Wingdings" charset="2"/>
              <a:buChar char="ü"/>
            </a:pPr>
            <a:r>
              <a:rPr lang="en-US" sz="2000" dirty="0">
                <a:latin typeface="Arial" charset="0"/>
              </a:rPr>
              <a:t>Genetically tractable</a:t>
            </a:r>
          </a:p>
          <a:p>
            <a:pPr eaLnBrk="1" hangingPunct="1">
              <a:buFont typeface="Wingdings" charset="2"/>
              <a:buChar char="ü"/>
            </a:pPr>
            <a:r>
              <a:rPr lang="en-US" sz="2000" dirty="0">
                <a:latin typeface="Arial" charset="0"/>
              </a:rPr>
              <a:t>Genome-wide data:</a:t>
            </a:r>
          </a:p>
          <a:p>
            <a:pPr lvl="1" eaLnBrk="1" hangingPunct="1">
              <a:buFont typeface="Wingdings" charset="2"/>
              <a:buChar char="ü"/>
            </a:pPr>
            <a:r>
              <a:rPr lang="en-US" sz="1600" dirty="0">
                <a:latin typeface="Arial" charset="0"/>
              </a:rPr>
              <a:t>gene expression studies</a:t>
            </a:r>
          </a:p>
          <a:p>
            <a:pPr lvl="1" eaLnBrk="1" hangingPunct="1">
              <a:buFont typeface="Wingdings" charset="2"/>
              <a:buChar char="ü"/>
            </a:pPr>
            <a:r>
              <a:rPr lang="en-US" sz="1600" dirty="0">
                <a:latin typeface="Arial" charset="0"/>
              </a:rPr>
              <a:t>knockout library</a:t>
            </a:r>
          </a:p>
          <a:p>
            <a:pPr lvl="1" eaLnBrk="1" hangingPunct="1">
              <a:buFont typeface="Wingdings" charset="2"/>
              <a:buChar char="ü"/>
            </a:pPr>
            <a:r>
              <a:rPr lang="en-US" sz="1600" dirty="0">
                <a:latin typeface="Arial" charset="0"/>
              </a:rPr>
              <a:t>overexpression library</a:t>
            </a:r>
          </a:p>
          <a:p>
            <a:pPr lvl="1" eaLnBrk="1" hangingPunct="1">
              <a:buFont typeface="Wingdings" charset="2"/>
              <a:buChar char="ü"/>
            </a:pPr>
            <a:r>
              <a:rPr lang="en-US" sz="1600" dirty="0">
                <a:latin typeface="Arial" charset="0"/>
              </a:rPr>
              <a:t>genetic interaction screens</a:t>
            </a:r>
          </a:p>
        </p:txBody>
      </p:sp>
      <p:sp>
        <p:nvSpPr>
          <p:cNvPr id="3" name="TextBox 2"/>
          <p:cNvSpPr txBox="1">
            <a:spLocks noChangeAspect="1"/>
          </p:cNvSpPr>
          <p:nvPr/>
        </p:nvSpPr>
        <p:spPr>
          <a:xfrm>
            <a:off x="5211881" y="4214165"/>
            <a:ext cx="3748220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mpd="sng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Genome facts</a:t>
            </a:r>
            <a:br>
              <a:rPr lang="en-US" b="1" dirty="0"/>
            </a:br>
            <a:r>
              <a:rPr lang="en-US" dirty="0"/>
              <a:t>12 Mb genome</a:t>
            </a:r>
          </a:p>
          <a:p>
            <a:pPr algn="ctr"/>
            <a:r>
              <a:rPr lang="en-US" dirty="0"/>
              <a:t>~5,000 protein coding genes</a:t>
            </a:r>
          </a:p>
          <a:p>
            <a:pPr algn="ctr"/>
            <a:r>
              <a:rPr lang="en-US" dirty="0"/>
              <a:t>~1500 non-coding RNAs</a:t>
            </a:r>
          </a:p>
          <a:p>
            <a:pPr algn="ctr"/>
            <a:r>
              <a:rPr lang="en-US" dirty="0"/>
              <a:t>Haploid</a:t>
            </a:r>
          </a:p>
          <a:p>
            <a:pPr algn="ctr"/>
            <a:r>
              <a:rPr lang="en-US" b="1" dirty="0"/>
              <a:t>Excellent model</a:t>
            </a:r>
          </a:p>
        </p:txBody>
      </p:sp>
      <p:pic>
        <p:nvPicPr>
          <p:cNvPr id="12" name="Picture 11" descr="nrg3868-f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6" y="3606537"/>
            <a:ext cx="4307279" cy="2923122"/>
          </a:xfrm>
          <a:prstGeom prst="rect">
            <a:avLst/>
          </a:prstGeom>
        </p:spPr>
      </p:pic>
      <p:pic>
        <p:nvPicPr>
          <p:cNvPr id="1741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6773">
            <a:off x="5172520" y="1268978"/>
            <a:ext cx="3763708" cy="2691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-23458"/>
            <a:ext cx="9144000" cy="632651"/>
          </a:xfrm>
          <a:prstGeom prst="rect">
            <a:avLst/>
          </a:prstGeom>
          <a:solidFill>
            <a:srgbClr val="7030A0"/>
          </a:solidFill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  <a:latin typeface="+mj-lt"/>
                <a:ea typeface="Garamond" charset="0"/>
                <a:cs typeface="Garamond" charset="0"/>
              </a:rPr>
              <a:t>One approach: model organisms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616E1D-A2A5-EB49-A8BE-AF7DEBAB0506}"/>
              </a:ext>
            </a:extLst>
          </p:cNvPr>
          <p:cNvSpPr txBox="1"/>
          <p:nvPr/>
        </p:nvSpPr>
        <p:spPr>
          <a:xfrm>
            <a:off x="0" y="6617765"/>
            <a:ext cx="25651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BIO00056I. GWAS workshop introduction.</a:t>
            </a:r>
          </a:p>
        </p:txBody>
      </p:sp>
    </p:spTree>
    <p:extLst>
      <p:ext uri="{BB962C8B-B14F-4D97-AF65-F5344CB8AC3E}">
        <p14:creationId xmlns:p14="http://schemas.microsoft.com/office/powerpoint/2010/main" val="1594483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0" y="0"/>
            <a:ext cx="9144000" cy="632651"/>
          </a:xfrm>
          <a:prstGeom prst="rect">
            <a:avLst/>
          </a:prstGeom>
          <a:solidFill>
            <a:srgbClr val="7030A0"/>
          </a:solidFill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  <a:latin typeface="+mj-lt"/>
                <a:ea typeface="Garamond" charset="0"/>
                <a:cs typeface="Garamond" charset="0"/>
              </a:rPr>
              <a:t>Another approach:</a:t>
            </a:r>
            <a:r>
              <a:rPr lang="en-US" sz="3600" b="1" i="1" dirty="0">
                <a:solidFill>
                  <a:schemeClr val="bg1"/>
                </a:solidFill>
                <a:latin typeface="+mj-lt"/>
                <a:ea typeface="Garamond" charset="0"/>
                <a:cs typeface="Garamond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Garamond" charset="0"/>
                <a:cs typeface="Garamond" charset="0"/>
              </a:rPr>
              <a:t>quantitative genetics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72318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+mj-lt"/>
                <a:ea typeface="Garamond" charset="0"/>
                <a:cs typeface="Garamond" charset="0"/>
              </a:rPr>
              <a:t>Quantitative genetics</a:t>
            </a:r>
            <a:r>
              <a:rPr lang="en-US" sz="2000" dirty="0">
                <a:latin typeface="+mj-lt"/>
                <a:ea typeface="Garamond" charset="0"/>
                <a:cs typeface="Garamond" charset="0"/>
              </a:rPr>
              <a:t> can describe how genetic diversity influences </a:t>
            </a:r>
          </a:p>
          <a:p>
            <a:pPr algn="ctr"/>
            <a:r>
              <a:rPr lang="en-US" sz="2000" dirty="0">
                <a:latin typeface="+mj-lt"/>
                <a:ea typeface="Garamond" charset="0"/>
                <a:cs typeface="Garamond" charset="0"/>
              </a:rPr>
              <a:t>within-species trait variation, evolution, disease, drug resistance.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99" y="814078"/>
            <a:ext cx="7809401" cy="43378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2099" y="5151956"/>
            <a:ext cx="5316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GWAS signal for Rheumatoid arthritis (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Stranger 2001)</a:t>
            </a:r>
            <a:r>
              <a:rPr lang="en-US" dirty="0"/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266449-077E-244C-BFC2-CCB1BCE663D9}"/>
              </a:ext>
            </a:extLst>
          </p:cNvPr>
          <p:cNvSpPr txBox="1"/>
          <p:nvPr/>
        </p:nvSpPr>
        <p:spPr>
          <a:xfrm>
            <a:off x="0" y="6617765"/>
            <a:ext cx="25651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BIO00056I. GWAS workshop introduction.</a:t>
            </a:r>
          </a:p>
        </p:txBody>
      </p:sp>
    </p:spTree>
    <p:extLst>
      <p:ext uri="{BB962C8B-B14F-4D97-AF65-F5344CB8AC3E}">
        <p14:creationId xmlns:p14="http://schemas.microsoft.com/office/powerpoint/2010/main" val="1688336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-34248"/>
            <a:ext cx="9144000" cy="632651"/>
          </a:xfrm>
          <a:prstGeom prst="rect">
            <a:avLst/>
          </a:prstGeom>
          <a:solidFill>
            <a:srgbClr val="002060"/>
          </a:solidFill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  <a:latin typeface="+mj-lt"/>
              </a:rPr>
              <a:t>Part 1: Genetic diversity </a:t>
            </a:r>
            <a:endParaRPr lang="en-US" sz="36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Garamond" charset="0"/>
              <a:cs typeface="Garamond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1B1E75-8FA0-9546-8D5F-3106C4F6A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08" y="939036"/>
            <a:ext cx="8728583" cy="4552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843753-9F58-EA49-9E69-0C1454726104}"/>
              </a:ext>
            </a:extLst>
          </p:cNvPr>
          <p:cNvSpPr txBox="1"/>
          <p:nvPr/>
        </p:nvSpPr>
        <p:spPr>
          <a:xfrm>
            <a:off x="7331003" y="6550223"/>
            <a:ext cx="1812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Jeffares, </a:t>
            </a:r>
            <a:r>
              <a:rPr lang="en-US" sz="1400" i="1" dirty="0"/>
              <a:t>Yeast</a:t>
            </a:r>
            <a:r>
              <a:rPr lang="en-US" sz="1400" dirty="0"/>
              <a:t> 2017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FEFE73-77A8-074D-8B74-7B8E103796F4}"/>
              </a:ext>
            </a:extLst>
          </p:cNvPr>
          <p:cNvSpPr/>
          <p:nvPr/>
        </p:nvSpPr>
        <p:spPr>
          <a:xfrm>
            <a:off x="314257" y="5501704"/>
            <a:ext cx="72786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+mj-lt"/>
              </a:rPr>
              <a:t>Fission yeast is found in all continents (except Antarctica)</a:t>
            </a:r>
          </a:p>
          <a:p>
            <a:r>
              <a:rPr lang="en-GB" sz="2000" dirty="0">
                <a:latin typeface="+mj-lt"/>
              </a:rPr>
              <a:t>We probably carried it (</a:t>
            </a:r>
            <a:r>
              <a:rPr lang="en-GB" sz="2000" dirty="0" err="1">
                <a:latin typeface="+mj-lt"/>
              </a:rPr>
              <a:t>eg</a:t>
            </a:r>
            <a:r>
              <a:rPr lang="en-GB" sz="2000" dirty="0">
                <a:latin typeface="+mj-lt"/>
              </a:rPr>
              <a:t>: </a:t>
            </a:r>
            <a:r>
              <a:rPr lang="en-US" sz="2000" dirty="0">
                <a:latin typeface="+mj-lt"/>
                <a:cs typeface="Arial"/>
              </a:rPr>
              <a:t>Dispersal to S. America: ~1623 AD)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5D4F5D-7317-A94E-BFAC-B09A2A5D390B}"/>
              </a:ext>
            </a:extLst>
          </p:cNvPr>
          <p:cNvSpPr txBox="1"/>
          <p:nvPr/>
        </p:nvSpPr>
        <p:spPr>
          <a:xfrm>
            <a:off x="0" y="6617765"/>
            <a:ext cx="25651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BIO00056I. GWAS workshop introduction.</a:t>
            </a:r>
          </a:p>
        </p:txBody>
      </p:sp>
    </p:spTree>
    <p:extLst>
      <p:ext uri="{BB962C8B-B14F-4D97-AF65-F5344CB8AC3E}">
        <p14:creationId xmlns:p14="http://schemas.microsoft.com/office/powerpoint/2010/main" val="2098888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B21D2E-CF56-A242-916E-EFD4A0481F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84"/>
          <a:stretch/>
        </p:blipFill>
        <p:spPr>
          <a:xfrm>
            <a:off x="1093875" y="672407"/>
            <a:ext cx="5929252" cy="60347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5442DE-2B6A-9C4D-B5DC-317ED2FB3342}"/>
              </a:ext>
            </a:extLst>
          </p:cNvPr>
          <p:cNvSpPr txBox="1"/>
          <p:nvPr/>
        </p:nvSpPr>
        <p:spPr>
          <a:xfrm>
            <a:off x="7561516" y="6581001"/>
            <a:ext cx="1582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Jeffares, </a:t>
            </a:r>
            <a:r>
              <a:rPr lang="en-US" sz="1200" i="1" dirty="0"/>
              <a:t>Yeast</a:t>
            </a:r>
            <a:r>
              <a:rPr lang="en-US" sz="1200" dirty="0"/>
              <a:t> 2017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1AFD1F-12D9-EC44-B5FD-71BE2A2EA4A1}"/>
              </a:ext>
            </a:extLst>
          </p:cNvPr>
          <p:cNvSpPr/>
          <p:nvPr/>
        </p:nvSpPr>
        <p:spPr>
          <a:xfrm>
            <a:off x="1093875" y="3751828"/>
            <a:ext cx="5929252" cy="348792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E52A4D-DAEF-FD49-8793-4C3886A3EFC9}"/>
              </a:ext>
            </a:extLst>
          </p:cNvPr>
          <p:cNvSpPr/>
          <p:nvPr/>
        </p:nvSpPr>
        <p:spPr>
          <a:xfrm>
            <a:off x="1093875" y="5295468"/>
            <a:ext cx="5929252" cy="348792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8DBB99-9AE5-4D43-A440-B439EEC95650}"/>
              </a:ext>
            </a:extLst>
          </p:cNvPr>
          <p:cNvSpPr/>
          <p:nvPr/>
        </p:nvSpPr>
        <p:spPr>
          <a:xfrm>
            <a:off x="1093875" y="1669051"/>
            <a:ext cx="5929252" cy="1177804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5529F2-C8D8-DD47-9C4F-6ECA86B9FB3D}"/>
              </a:ext>
            </a:extLst>
          </p:cNvPr>
          <p:cNvSpPr txBox="1">
            <a:spLocks/>
          </p:cNvSpPr>
          <p:nvPr/>
        </p:nvSpPr>
        <p:spPr>
          <a:xfrm>
            <a:off x="0" y="-34248"/>
            <a:ext cx="9144000" cy="632651"/>
          </a:xfrm>
          <a:prstGeom prst="rect">
            <a:avLst/>
          </a:prstGeom>
          <a:solidFill>
            <a:srgbClr val="002060"/>
          </a:solidFill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</a:rPr>
              <a:t>Fission yeast ecology</a:t>
            </a:r>
            <a:endParaRPr lang="en-US" sz="36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043C4-5EB7-F446-AE07-BD89417B011F}"/>
              </a:ext>
            </a:extLst>
          </p:cNvPr>
          <p:cNvSpPr txBox="1"/>
          <p:nvPr/>
        </p:nvSpPr>
        <p:spPr>
          <a:xfrm>
            <a:off x="0" y="6617765"/>
            <a:ext cx="25651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BIO00056I. GWAS workshop introduction.</a:t>
            </a:r>
          </a:p>
        </p:txBody>
      </p:sp>
    </p:spTree>
    <p:extLst>
      <p:ext uri="{BB962C8B-B14F-4D97-AF65-F5344CB8AC3E}">
        <p14:creationId xmlns:p14="http://schemas.microsoft.com/office/powerpoint/2010/main" val="399668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cation-map.2014-01-2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54" y="2207350"/>
            <a:ext cx="8494291" cy="4247146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93007" y="796753"/>
            <a:ext cx="8498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  <a:latin typeface="+mj-lt"/>
                <a:ea typeface="Garamond" charset="0"/>
                <a:cs typeface="Garamond" charset="0"/>
              </a:rPr>
              <a:t>Previously:</a:t>
            </a:r>
          </a:p>
          <a:p>
            <a:r>
              <a:rPr lang="en-GB" sz="2000" b="1" dirty="0">
                <a:solidFill>
                  <a:srgbClr val="000000"/>
                </a:solidFill>
                <a:latin typeface="+mj-lt"/>
                <a:ea typeface="Garamond" charset="0"/>
                <a:cs typeface="Garamond" charset="0"/>
              </a:rPr>
              <a:t>Sequenced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Garamond" charset="0"/>
                <a:cs typeface="Garamond" charset="0"/>
              </a:rPr>
              <a:t> all known wild </a:t>
            </a:r>
            <a:r>
              <a:rPr lang="en-GB" sz="2000" i="1" dirty="0">
                <a:solidFill>
                  <a:srgbClr val="000000"/>
                </a:solidFill>
                <a:latin typeface="+mj-lt"/>
                <a:ea typeface="Garamond" charset="0"/>
                <a:cs typeface="Garamond" charset="0"/>
              </a:rPr>
              <a:t>Schizosaccharomyces pombe 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Garamond" charset="0"/>
                <a:cs typeface="Garamond" charset="0"/>
              </a:rPr>
              <a:t>strains (161)</a:t>
            </a:r>
            <a:br>
              <a:rPr lang="en-GB" sz="2000" dirty="0">
                <a:solidFill>
                  <a:srgbClr val="000000"/>
                </a:solidFill>
                <a:latin typeface="+mj-lt"/>
                <a:ea typeface="Garamond" charset="0"/>
                <a:cs typeface="Garamond" charset="0"/>
              </a:rPr>
            </a:br>
            <a:r>
              <a:rPr lang="el-GR" sz="2000" dirty="0">
                <a:latin typeface="+mj-lt"/>
                <a:ea typeface="Garamond" charset="0"/>
                <a:cs typeface="Garamond" charset="0"/>
              </a:rPr>
              <a:t>π</a:t>
            </a:r>
            <a:r>
              <a:rPr lang="en-US" sz="2000" dirty="0">
                <a:latin typeface="+mj-lt"/>
                <a:ea typeface="Garamond" charset="0"/>
                <a:cs typeface="Garamond" charset="0"/>
              </a:rPr>
              <a:t> = 3 x10</a:t>
            </a:r>
            <a:r>
              <a:rPr lang="en-US" sz="2000" baseline="30000" dirty="0">
                <a:latin typeface="+mj-lt"/>
                <a:ea typeface="Garamond" charset="0"/>
                <a:cs typeface="Garamond" charset="0"/>
              </a:rPr>
              <a:t>-3 </a:t>
            </a:r>
            <a:r>
              <a:rPr lang="en-US" sz="2000" dirty="0">
                <a:latin typeface="+mj-lt"/>
                <a:ea typeface="Garamond" charset="0"/>
                <a:cs typeface="Garamond" charset="0"/>
              </a:rPr>
              <a:t>(similar to human diversity)</a:t>
            </a:r>
          </a:p>
        </p:txBody>
      </p:sp>
      <p:sp>
        <p:nvSpPr>
          <p:cNvPr id="6" name="Rectangle 5"/>
          <p:cNvSpPr/>
          <p:nvPr/>
        </p:nvSpPr>
        <p:spPr>
          <a:xfrm>
            <a:off x="6413765" y="6581001"/>
            <a:ext cx="27302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  <a:latin typeface="Arial"/>
                <a:cs typeface="Arial"/>
              </a:rPr>
              <a:t>Jeffares et. al., Nature Genetics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 2015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632651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ea typeface="Garamond" charset="0"/>
                <a:cs typeface="Arial" panose="020B0604020202020204" pitchFamily="34" charset="0"/>
              </a:rPr>
              <a:t>Fission yeast population genomics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A9D030-586C-CD4E-82DC-89FB07CE770D}"/>
              </a:ext>
            </a:extLst>
          </p:cNvPr>
          <p:cNvSpPr txBox="1"/>
          <p:nvPr/>
        </p:nvSpPr>
        <p:spPr>
          <a:xfrm>
            <a:off x="0" y="6617765"/>
            <a:ext cx="25651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BIO00056I. GWAS workshop introduction.</a:t>
            </a:r>
          </a:p>
        </p:txBody>
      </p:sp>
    </p:spTree>
    <p:extLst>
      <p:ext uri="{BB962C8B-B14F-4D97-AF65-F5344CB8AC3E}">
        <p14:creationId xmlns:p14="http://schemas.microsoft.com/office/powerpoint/2010/main" val="571433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25971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+mj-lt"/>
                <a:ea typeface="Garamond" charset="0"/>
                <a:cs typeface="Garamond" charset="0"/>
              </a:rPr>
              <a:t>We measured more than 100 quantitative traits for each strain.</a:t>
            </a:r>
          </a:p>
          <a:p>
            <a:pPr algn="ctr"/>
            <a:r>
              <a:rPr lang="en-US" sz="2500" dirty="0">
                <a:latin typeface="+mj-lt"/>
                <a:ea typeface="Garamond" charset="0"/>
                <a:cs typeface="Garamond" charset="0"/>
              </a:rPr>
              <a:t>With pre-existing data we collected &gt;220 traits.</a:t>
            </a:r>
            <a:endParaRPr lang="en-US" sz="2500" b="1" dirty="0">
              <a:latin typeface="+mj-lt"/>
              <a:ea typeface="Garamond" charset="0"/>
              <a:cs typeface="Garamond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79577" y="1879511"/>
            <a:ext cx="3934028" cy="1733489"/>
            <a:chOff x="127177" y="1346759"/>
            <a:chExt cx="3934028" cy="173348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177" y="1442204"/>
              <a:ext cx="1866130" cy="1192250"/>
            </a:xfrm>
            <a:prstGeom prst="rect">
              <a:avLst/>
            </a:prstGeom>
          </p:spPr>
        </p:pic>
        <p:pic>
          <p:nvPicPr>
            <p:cNvPr id="6" name="Picture 5" descr="growth_rates.emm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7308" y="1346759"/>
              <a:ext cx="1423897" cy="1423897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>
            <a:xfrm>
              <a:off x="1993308" y="1885842"/>
              <a:ext cx="500578" cy="32694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  <a:ea typeface="Garamond" charset="0"/>
                <a:cs typeface="Garamond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84683" y="2710916"/>
              <a:ext cx="31534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+mj-lt"/>
                  <a:ea typeface="Garamond" charset="0"/>
                  <a:cs typeface="Garamond" charset="0"/>
                </a:rPr>
                <a:t>growth in liquid media (n=14)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62486" y="1879511"/>
            <a:ext cx="4601633" cy="2152494"/>
            <a:chOff x="4462486" y="1346759"/>
            <a:chExt cx="4601633" cy="215249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9934" y="1442204"/>
              <a:ext cx="2162638" cy="1621979"/>
            </a:xfrm>
            <a:prstGeom prst="rect">
              <a:avLst/>
            </a:prstGeom>
          </p:spPr>
        </p:pic>
        <p:pic>
          <p:nvPicPr>
            <p:cNvPr id="12" name="Picture 11" descr="20130612_means-2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4332" y="1346759"/>
              <a:ext cx="1168400" cy="1572276"/>
            </a:xfrm>
            <a:prstGeom prst="rect">
              <a:avLst/>
            </a:prstGeom>
          </p:spPr>
        </p:pic>
        <p:sp>
          <p:nvSpPr>
            <p:cNvPr id="13" name="Right Arrow 12"/>
            <p:cNvSpPr/>
            <p:nvPr/>
          </p:nvSpPr>
          <p:spPr>
            <a:xfrm>
              <a:off x="6282268" y="1604742"/>
              <a:ext cx="757788" cy="32694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  <a:ea typeface="Garamond" charset="0"/>
                <a:cs typeface="Garamond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462486" y="2852922"/>
              <a:ext cx="46016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+mj-lt"/>
                  <a:ea typeface="Garamond" charset="0"/>
                  <a:cs typeface="Garamond" charset="0"/>
                </a:rPr>
                <a:t>free amino acids concentrations (n=19)</a:t>
              </a:r>
            </a:p>
            <a:p>
              <a:pPr algn="ctr"/>
              <a:r>
                <a:rPr lang="en-US" dirty="0">
                  <a:latin typeface="+mj-lt"/>
                  <a:ea typeface="Garamond" charset="0"/>
                  <a:cs typeface="Garamond" charset="0"/>
                </a:rPr>
                <a:t>(LC-MS/MS)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7000" y="3927932"/>
            <a:ext cx="4995671" cy="2318942"/>
            <a:chOff x="0" y="3217380"/>
            <a:chExt cx="4995671" cy="231894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3217380"/>
              <a:ext cx="3050881" cy="1911885"/>
            </a:xfrm>
            <a:prstGeom prst="rect">
              <a:avLst/>
            </a:prstGeom>
          </p:spPr>
        </p:pic>
        <p:pic>
          <p:nvPicPr>
            <p:cNvPr id="17" name="Picture 16" descr="cafa.dotOvr.jp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8" t="4489" r="2449" b="11020"/>
            <a:stretch/>
          </p:blipFill>
          <p:spPr>
            <a:xfrm rot="5400000">
              <a:off x="2854160" y="3575594"/>
              <a:ext cx="1767195" cy="1195456"/>
            </a:xfrm>
            <a:prstGeom prst="rect">
              <a:avLst/>
            </a:prstGeom>
          </p:spPr>
        </p:pic>
        <p:sp>
          <p:nvSpPr>
            <p:cNvPr id="18" name="Right Arrow 17"/>
            <p:cNvSpPr/>
            <p:nvPr/>
          </p:nvSpPr>
          <p:spPr>
            <a:xfrm>
              <a:off x="2362200" y="4534782"/>
              <a:ext cx="602953" cy="32694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  <a:ea typeface="Garamond" charset="0"/>
                <a:cs typeface="Garamond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5166990"/>
              <a:ext cx="499567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+mj-lt"/>
                  <a:ea typeface="Garamond" charset="0"/>
                  <a:cs typeface="Garamond" charset="0"/>
                </a:rPr>
                <a:t>colony size in different solid media (n=42)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19134" y="4375954"/>
            <a:ext cx="3879933" cy="1593772"/>
            <a:chOff x="4789934" y="3714582"/>
            <a:chExt cx="3879933" cy="159377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9934" y="3741602"/>
              <a:ext cx="2609933" cy="111973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35333" y="3714582"/>
              <a:ext cx="1134534" cy="114675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4993471" y="4939022"/>
              <a:ext cx="36763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dirty="0">
                  <a:latin typeface="+mj-lt"/>
                  <a:ea typeface="Garamond" charset="0"/>
                  <a:cs typeface="Garamond" charset="0"/>
                </a:rPr>
                <a:t>cell shape parameters (n=24)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0" y="0"/>
            <a:ext cx="9144000" cy="632651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ea typeface="Garamond" charset="0"/>
                <a:cs typeface="Arial" panose="020B0604020202020204" pitchFamily="34" charset="0"/>
              </a:rPr>
              <a:t>Phenotypic analysis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1EBCDE-F458-394E-A49C-39971C3D4CAD}"/>
              </a:ext>
            </a:extLst>
          </p:cNvPr>
          <p:cNvSpPr txBox="1"/>
          <p:nvPr/>
        </p:nvSpPr>
        <p:spPr>
          <a:xfrm>
            <a:off x="0" y="6617765"/>
            <a:ext cx="25651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BIO00056I. GWAS workshop introduction.</a:t>
            </a:r>
          </a:p>
        </p:txBody>
      </p:sp>
    </p:spTree>
    <p:extLst>
      <p:ext uri="{BB962C8B-B14F-4D97-AF65-F5344CB8AC3E}">
        <p14:creationId xmlns:p14="http://schemas.microsoft.com/office/powerpoint/2010/main" val="2643448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ritability.stripcha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73" y="127474"/>
            <a:ext cx="5785194" cy="57851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7632" y="5912668"/>
            <a:ext cx="5568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  <a:ea typeface="Garamond" charset="0"/>
                <a:cs typeface="Garamond" charset="0"/>
              </a:rPr>
              <a:t>all these methods discovered heritable traits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632651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ea typeface="Garamond" charset="0"/>
                <a:cs typeface="Arial" panose="020B0604020202020204" pitchFamily="34" charset="0"/>
              </a:rPr>
              <a:t>Phenotypic 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9FBC99-3FDE-FA4B-96E2-ABD68B0630EC}"/>
              </a:ext>
            </a:extLst>
          </p:cNvPr>
          <p:cNvSpPr txBox="1"/>
          <p:nvPr/>
        </p:nvSpPr>
        <p:spPr>
          <a:xfrm>
            <a:off x="0" y="6617765"/>
            <a:ext cx="25651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BIO00056I. GWAS workshop introduction.</a:t>
            </a:r>
          </a:p>
        </p:txBody>
      </p:sp>
    </p:spTree>
    <p:extLst>
      <p:ext uri="{BB962C8B-B14F-4D97-AF65-F5344CB8AC3E}">
        <p14:creationId xmlns:p14="http://schemas.microsoft.com/office/powerpoint/2010/main" val="329127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8F5592E-FC8A-9B4E-930C-955A40EB7BB7}"/>
              </a:ext>
            </a:extLst>
          </p:cNvPr>
          <p:cNvGrpSpPr/>
          <p:nvPr/>
        </p:nvGrpSpPr>
        <p:grpSpPr>
          <a:xfrm>
            <a:off x="-25847" y="273598"/>
            <a:ext cx="8919979" cy="4459990"/>
            <a:chOff x="-1" y="204849"/>
            <a:chExt cx="9326881" cy="4663441"/>
          </a:xfrm>
        </p:grpSpPr>
        <p:pic>
          <p:nvPicPr>
            <p:cNvPr id="12" name="Picture 11" descr="wb.Ethanol.growth.2.lag.all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204849"/>
              <a:ext cx="9326881" cy="4663441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3C2FA75-49DD-BC40-81BA-9245DAE2DA56}"/>
                </a:ext>
              </a:extLst>
            </p:cNvPr>
            <p:cNvSpPr/>
            <p:nvPr/>
          </p:nvSpPr>
          <p:spPr>
            <a:xfrm>
              <a:off x="3864543" y="4465954"/>
              <a:ext cx="1780032" cy="402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6178902" y="4036013"/>
            <a:ext cx="2715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  <a:ea typeface="Garamond" charset="0"/>
                <a:cs typeface="Garamond" charset="0"/>
              </a:rPr>
              <a:t>ethanol tolerance GWAS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25847" y="0"/>
            <a:ext cx="9169848" cy="632651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ea typeface="Garamond" charset="0"/>
                <a:cs typeface="Arial" panose="020B0604020202020204" pitchFamily="34" charset="0"/>
              </a:rPr>
              <a:t>Fission yeast GWAS</a:t>
            </a:r>
            <a:endParaRPr lang="en-US" sz="3500" b="1" i="1" dirty="0">
              <a:solidFill>
                <a:schemeClr val="bg1"/>
              </a:solidFill>
              <a:latin typeface="Arial" panose="020B0604020202020204" pitchFamily="34" charset="0"/>
              <a:ea typeface="Garamond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5DAE0-EAE9-114C-8993-6927D2C593F7}"/>
              </a:ext>
            </a:extLst>
          </p:cNvPr>
          <p:cNvSpPr/>
          <p:nvPr/>
        </p:nvSpPr>
        <p:spPr>
          <a:xfrm>
            <a:off x="3474772" y="4625084"/>
            <a:ext cx="54193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000" b="1" dirty="0">
                <a:latin typeface="+mj-lt"/>
                <a:cs typeface="Garamond"/>
              </a:rPr>
              <a:t>We conducted the 223 GWAS with yeast</a:t>
            </a:r>
          </a:p>
          <a:p>
            <a:pPr marL="285750" indent="-285750">
              <a:buFont typeface="Arial"/>
              <a:buChar char="•"/>
            </a:pPr>
            <a:r>
              <a:rPr lang="en-GB" sz="2000" b="1" dirty="0">
                <a:latin typeface="+mj-lt"/>
                <a:cs typeface="Garamond"/>
              </a:rPr>
              <a:t>GWAS was feasible because: </a:t>
            </a:r>
          </a:p>
          <a:p>
            <a:pPr marL="742950" lvl="1" indent="-285750">
              <a:buFont typeface="Arial"/>
              <a:buChar char="•"/>
            </a:pPr>
            <a:r>
              <a:rPr lang="en-GB" sz="2000" dirty="0">
                <a:latin typeface="+mj-lt"/>
                <a:cs typeface="Garamond"/>
              </a:rPr>
              <a:t>trait measures are accurate</a:t>
            </a:r>
          </a:p>
          <a:p>
            <a:pPr marL="742950" lvl="1" indent="-285750">
              <a:buFont typeface="Arial"/>
              <a:buChar char="•"/>
            </a:pPr>
            <a:r>
              <a:rPr lang="en-GB" sz="2000" dirty="0">
                <a:latin typeface="+mj-lt"/>
                <a:cs typeface="Garamond"/>
              </a:rPr>
              <a:t>environments controlled</a:t>
            </a:r>
          </a:p>
          <a:p>
            <a:pPr marL="742950" lvl="1" indent="-285750">
              <a:buFont typeface="Arial"/>
              <a:buChar char="•"/>
            </a:pPr>
            <a:r>
              <a:rPr lang="en-GB" sz="2000" dirty="0">
                <a:latin typeface="+mj-lt"/>
                <a:cs typeface="Garamond"/>
              </a:rPr>
              <a:t>genomes are small</a:t>
            </a:r>
          </a:p>
          <a:p>
            <a:pPr marL="742950" lvl="1" indent="-285750">
              <a:buFont typeface="Arial"/>
              <a:buChar char="•"/>
            </a:pPr>
            <a:r>
              <a:rPr lang="en-GB" sz="2000" dirty="0">
                <a:latin typeface="+mj-lt"/>
                <a:cs typeface="Garamond"/>
              </a:rPr>
              <a:t>genotyping is accurate</a:t>
            </a:r>
          </a:p>
        </p:txBody>
      </p:sp>
      <p:pic>
        <p:nvPicPr>
          <p:cNvPr id="9" name="Picture 8" descr="QQplot.wb.Ethanol.growth.2.la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27" y="4311293"/>
            <a:ext cx="2306472" cy="23064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331D39-E043-9648-A7FA-D57FEEDB17B5}"/>
              </a:ext>
            </a:extLst>
          </p:cNvPr>
          <p:cNvSpPr txBox="1"/>
          <p:nvPr/>
        </p:nvSpPr>
        <p:spPr>
          <a:xfrm>
            <a:off x="0" y="6617765"/>
            <a:ext cx="25651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BIO00056I. GWAS workshop introduction.</a:t>
            </a:r>
          </a:p>
        </p:txBody>
      </p:sp>
    </p:spTree>
    <p:extLst>
      <p:ext uri="{BB962C8B-B14F-4D97-AF65-F5344CB8AC3E}">
        <p14:creationId xmlns:p14="http://schemas.microsoft.com/office/powerpoint/2010/main" val="231001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arial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arial.potx</Template>
  <TotalTime>12878</TotalTime>
  <Words>557</Words>
  <Application>Microsoft Macintosh PowerPoint</Application>
  <PresentationFormat>On-screen Show (4:3)</PresentationFormat>
  <Paragraphs>89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Apple Chancery</vt:lpstr>
      <vt:lpstr>Arial</vt:lpstr>
      <vt:lpstr>Calibri</vt:lpstr>
      <vt:lpstr>Garamond</vt:lpstr>
      <vt:lpstr>Wingdings</vt:lpstr>
      <vt:lpstr>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Daniel Jeffares</cp:lastModifiedBy>
  <cp:revision>1587</cp:revision>
  <cp:lastPrinted>2019-02-19T17:44:53Z</cp:lastPrinted>
  <dcterms:created xsi:type="dcterms:W3CDTF">2010-04-12T23:12:02Z</dcterms:created>
  <dcterms:modified xsi:type="dcterms:W3CDTF">2021-02-25T12:13:04Z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