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8" r:id="rId2"/>
    <p:sldMasterId id="2147484048" r:id="rId3"/>
    <p:sldMasterId id="2147484075" r:id="rId4"/>
    <p:sldMasterId id="2147484087" r:id="rId5"/>
    <p:sldMasterId id="2147484141" r:id="rId6"/>
  </p:sldMasterIdLst>
  <p:notesMasterIdLst>
    <p:notesMasterId r:id="rId46"/>
  </p:notesMasterIdLst>
  <p:sldIdLst>
    <p:sldId id="1066" r:id="rId7"/>
    <p:sldId id="1167" r:id="rId8"/>
    <p:sldId id="1204" r:id="rId9"/>
    <p:sldId id="1205" r:id="rId10"/>
    <p:sldId id="1206" r:id="rId11"/>
    <p:sldId id="1230" r:id="rId12"/>
    <p:sldId id="1231" r:id="rId13"/>
    <p:sldId id="1232" r:id="rId14"/>
    <p:sldId id="1233" r:id="rId15"/>
    <p:sldId id="1234" r:id="rId16"/>
    <p:sldId id="1235" r:id="rId17"/>
    <p:sldId id="1236" r:id="rId18"/>
    <p:sldId id="1237" r:id="rId19"/>
    <p:sldId id="1246" r:id="rId20"/>
    <p:sldId id="1258" r:id="rId21"/>
    <p:sldId id="1207" r:id="rId22"/>
    <p:sldId id="1208" r:id="rId23"/>
    <p:sldId id="1209" r:id="rId24"/>
    <p:sldId id="1210" r:id="rId25"/>
    <p:sldId id="1211" r:id="rId26"/>
    <p:sldId id="1212" r:id="rId27"/>
    <p:sldId id="1213" r:id="rId28"/>
    <p:sldId id="1214" r:id="rId29"/>
    <p:sldId id="1215" r:id="rId30"/>
    <p:sldId id="1216" r:id="rId31"/>
    <p:sldId id="1217" r:id="rId32"/>
    <p:sldId id="1218" r:id="rId33"/>
    <p:sldId id="1219" r:id="rId34"/>
    <p:sldId id="1254" r:id="rId35"/>
    <p:sldId id="1255" r:id="rId36"/>
    <p:sldId id="1256" r:id="rId37"/>
    <p:sldId id="1257" r:id="rId38"/>
    <p:sldId id="1221" r:id="rId39"/>
    <p:sldId id="1259" r:id="rId40"/>
    <p:sldId id="1222" r:id="rId41"/>
    <p:sldId id="1245" r:id="rId42"/>
    <p:sldId id="1260" r:id="rId43"/>
    <p:sldId id="1253" r:id="rId44"/>
    <p:sldId id="963" r:id="rId45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E2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1715" autoAdjust="0"/>
  </p:normalViewPr>
  <p:slideViewPr>
    <p:cSldViewPr>
      <p:cViewPr varScale="1">
        <p:scale>
          <a:sx n="62" d="100"/>
          <a:sy n="62" d="100"/>
        </p:scale>
        <p:origin x="-9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70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0227507755947"/>
          <c:y val="4.2372881355932639E-2"/>
          <c:w val="0.86763185108583685"/>
          <c:h val="0.747457627118644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Spaced Learning and Testing</c:v>
                </c:pt>
              </c:strCache>
            </c:strRef>
          </c:tx>
          <c:spPr>
            <a:solidFill>
              <a:schemeClr val="tx2"/>
            </a:solidFill>
            <a:ln w="864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3366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 w="8640">
                <a:solidFill>
                  <a:srgbClr val="FF6600"/>
                </a:solidFill>
                <a:prstDash val="solid"/>
              </a:ln>
            </c:spPr>
          </c:dPt>
          <c:errBars>
            <c:errBarType val="both"/>
            <c:errValType val="cust"/>
            <c:noEndCap val="0"/>
            <c:pl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plus>
            <c:min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minus>
          </c:errBars>
          <c:cat>
            <c:numRef>
              <c:f>Sheet1!$B$1:$F$1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4"/>
                <c:pt idx="0">
                  <c:v>-0.27</c:v>
                </c:pt>
                <c:pt idx="1">
                  <c:v>-20.190000000000001</c:v>
                </c:pt>
                <c:pt idx="2">
                  <c:v>-16.03</c:v>
                </c:pt>
                <c:pt idx="3">
                  <c:v>-36.56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80640"/>
        <c:axId val="121682560"/>
      </c:barChart>
      <c:catAx>
        <c:axId val="12168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Time since first training (hours)</a:t>
                </a:r>
              </a:p>
            </c:rich>
          </c:tx>
          <c:layout>
            <c:manualLayout>
              <c:xMode val="edge"/>
              <c:yMode val="edge"/>
              <c:x val="0.30742419511424418"/>
              <c:y val="0.9001184661552045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2168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682560"/>
        <c:scaling>
          <c:orientation val="minMax"/>
          <c:max val="4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Lexcial competitor effect (ms)</a:t>
                </a:r>
              </a:p>
            </c:rich>
          </c:tx>
          <c:layout>
            <c:manualLayout>
              <c:xMode val="edge"/>
              <c:yMode val="edge"/>
              <c:x val="1.6546018614271001E-2"/>
              <c:y val="9.322033898305182E-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21680640"/>
        <c:crosses val="autoZero"/>
        <c:crossBetween val="between"/>
      </c:valAx>
      <c:spPr>
        <a:noFill/>
        <a:ln w="864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10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0227507755947"/>
          <c:y val="4.2372881355932708E-2"/>
          <c:w val="0.86763185108583762"/>
          <c:h val="0.747457627118644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Spaced Learning and Testing</c:v>
                </c:pt>
              </c:strCache>
            </c:strRef>
          </c:tx>
          <c:spPr>
            <a:solidFill>
              <a:schemeClr val="tx2"/>
            </a:solidFill>
            <a:ln w="864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3366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 w="8640">
                <a:solidFill>
                  <a:srgbClr val="FF6600"/>
                </a:solidFill>
                <a:prstDash val="solid"/>
              </a:ln>
            </c:spPr>
          </c:dPt>
          <c:errBars>
            <c:errBarType val="both"/>
            <c:errValType val="cust"/>
            <c:noEndCap val="0"/>
            <c:pl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plus>
            <c:min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minus>
          </c:errBars>
          <c:cat>
            <c:numRef>
              <c:f>Sheet1!$B$1:$E$1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4"/>
                <c:pt idx="0">
                  <c:v>-0.27</c:v>
                </c:pt>
                <c:pt idx="1">
                  <c:v>-20.190000000000001</c:v>
                </c:pt>
                <c:pt idx="2">
                  <c:v>-16.03</c:v>
                </c:pt>
                <c:pt idx="3">
                  <c:v>-36.56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Spaced Learning</c:v>
                </c:pt>
              </c:strCache>
            </c:strRef>
          </c:tx>
          <c:spPr>
            <a:solidFill>
              <a:srgbClr val="0070C0">
                <a:alpha val="75000"/>
              </a:srgb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6600">
                  <a:alpha val="75000"/>
                </a:srgbClr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Sheet1!$B$5:$E$5</c:f>
                <c:numCache>
                  <c:formatCode>General</c:formatCode>
                  <c:ptCount val="4"/>
                  <c:pt idx="2">
                    <c:v>12.1</c:v>
                  </c:pt>
                  <c:pt idx="3">
                    <c:v>12.1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2">
                    <c:v>12.1</c:v>
                  </c:pt>
                  <c:pt idx="3">
                    <c:v>12.1</c:v>
                  </c:pt>
                </c:numCache>
              </c:numRef>
            </c:minus>
          </c:errBars>
          <c:cat>
            <c:numRef>
              <c:f>Sheet1!$B$1:$E$1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2">
                  <c:v>-4.3599999999999985</c:v>
                </c:pt>
                <c:pt idx="3">
                  <c:v>-31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85536"/>
        <c:axId val="194285952"/>
      </c:barChart>
      <c:catAx>
        <c:axId val="12998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Time since first training (hours)</a:t>
                </a:r>
              </a:p>
            </c:rich>
          </c:tx>
          <c:layout>
            <c:manualLayout>
              <c:xMode val="edge"/>
              <c:yMode val="edge"/>
              <c:x val="0.30742419511424485"/>
              <c:y val="0.9001184661552045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9428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285952"/>
        <c:scaling>
          <c:orientation val="minMax"/>
          <c:max val="4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Lexcial competitor effect (ms)</a:t>
                </a:r>
              </a:p>
            </c:rich>
          </c:tx>
          <c:layout>
            <c:manualLayout>
              <c:xMode val="edge"/>
              <c:yMode val="edge"/>
              <c:x val="1.6546018614271001E-2"/>
              <c:y val="9.3220338983051945E-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29985536"/>
        <c:crosses val="autoZero"/>
        <c:crossBetween val="between"/>
      </c:valAx>
      <c:spPr>
        <a:noFill/>
        <a:ln w="8640">
          <a:solidFill>
            <a:schemeClr val="tx1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34155143467132598"/>
          <c:y val="7.7009965865441121E-2"/>
          <c:w val="0.42021975402387646"/>
          <c:h val="0.162251721426108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10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0227507755947"/>
          <c:y val="4.2372881355932673E-2"/>
          <c:w val="0.86763185108583718"/>
          <c:h val="0.747457627118644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Spaced Learning and Testing</c:v>
                </c:pt>
              </c:strCache>
            </c:strRef>
          </c:tx>
          <c:spPr>
            <a:solidFill>
              <a:schemeClr val="tx2"/>
            </a:solidFill>
            <a:ln w="864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3366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 w="8640">
                <a:solidFill>
                  <a:srgbClr val="0066CC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 w="8640">
                <a:solidFill>
                  <a:srgbClr val="FF6600"/>
                </a:solidFill>
                <a:prstDash val="solid"/>
              </a:ln>
            </c:spPr>
          </c:dPt>
          <c:errBars>
            <c:errBarType val="both"/>
            <c:errValType val="cust"/>
            <c:noEndCap val="0"/>
            <c:pl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plus>
            <c:minus>
              <c:numRef>
                <c:f>Sheet1!$B$3:$E$3</c:f>
                <c:numCache>
                  <c:formatCode>General</c:formatCode>
                  <c:ptCount val="4"/>
                  <c:pt idx="0">
                    <c:v>12.2</c:v>
                  </c:pt>
                  <c:pt idx="1">
                    <c:v>11.1</c:v>
                  </c:pt>
                  <c:pt idx="2">
                    <c:v>9.3000000000000007</c:v>
                  </c:pt>
                  <c:pt idx="3">
                    <c:v>13</c:v>
                  </c:pt>
                </c:numCache>
              </c:numRef>
            </c:minus>
          </c:errBars>
          <c:cat>
            <c:numRef>
              <c:f>Sheet1!$B$1:$E$1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4"/>
                <c:pt idx="0">
                  <c:v>-0.27</c:v>
                </c:pt>
                <c:pt idx="1">
                  <c:v>-20.190000000000001</c:v>
                </c:pt>
                <c:pt idx="2">
                  <c:v>-16.03</c:v>
                </c:pt>
                <c:pt idx="3">
                  <c:v>-36.56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Spaced Learning</c:v>
                </c:pt>
              </c:strCache>
            </c:strRef>
          </c:tx>
          <c:spPr>
            <a:solidFill>
              <a:srgbClr val="0070C0">
                <a:alpha val="75000"/>
              </a:srgb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6600">
                  <a:alpha val="75000"/>
                </a:srgbClr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Sheet1!$B$5:$E$5</c:f>
                <c:numCache>
                  <c:formatCode>General</c:formatCode>
                  <c:ptCount val="4"/>
                  <c:pt idx="2">
                    <c:v>12.1</c:v>
                  </c:pt>
                  <c:pt idx="3">
                    <c:v>12.1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2">
                    <c:v>12.1</c:v>
                  </c:pt>
                  <c:pt idx="3">
                    <c:v>12.1</c:v>
                  </c:pt>
                </c:numCache>
              </c:numRef>
            </c:minus>
          </c:errBars>
          <c:cat>
            <c:numRef>
              <c:f>Sheet1!$B$1:$E$1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2">
                  <c:v>-4.3599999999999985</c:v>
                </c:pt>
                <c:pt idx="3">
                  <c:v>-31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Spaced Testing</c:v>
                </c:pt>
              </c:strCache>
            </c:strRef>
          </c:tx>
          <c:spPr>
            <a:solidFill>
              <a:srgbClr val="3366CC">
                <a:alpha val="25000"/>
              </a:srgbClr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6600">
                  <a:alpha val="25000"/>
                </a:srgbClr>
              </a:solidFill>
              <a:ln>
                <a:noFill/>
              </a:ln>
            </c:spPr>
          </c:dPt>
          <c:errBars>
            <c:errBarType val="both"/>
            <c:errValType val="cust"/>
            <c:noEndCap val="0"/>
            <c:plus>
              <c:numRef>
                <c:f>Sheet1!$B$7:$E$7</c:f>
                <c:numCache>
                  <c:formatCode>General</c:formatCode>
                  <c:ptCount val="4"/>
                  <c:pt idx="0">
                    <c:v>11.6</c:v>
                  </c:pt>
                  <c:pt idx="1">
                    <c:v>12.2</c:v>
                  </c:pt>
                  <c:pt idx="2">
                    <c:v>9.9</c:v>
                  </c:pt>
                  <c:pt idx="3">
                    <c:v>12.1</c:v>
                  </c:pt>
                </c:numCache>
              </c:numRef>
            </c:plus>
            <c:minus>
              <c:numRef>
                <c:f>Sheet1!$B$7:$E$7</c:f>
                <c:numCache>
                  <c:formatCode>General</c:formatCode>
                  <c:ptCount val="4"/>
                  <c:pt idx="0">
                    <c:v>11.6</c:v>
                  </c:pt>
                  <c:pt idx="1">
                    <c:v>12.2</c:v>
                  </c:pt>
                  <c:pt idx="2">
                    <c:v>9.9</c:v>
                  </c:pt>
                  <c:pt idx="3">
                    <c:v>12.1</c:v>
                  </c:pt>
                </c:numCache>
              </c:numRef>
            </c:minus>
          </c:errBars>
          <c:cat>
            <c:numRef>
              <c:f>Sheet1!$B$1:$E$1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31.5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14.739999999999998</c:v>
                </c:pt>
                <c:pt idx="1">
                  <c:v>-11.89</c:v>
                </c:pt>
                <c:pt idx="2">
                  <c:v>-20.47</c:v>
                </c:pt>
                <c:pt idx="3">
                  <c:v>-26.62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57024"/>
        <c:axId val="168258944"/>
      </c:barChart>
      <c:catAx>
        <c:axId val="16825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Time since first training (hours)</a:t>
                </a:r>
              </a:p>
            </c:rich>
          </c:tx>
          <c:layout>
            <c:manualLayout>
              <c:xMode val="edge"/>
              <c:yMode val="edge"/>
              <c:x val="0.30742419511424451"/>
              <c:y val="0.9001184661552045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6825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58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rebuchet MS"/>
                    <a:ea typeface="Trebuchet MS"/>
                    <a:cs typeface="Trebuchet MS"/>
                  </a:defRPr>
                </a:pPr>
                <a:r>
                  <a:rPr lang="en-GB" sz="1800"/>
                  <a:t>Lexcial competitor effect (ms)</a:t>
                </a:r>
              </a:p>
            </c:rich>
          </c:tx>
          <c:layout>
            <c:manualLayout>
              <c:xMode val="edge"/>
              <c:yMode val="edge"/>
              <c:x val="1.6546018614271001E-2"/>
              <c:y val="9.3220338983051876E-2"/>
            </c:manualLayout>
          </c:layout>
          <c:overlay val="0"/>
          <c:spPr>
            <a:noFill/>
            <a:ln w="172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168257024"/>
        <c:crosses val="autoZero"/>
        <c:crossBetween val="between"/>
      </c:valAx>
      <c:spPr>
        <a:noFill/>
        <a:ln w="8640">
          <a:solidFill>
            <a:schemeClr val="tx1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34155143467132609"/>
          <c:y val="7.7009965865441121E-2"/>
          <c:w val="0.42021975402387646"/>
          <c:h val="0.162251721426108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10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37908496732028E-2"/>
          <c:y val="7.9780731530907895E-2"/>
          <c:w val="0.94125006433019398"/>
          <c:h val="0.7645892404698198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0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30-4959-BAC2-38851CF83E63}"/>
              </c:ext>
            </c:extLst>
          </c:dPt>
          <c:dPt>
            <c:idx val="1"/>
            <c:marker>
              <c:spPr>
                <a:solidFill>
                  <a:srgbClr val="FFC000"/>
                </a:solidFill>
                <a:ln w="63500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30-4959-BAC2-38851CF83E63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30-4959-BAC2-38851CF83E63}"/>
              </c:ext>
            </c:extLst>
          </c:dPt>
          <c:xVal>
            <c:numRef>
              <c:f>Sheet1!$A$2:$A$4</c:f>
              <c:numCache>
                <c:formatCode>General</c:formatCode>
                <c:ptCount val="3"/>
                <c:pt idx="0">
                  <c:v>0.11700000000000001</c:v>
                </c:pt>
                <c:pt idx="1">
                  <c:v>0.85799999999999998</c:v>
                </c:pt>
                <c:pt idx="2">
                  <c:v>0.53500000000000003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430-4959-BAC2-38851CF83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77568"/>
        <c:axId val="170091648"/>
      </c:scatterChart>
      <c:valAx>
        <c:axId val="170077568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1648"/>
        <c:crosses val="autoZero"/>
        <c:crossBetween val="midCat"/>
      </c:valAx>
      <c:valAx>
        <c:axId val="170091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77568"/>
        <c:crosses val="autoZero"/>
        <c:crossBetween val="midCat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37908496732028E-2"/>
          <c:y val="7.9780731530907895E-2"/>
          <c:w val="0.94125006433019398"/>
          <c:h val="0.7645892404698198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0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4-4819-8171-6D019A0A6181}"/>
              </c:ext>
            </c:extLst>
          </c:dPt>
          <c:dPt>
            <c:idx val="1"/>
            <c:marker>
              <c:spPr>
                <a:solidFill>
                  <a:srgbClr val="FFC000"/>
                </a:solidFill>
                <a:ln w="63500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4-4819-8171-6D019A0A6181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4-4819-8171-6D019A0A6181}"/>
              </c:ext>
            </c:extLst>
          </c:dPt>
          <c:xVal>
            <c:numRef>
              <c:f>Sheet1!$A$2:$A$4</c:f>
              <c:numCache>
                <c:formatCode>0.000</c:formatCode>
                <c:ptCount val="3"/>
                <c:pt idx="0">
                  <c:v>8.3094555873925446E-2</c:v>
                </c:pt>
                <c:pt idx="1">
                  <c:v>0.85505978419364248</c:v>
                </c:pt>
                <c:pt idx="2">
                  <c:v>0.82443861184018663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A94-4819-8171-6D019A0A6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64608"/>
        <c:axId val="170166144"/>
      </c:scatterChart>
      <c:valAx>
        <c:axId val="170164608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66144"/>
        <c:crosses val="autoZero"/>
        <c:crossBetween val="midCat"/>
      </c:valAx>
      <c:valAx>
        <c:axId val="17016614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64608"/>
        <c:crosses val="autoZero"/>
        <c:crossBetween val="midCat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37908496732028E-2"/>
          <c:y val="7.9780731530907895E-2"/>
          <c:w val="0.94125006433019398"/>
          <c:h val="0.7645892404698198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0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F1-460F-8E66-2C76B45DD939}"/>
              </c:ext>
            </c:extLst>
          </c:dPt>
          <c:dPt>
            <c:idx val="1"/>
            <c:marker>
              <c:spPr>
                <a:solidFill>
                  <a:srgbClr val="FFC000"/>
                </a:solidFill>
                <a:ln w="63500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F1-460F-8E66-2C76B45DD939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F1-460F-8E66-2C76B45DD939}"/>
              </c:ext>
            </c:extLst>
          </c:dPt>
          <c:xVal>
            <c:numRef>
              <c:f>Sheet1!$A$2:$A$4</c:f>
              <c:numCache>
                <c:formatCode>0.000</c:formatCode>
                <c:ptCount val="3"/>
                <c:pt idx="0">
                  <c:v>0.16235718580877934</c:v>
                </c:pt>
                <c:pt idx="1">
                  <c:v>0.9141339628208911</c:v>
                </c:pt>
                <c:pt idx="2">
                  <c:v>0.65382244143033286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AF1-460F-8E66-2C76B45D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202240"/>
        <c:axId val="170203776"/>
      </c:scatterChart>
      <c:valAx>
        <c:axId val="170202240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03776"/>
        <c:crosses val="autoZero"/>
        <c:crossBetween val="midCat"/>
      </c:valAx>
      <c:valAx>
        <c:axId val="17020377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02240"/>
        <c:crosses val="autoZero"/>
        <c:crossBetween val="midCat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37908496732028E-2"/>
          <c:y val="7.9780731530907895E-2"/>
          <c:w val="0.94125006433019398"/>
          <c:h val="0.7645892404698198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0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9-4ECF-91BF-B47C570A60A2}"/>
              </c:ext>
            </c:extLst>
          </c:dPt>
          <c:dPt>
            <c:idx val="1"/>
            <c:marker>
              <c:spPr>
                <a:solidFill>
                  <a:srgbClr val="FFC000"/>
                </a:solidFill>
                <a:ln w="63500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69-4ECF-91BF-B47C570A60A2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69-4ECF-91BF-B47C570A60A2}"/>
              </c:ext>
            </c:extLst>
          </c:dPt>
          <c:xVal>
            <c:numRef>
              <c:f>Sheet1!$A$2:$A$4</c:f>
              <c:numCache>
                <c:formatCode>0.000</c:formatCode>
                <c:ptCount val="3"/>
                <c:pt idx="0">
                  <c:v>0.1096224116930572</c:v>
                </c:pt>
                <c:pt idx="1">
                  <c:v>0.89176187612748048</c:v>
                </c:pt>
                <c:pt idx="2">
                  <c:v>0.66873156342182893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369-4ECF-91BF-B47C570A6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243968"/>
        <c:axId val="170245504"/>
      </c:scatterChart>
      <c:valAx>
        <c:axId val="170243968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45504"/>
        <c:crosses val="autoZero"/>
        <c:crossBetween val="midCat"/>
      </c:valAx>
      <c:valAx>
        <c:axId val="17024550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43968"/>
        <c:crosses val="autoZero"/>
        <c:crossBetween val="midCat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6818B-864C-479D-B4C3-FE493EBE7AD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8377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53076" y="9431023"/>
            <a:ext cx="2944600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D71F1D-22E1-42E2-A7CC-371E1EB6D197}" type="slidenum">
              <a:rPr lang="en-US" sz="1200">
                <a:solidFill>
                  <a:prstClr val="black"/>
                </a:solidFill>
                <a:latin typeface="Tahoma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77" tIns="45789" rIns="91577" bIns="45789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146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7" tIns="45789" rIns="91577" bIns="45789"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577" tIns="45789" rIns="91577" bIns="45789"/>
          <a:lstStyle/>
          <a:p>
            <a:pPr>
              <a:defRPr/>
            </a:pPr>
            <a:fld id="{CA910F31-4148-4692-97E3-15B13D3260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6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53076" y="9431023"/>
            <a:ext cx="2944600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D71F1D-22E1-42E2-A7CC-371E1EB6D197}" type="slidenum">
              <a:rPr lang="en-US" sz="1200">
                <a:solidFill>
                  <a:prstClr val="black"/>
                </a:solidFill>
                <a:latin typeface="Tahoma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77" tIns="45789" rIns="91577" bIns="45789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987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4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70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confusion re the use of same object in each domain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4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23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, Make the</a:t>
            </a:r>
            <a:r>
              <a:rPr lang="en-GB" baseline="0" dirty="0" smtClean="0"/>
              <a:t> point that this issue is relevant to a wide range of domains, (e.g., face processing, semantics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). Language has some well-established paradigms that can be exploited. </a:t>
            </a:r>
            <a:r>
              <a:rPr lang="en-GB" dirty="0" smtClean="0"/>
              <a:t>Ex 1</a:t>
            </a:r>
            <a:r>
              <a:rPr lang="en-GB" baseline="0" dirty="0" smtClean="0"/>
              <a:t> = tabula rasa, Ex. 2 = consistency with existing mapping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93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B2DAD-A1E3-4F93-8EFF-9C9BBCAF619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Highly relevant</a:t>
            </a:r>
            <a:r>
              <a:rPr lang="en-GB" baseline="0" dirty="0" smtClean="0"/>
              <a:t> general model. </a:t>
            </a:r>
            <a:r>
              <a:rPr lang="en-GB" dirty="0" smtClean="0"/>
              <a:t>Talk</a:t>
            </a:r>
            <a:r>
              <a:rPr lang="en-GB" baseline="0" dirty="0" smtClean="0"/>
              <a:t> about problem associated with my favoured model.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64544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51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5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Avoids issue of</a:t>
            </a:r>
            <a:r>
              <a:rPr lang="en-GB" baseline="0" dirty="0" smtClean="0"/>
              <a:t> circadian confounds. Mention semantic priming</a:t>
            </a:r>
            <a:endParaRPr lang="en-GB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27EFD-DD58-49C5-9B49-2969DB05B1CC}" type="slidenum">
              <a:rPr lang="en-US" smtClean="0">
                <a:solidFill>
                  <a:prstClr val="black"/>
                </a:solidFill>
                <a:latin typeface="Tahoma" charset="0"/>
              </a:rPr>
              <a:pPr/>
              <a:t>23</a:t>
            </a:fld>
            <a:endParaRPr lang="en-US" smtClean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0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Avoids issue of</a:t>
            </a:r>
            <a:r>
              <a:rPr lang="en-GB" baseline="0" dirty="0" smtClean="0"/>
              <a:t> circadian confounds.</a:t>
            </a:r>
            <a:endParaRPr lang="en-GB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27EFD-DD58-49C5-9B49-2969DB05B1CC}" type="slidenum">
              <a:rPr lang="en-US" smtClean="0">
                <a:solidFill>
                  <a:prstClr val="black"/>
                </a:solidFill>
                <a:latin typeface="Tahoma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67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Mismatch trial</a:t>
            </a:r>
            <a:r>
              <a:rPr lang="en-GB" baseline="0" dirty="0" smtClean="0"/>
              <a:t> has same suffix as match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57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close to ceiling the other</a:t>
            </a:r>
            <a:r>
              <a:rPr lang="en-GB" baseline="0" dirty="0" smtClean="0"/>
              <a:t> close to floor…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Avoids issue of</a:t>
            </a:r>
            <a:r>
              <a:rPr lang="en-GB" baseline="0" dirty="0" smtClean="0"/>
              <a:t> circadian confounds.</a:t>
            </a:r>
            <a:endParaRPr lang="en-GB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27EFD-DD58-49C5-9B49-2969DB05B1CC}" type="slidenum">
              <a:rPr lang="en-US" smtClean="0">
                <a:solidFill>
                  <a:prstClr val="black"/>
                </a:solidFill>
                <a:latin typeface="Tahoma" charset="0"/>
              </a:rPr>
              <a:pPr/>
              <a:t>27</a:t>
            </a:fld>
            <a:endParaRPr lang="en-US" smtClean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Determiner selection could be based on individual memories or generalised knowledge. Consistent vs inconsistent is the key</a:t>
            </a:r>
            <a:r>
              <a:rPr lang="en-GB" baseline="0" dirty="0" smtClean="0"/>
              <a:t>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2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7" tIns="45789" rIns="91577" bIns="45789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577" tIns="45789" rIns="91577" bIns="45789"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36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74" indent="-28572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83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36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89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854676-0A08-4507-8FB6-BFABD5553B26}" type="slidenum">
              <a:rPr lang="en-US" altLang="en-US" sz="120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3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Merhav</a:t>
            </a:r>
            <a:r>
              <a:rPr lang="en-GB" dirty="0" smtClean="0"/>
              <a:t> et al present evidence of this interference</a:t>
            </a:r>
            <a:r>
              <a:rPr lang="en-GB" baseline="0" dirty="0" smtClean="0"/>
              <a:t> using fast mapping (see next talk)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6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74" indent="-28572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83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36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89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7E7B4B-7FBD-46D0-8F00-C9AE355A1E0A}" type="slidenum">
              <a:rPr lang="en-US" altLang="en-US" sz="1200">
                <a:solidFill>
                  <a:srgbClr val="000000"/>
                </a:solidFill>
              </a:rPr>
              <a:pPr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49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7" tIns="45789" rIns="91577" bIns="45789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577" tIns="45789" rIns="91577" bIns="45789"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12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94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0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with the pool balls? Need to provide examples of neighbourhood; first the global consistency then the local.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6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0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1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point about O’Kane</a:t>
            </a:r>
            <a:r>
              <a:rPr lang="en-GB" baseline="0" dirty="0" smtClean="0"/>
              <a:t> HM study – intact MTL tissue in </a:t>
            </a:r>
            <a:r>
              <a:rPr lang="en-GB" baseline="0" dirty="0" err="1" smtClean="0"/>
              <a:t>parahippcampal</a:t>
            </a:r>
            <a:r>
              <a:rPr lang="en-GB" baseline="0" dirty="0" smtClean="0"/>
              <a:t> gyrus, </a:t>
            </a:r>
            <a:r>
              <a:rPr lang="en-GB" baseline="0" dirty="0" err="1" smtClean="0"/>
              <a:t>perirhinal</a:t>
            </a:r>
            <a:r>
              <a:rPr lang="en-GB" baseline="0" dirty="0" smtClean="0"/>
              <a:t> cortex?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B38-63FA-4F16-8CE2-1CE06259054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6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7" tIns="45789" rIns="91577" bIns="45789"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577" tIns="45789" rIns="91577" bIns="45789"/>
          <a:lstStyle/>
          <a:p>
            <a:pPr>
              <a:defRPr/>
            </a:pPr>
            <a:fld id="{CA910F31-4148-4692-97E3-15B13D3260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53076" y="9431023"/>
            <a:ext cx="2944600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D71F1D-22E1-42E2-A7CC-371E1EB6D197}" type="slidenum">
              <a:rPr lang="en-US" sz="1200">
                <a:solidFill>
                  <a:prstClr val="black"/>
                </a:solidFill>
                <a:latin typeface="Tahoma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77" tIns="45789" rIns="91577" bIns="45789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0245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577" tIns="45789" rIns="91577" bIns="45789"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577" tIns="45789" rIns="91577" bIns="45789"/>
          <a:lstStyle/>
          <a:p>
            <a:pPr>
              <a:defRPr/>
            </a:pPr>
            <a:fld id="{CA910F31-4148-4692-97E3-15B13D3260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0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4DF0-47C8-4751-A99B-9F8E13B0EDFF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23D9-0EF7-4DCF-B40C-3ABBB4FB684F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BB32-C6CE-457A-AB7F-C0CFEFDEE535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314E-3A84-4CCD-B977-F0777A44BFA9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02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49F3-F846-41C7-BFA7-321153A0878D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01D7-B6E1-40DF-8861-6DE7850623E3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70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74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075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3076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3077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3078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307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3080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3081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3082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3083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9388" name="Rectangle 3084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89" name="Rectangle 308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308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308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308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713B1-6F3B-45E5-AD05-35B5D75BDDDE}" type="slidenum">
              <a:rPr lang="en-US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1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083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6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98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0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A85A-25D3-4CB0-A71B-B39FDAA26598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23CB-9FA4-4BB1-A469-FFAC4F34FADE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28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228600"/>
            <a:ext cx="218122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92863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7356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676400"/>
            <a:ext cx="8726488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8690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/>
              <a:pPr/>
              <a:t>8/23/2018 12:38 PM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5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1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F480-1275-4C13-BCFD-90354EB73E0C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F070-A9F8-466A-82AC-CAAD07A2B9A5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848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53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28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6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8640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0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24456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2445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05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74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075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3076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3077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3078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307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3080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3081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3082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3083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9388" name="Rectangle 3084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89" name="Rectangle 308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308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308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308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713B1-6F3B-45E5-AD05-35B5D75BDDDE}" type="slidenum">
              <a:rPr lang="en-US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00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8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4C5F-A989-4198-B2B4-551A987B21AD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004F-0A40-47F0-90BD-F334B547587C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865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3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053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604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09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228600"/>
            <a:ext cx="218122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92863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8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3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8625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7250" y="1676400"/>
            <a:ext cx="4287838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3386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7462-73D5-4D4E-8E5B-0C0472A30476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C8F9-0D68-416D-92B0-2FDCEEF480ED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676400"/>
            <a:ext cx="8726488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16613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4E5B-776A-4B6D-AB25-E20B68119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7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0582D-C92F-4B27-9D42-C382288537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0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B0FE-38B5-44C3-A9D6-A890648804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B525-AEFB-4460-877A-2D99B9F735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33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01788-C2DD-4768-99F8-BF531CBA0A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9A5AF-D3AF-45D1-BD43-7144D9F035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0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6EAA-8D0E-4ED9-8660-5C6498B700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30EE-40A0-46FA-9F02-150F24AB7E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3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E6196-6AD2-44BB-8416-95322F5026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1A3D-F247-4A26-948C-AED46B3672BD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9436-9597-4D29-BB83-C7DEC56142AD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52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11EC9-5D4B-4035-AFAA-14CE7394B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88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3454-E1FD-414A-AE7A-245C81DE66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A5CB-D165-40FA-9F69-2BD85C6148F1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7449-92D5-43C9-AAE8-57F98109E719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98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8743-6FA6-4DAE-80E6-45A24EF36985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5080-343B-4D27-AFC6-AA01B2548ED5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5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75B8-B22A-463E-B10A-D06676B58709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87D2-DEE1-463A-9CCC-B74A22122CC1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182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28ACC714-E20F-4027-ACAA-192D4F90D2D5}" type="datetimeFigureOut">
              <a:rPr lang="en-GB">
                <a:solidFill>
                  <a:srgbClr val="D6ECFF"/>
                </a:solidFill>
              </a:rPr>
              <a:pPr>
                <a:defRPr/>
              </a:pPr>
              <a:t>23/08/2018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7E30CD3E-C3D1-4E6B-A554-2A3F47510A13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75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1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726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95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Font typeface="Wingdings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rgbClr val="424456"/>
                </a:solidFill>
              </a:rPr>
              <a:pPr/>
              <a:t>8/23/2018 12:38 PM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42445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1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726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91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Font typeface="Wingdings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D25237-D9DE-4E4E-94D2-B9A2DC1493B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2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19" Type="http://schemas.openxmlformats.org/officeDocument/2006/relationships/image" Target="../media/image54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0"/>
            <a:ext cx="8686800" cy="1676400"/>
          </a:xfrm>
          <a:noFill/>
        </p:spPr>
        <p:txBody>
          <a:bodyPr/>
          <a:lstStyle/>
          <a:p>
            <a:pPr algn="ctr" eaLnBrk="1" hangingPunct="1"/>
            <a:r>
              <a:rPr lang="en-GB" dirty="0" smtClean="0"/>
              <a:t>Systematicity in Language Learning </a:t>
            </a:r>
            <a:r>
              <a:rPr lang="de-DE" dirty="0" smtClean="0"/>
              <a:t> 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7239000" cy="1752600"/>
          </a:xfrm>
        </p:spPr>
        <p:txBody>
          <a:bodyPr/>
          <a:lstStyle/>
          <a:p>
            <a:pPr eaLnBrk="1" hangingPunct="1"/>
            <a:r>
              <a:rPr lang="en-GB" dirty="0" smtClean="0"/>
              <a:t>Gareth Gaskell</a:t>
            </a:r>
          </a:p>
          <a:p>
            <a:pPr eaLnBrk="1" hangingPunct="1"/>
            <a:r>
              <a:rPr lang="en-GB" dirty="0" smtClean="0"/>
              <a:t>University of York, UK</a:t>
            </a:r>
          </a:p>
        </p:txBody>
      </p:sp>
    </p:spTree>
    <p:extLst>
      <p:ext uri="{BB962C8B-B14F-4D97-AF65-F5344CB8AC3E}">
        <p14:creationId xmlns:p14="http://schemas.microsoft.com/office/powerpoint/2010/main" val="637050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15375" cy="6096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Results – Spaced Learning</a:t>
            </a:r>
            <a:endParaRPr lang="en-GB" sz="2800" dirty="0" smtClean="0"/>
          </a:p>
        </p:txBody>
      </p:sp>
      <p:graphicFrame>
        <p:nvGraphicFramePr>
          <p:cNvPr id="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33413" y="1041400"/>
          <a:ext cx="7920037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36500" y="1219200"/>
            <a:ext cx="0" cy="5302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5715000"/>
            <a:ext cx="1703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6934200" y="6324600"/>
            <a:ext cx="13716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077200" y="6324600"/>
            <a:ext cx="6858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10000" y="6019800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752600" y="6324600"/>
            <a:ext cx="20574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410200" y="6324600"/>
            <a:ext cx="13716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0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 dirty="0" smtClean="0"/>
              <a:t>Spaced testing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idx="4294967295"/>
          </p:nvPr>
        </p:nvSpPr>
        <p:spPr>
          <a:xfrm>
            <a:off x="228600" y="1270248"/>
            <a:ext cx="8915400" cy="2014736"/>
          </a:xfrm>
        </p:spPr>
        <p:txBody>
          <a:bodyPr/>
          <a:lstStyle/>
          <a:p>
            <a:r>
              <a:rPr lang="en-GB" sz="2800" dirty="0" smtClean="0"/>
              <a:t>What about when </a:t>
            </a:r>
            <a:r>
              <a:rPr lang="en-GB" sz="2800" i="1" dirty="0" smtClean="0"/>
              <a:t>only</a:t>
            </a:r>
            <a:r>
              <a:rPr lang="en-GB" sz="2800" dirty="0" smtClean="0"/>
              <a:t> testing is repeated through the day?</a:t>
            </a:r>
            <a:endParaRPr lang="en-GB" sz="2400" dirty="0" smtClean="0"/>
          </a:p>
        </p:txBody>
      </p:sp>
      <p:graphicFrame>
        <p:nvGraphicFramePr>
          <p:cNvPr id="126038" name="Group 86"/>
          <p:cNvGraphicFramePr>
            <a:graphicFrameLocks noGrp="1"/>
          </p:cNvGraphicFramePr>
          <p:nvPr/>
        </p:nvGraphicFramePr>
        <p:xfrm>
          <a:off x="285750" y="3200400"/>
          <a:ext cx="8448675" cy="3657600"/>
        </p:xfrm>
        <a:graphic>
          <a:graphicData uri="http://schemas.openxmlformats.org/drawingml/2006/table">
            <a:tbl>
              <a:tblPr/>
              <a:tblGrid>
                <a:gridCol w="1727200"/>
                <a:gridCol w="1466850"/>
                <a:gridCol w="1249363"/>
                <a:gridCol w="1250950"/>
                <a:gridCol w="1252537"/>
                <a:gridCol w="1501775"/>
              </a:tblGrid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Time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9388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1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09:00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11:30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14:00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5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0" name="Line 49"/>
          <p:cNvSpPr>
            <a:spLocks noChangeShapeType="1"/>
          </p:cNvSpPr>
          <p:nvPr/>
        </p:nvSpPr>
        <p:spPr bwMode="auto">
          <a:xfrm>
            <a:off x="4572000" y="47971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1" name="Rectangle 5"/>
          <p:cNvSpPr>
            <a:spLocks noChangeArrowheads="1"/>
          </p:cNvSpPr>
          <p:nvPr/>
        </p:nvSpPr>
        <p:spPr bwMode="auto">
          <a:xfrm>
            <a:off x="7696200" y="6448425"/>
            <a:ext cx="1236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55332" name="Rectangle 8"/>
          <p:cNvSpPr>
            <a:spLocks noChangeArrowheads="1"/>
          </p:cNvSpPr>
          <p:nvPr/>
        </p:nvSpPr>
        <p:spPr bwMode="auto">
          <a:xfrm rot="-5400000">
            <a:off x="7689056" y="4779169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55333" name="Line 10"/>
          <p:cNvSpPr>
            <a:spLocks noChangeShapeType="1"/>
          </p:cNvSpPr>
          <p:nvPr/>
        </p:nvSpPr>
        <p:spPr bwMode="auto">
          <a:xfrm>
            <a:off x="8491538" y="5703888"/>
            <a:ext cx="0" cy="38100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4" name="Line 10"/>
          <p:cNvSpPr>
            <a:spLocks noChangeShapeType="1"/>
          </p:cNvSpPr>
          <p:nvPr/>
        </p:nvSpPr>
        <p:spPr bwMode="auto">
          <a:xfrm flipH="1" flipV="1">
            <a:off x="8502650" y="3886200"/>
            <a:ext cx="1588" cy="354013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5" name="Line 87"/>
          <p:cNvSpPr>
            <a:spLocks noChangeShapeType="1"/>
          </p:cNvSpPr>
          <p:nvPr/>
        </p:nvSpPr>
        <p:spPr bwMode="auto">
          <a:xfrm>
            <a:off x="4572000" y="54067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6300191" y="4628836"/>
            <a:ext cx="1503771" cy="360040"/>
            <a:chOff x="3563888" y="4581128"/>
            <a:chExt cx="648072" cy="36004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9"/>
          <p:cNvGrpSpPr/>
          <p:nvPr/>
        </p:nvGrpSpPr>
        <p:grpSpPr>
          <a:xfrm>
            <a:off x="6308588" y="5229200"/>
            <a:ext cx="1503771" cy="360040"/>
            <a:chOff x="3563888" y="4581128"/>
            <a:chExt cx="648072" cy="36004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3"/>
          <p:cNvGrpSpPr/>
          <p:nvPr/>
        </p:nvGrpSpPr>
        <p:grpSpPr>
          <a:xfrm>
            <a:off x="6876256" y="3645025"/>
            <a:ext cx="504055" cy="1150386"/>
            <a:chOff x="6876256" y="3645025"/>
            <a:chExt cx="504055" cy="1150386"/>
          </a:xfrm>
        </p:grpSpPr>
        <p:grpSp>
          <p:nvGrpSpPr>
            <p:cNvPr id="5" name="Group 18"/>
            <p:cNvGrpSpPr/>
            <p:nvPr/>
          </p:nvGrpSpPr>
          <p:grpSpPr>
            <a:xfrm>
              <a:off x="6948264" y="4077072"/>
              <a:ext cx="360041" cy="216024"/>
              <a:chOff x="3563888" y="4581128"/>
              <a:chExt cx="648072" cy="36004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3563888" y="4581128"/>
                <a:ext cx="648072" cy="3600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3563888" y="4581128"/>
                <a:ext cx="648072" cy="3600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" name="Rectangle 19"/>
            <p:cNvSpPr/>
            <p:nvPr/>
          </p:nvSpPr>
          <p:spPr>
            <a:xfrm>
              <a:off x="6876256" y="3645025"/>
              <a:ext cx="504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" pitchFamily="18" charset="0"/>
                  <a:cs typeface="Times New Roman" pitchFamily="18" charset="0"/>
                </a:rPr>
                <a:t>36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6256" y="4149080"/>
              <a:ext cx="4443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AE" sz="3600" b="1" dirty="0" smtClean="0">
                  <a:solidFill>
                    <a:srgbClr val="FF0000"/>
                  </a:solidFill>
                  <a:latin typeface="Times New Roman" pitchFamily="18" charset="0"/>
                  <a:ea typeface="Times" pitchFamily="18" charset="0"/>
                  <a:cs typeface="Times New Roman" pitchFamily="18" charset="0"/>
                </a:rPr>
                <a:t>۸</a:t>
              </a:r>
              <a:endParaRPr lang="en-GB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141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15375" cy="6096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Results – Spaced Testing</a:t>
            </a:r>
            <a:endParaRPr lang="en-GB" sz="2800" dirty="0" smtClean="0"/>
          </a:p>
        </p:txBody>
      </p:sp>
      <p:graphicFrame>
        <p:nvGraphicFramePr>
          <p:cNvPr id="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33413" y="1041400"/>
          <a:ext cx="7920037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36500" y="1219200"/>
            <a:ext cx="0" cy="5302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5715000"/>
            <a:ext cx="1703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6934200" y="6324600"/>
            <a:ext cx="13716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077200" y="6324600"/>
            <a:ext cx="6858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10000" y="6019800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752600" y="6324600"/>
            <a:ext cx="20574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410200" y="6324600"/>
            <a:ext cx="13716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96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1" y="1828800"/>
            <a:ext cx="87156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Novel words – Familiarity Decision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3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396552" y="1700808"/>
            <a:ext cx="9793088" cy="1080120"/>
          </a:xfrm>
          <a:prstGeom prst="rect">
            <a:avLst/>
          </a:prstGeom>
          <a:solidFill>
            <a:srgbClr val="FFC000">
              <a:alpha val="22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388490" y="2780928"/>
            <a:ext cx="9793088" cy="3528392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 can lead to integration of new words, prior to sleep</a:t>
            </a:r>
          </a:p>
          <a:p>
            <a:pPr lvl="1"/>
            <a:r>
              <a:rPr lang="en-GB" dirty="0" smtClean="0"/>
              <a:t>Spaced testing (or retrieval practice) is particularly useful</a:t>
            </a:r>
          </a:p>
          <a:p>
            <a:pPr lvl="1"/>
            <a:r>
              <a:rPr lang="en-GB" dirty="0" smtClean="0"/>
              <a:t>Can be explained in terms of learning properties of cortical network in a complementary systems account </a:t>
            </a:r>
            <a:r>
              <a:rPr lang="en-GB" sz="2000" dirty="0" smtClean="0"/>
              <a:t>(McClelland et al., 1995)</a:t>
            </a:r>
          </a:p>
          <a:p>
            <a:pPr lvl="1"/>
            <a:r>
              <a:rPr lang="en-GB" dirty="0" smtClean="0"/>
              <a:t>Although recent model argues that retrieval practice is a form of consolidation </a:t>
            </a:r>
            <a:r>
              <a:rPr lang="en-GB" sz="2000" dirty="0" smtClean="0"/>
              <a:t>(Antony et al., 2017)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85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396552" y="2780928"/>
            <a:ext cx="9793088" cy="1584176"/>
          </a:xfrm>
          <a:prstGeom prst="rect">
            <a:avLst/>
          </a:prstGeom>
          <a:solidFill>
            <a:srgbClr val="FFC000">
              <a:alpha val="22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388490" y="4365104"/>
            <a:ext cx="9793088" cy="194421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69787" y="1624608"/>
            <a:ext cx="9793088" cy="1159768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827584" y="5229200"/>
            <a:ext cx="5112568" cy="1314382"/>
          </a:xfrm>
          <a:prstGeom prst="parallelogram">
            <a:avLst>
              <a:gd name="adj" fmla="val 1047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851865" y="332656"/>
            <a:ext cx="5112568" cy="1314382"/>
          </a:xfrm>
          <a:prstGeom prst="parallelogram">
            <a:avLst>
              <a:gd name="adj" fmla="val 10477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139" y="5221981"/>
            <a:ext cx="2323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Input Space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(e.g., phonology)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486" y="332656"/>
            <a:ext cx="209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Output Space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(e.g., semantics)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mgg5\AppData\Local\Microsoft\Windows\Temporary Internet Files\Content.IE5\1L4OE37X\MC9004370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21288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gg5\AppData\Local\Microsoft\Windows\Temporary Internet Files\Content.IE5\1L4OE37X\MC9004370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49" y="590454"/>
            <a:ext cx="353194" cy="3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1028" idx="0"/>
            <a:endCxn id="14" idx="2"/>
          </p:cNvCxnSpPr>
          <p:nvPr/>
        </p:nvCxnSpPr>
        <p:spPr>
          <a:xfrm flipV="1">
            <a:off x="1580245" y="943648"/>
            <a:ext cx="2004501" cy="507764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203935" y="434457"/>
            <a:ext cx="1968090" cy="5579785"/>
            <a:chOff x="3203935" y="434457"/>
            <a:chExt cx="1968090" cy="5579785"/>
          </a:xfrm>
        </p:grpSpPr>
        <p:pic>
          <p:nvPicPr>
            <p:cNvPr id="1031" name="Picture 7" descr="C:\Users\mgg5\AppData\Local\Microsoft\Windows\Temporary Internet Files\Content.IE5\87BD01UX\MC90043705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935" y="5702249"/>
              <a:ext cx="311993" cy="31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mgg5\AppData\Local\Microsoft\Windows\Temporary Internet Files\Content.IE5\87BD01UX\MC90043705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34457"/>
              <a:ext cx="311993" cy="31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>
              <a:stCxn id="1031" idx="0"/>
              <a:endCxn id="20" idx="2"/>
            </p:cNvCxnSpPr>
            <p:nvPr/>
          </p:nvCxnSpPr>
          <p:spPr>
            <a:xfrm flipV="1">
              <a:off x="3359932" y="746450"/>
              <a:ext cx="1656097" cy="495579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526072" y="1282684"/>
            <a:ext cx="658066" cy="4272704"/>
            <a:chOff x="3526072" y="1282684"/>
            <a:chExt cx="658066" cy="4272704"/>
          </a:xfrm>
        </p:grpSpPr>
        <p:pic>
          <p:nvPicPr>
            <p:cNvPr id="1030" name="Picture 6" descr="C:\Users\mgg5\AppData\Local\Microsoft\Windows\Temporary Internet Files\Content.IE5\OJZ8OM84\MC9004370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105" y="5226355"/>
              <a:ext cx="329033" cy="32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mgg5\AppData\Local\Microsoft\Windows\Temporary Internet Files\Content.IE5\OJZ8OM84\MC9004370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072" y="1282684"/>
              <a:ext cx="329033" cy="32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/>
            <p:cNvCxnSpPr>
              <a:stCxn id="1030" idx="0"/>
              <a:endCxn id="18" idx="2"/>
            </p:cNvCxnSpPr>
            <p:nvPr/>
          </p:nvCxnSpPr>
          <p:spPr>
            <a:xfrm flipH="1" flipV="1">
              <a:off x="3690589" y="1611717"/>
              <a:ext cx="329033" cy="361463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80245" y="1124744"/>
            <a:ext cx="3128925" cy="5239069"/>
            <a:chOff x="1580245" y="1124744"/>
            <a:chExt cx="3128925" cy="5239069"/>
          </a:xfrm>
        </p:grpSpPr>
        <p:pic>
          <p:nvPicPr>
            <p:cNvPr id="1029" name="Picture 5" descr="C:\Users\mgg5\AppData\Local\Microsoft\Windows\Temporary Internet Files\Content.IE5\BKVUE2ZA\MC90043705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6010619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mgg5\AppData\Local\Microsoft\Windows\Temporary Internet Files\Content.IE5\BKVUE2ZA\MC90043705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245" y="1124744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>
              <a:stCxn id="1029" idx="0"/>
              <a:endCxn id="16" idx="2"/>
            </p:cNvCxnSpPr>
            <p:nvPr/>
          </p:nvCxnSpPr>
          <p:spPr>
            <a:xfrm flipH="1" flipV="1">
              <a:off x="1756842" y="1477938"/>
              <a:ext cx="2775731" cy="453268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227121" y="621307"/>
            <a:ext cx="3418153" cy="4961087"/>
            <a:chOff x="2227121" y="621307"/>
            <a:chExt cx="3418153" cy="4961087"/>
          </a:xfrm>
        </p:grpSpPr>
        <p:pic>
          <p:nvPicPr>
            <p:cNvPr id="1032" name="Picture 8" descr="C:\Users\mgg5\AppData\Local\Microsoft\Windows\Temporary Internet Files\Content.IE5\1L4OE37X\MC900437054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229200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mgg5\AppData\Local\Microsoft\Windows\Temporary Internet Files\Content.IE5\1L4OE37X\MC900437054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21" y="621307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Arrow Connector 38"/>
            <p:cNvCxnSpPr>
              <a:stCxn id="1032" idx="0"/>
              <a:endCxn id="38" idx="2"/>
            </p:cNvCxnSpPr>
            <p:nvPr/>
          </p:nvCxnSpPr>
          <p:spPr>
            <a:xfrm flipH="1" flipV="1">
              <a:off x="2403718" y="974501"/>
              <a:ext cx="3064959" cy="425469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403718" y="474882"/>
            <a:ext cx="727479" cy="5756847"/>
            <a:chOff x="2403718" y="474882"/>
            <a:chExt cx="727479" cy="5756847"/>
          </a:xfrm>
        </p:grpSpPr>
        <p:pic>
          <p:nvPicPr>
            <p:cNvPr id="1033" name="Picture 9" descr="C:\Users\mgg5\AppData\Local\Microsoft\Windows\Temporary Internet Files\Content.IE5\BKVUE2ZA\MC90043705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713" y="474882"/>
              <a:ext cx="373484" cy="3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mgg5\AppData\Local\Microsoft\Windows\Temporary Internet Files\Content.IE5\BKVUE2ZA\MC90043705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718" y="5858245"/>
              <a:ext cx="373484" cy="3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Arrow Connector 43"/>
            <p:cNvCxnSpPr>
              <a:stCxn id="1034" idx="0"/>
              <a:endCxn id="1033" idx="2"/>
            </p:cNvCxnSpPr>
            <p:nvPr/>
          </p:nvCxnSpPr>
          <p:spPr>
            <a:xfrm flipV="1">
              <a:off x="2590460" y="848366"/>
              <a:ext cx="353995" cy="500987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32573" y="1792419"/>
            <a:ext cx="4004011" cy="3121771"/>
            <a:chOff x="4532573" y="1792419"/>
            <a:chExt cx="4004011" cy="3121771"/>
          </a:xfrm>
        </p:grpSpPr>
        <p:pic>
          <p:nvPicPr>
            <p:cNvPr id="1036" name="Picture 12" descr="http://cdn.newsroom.cumc.columbia.edu/wp-content/uploads/2012/08/hippocampus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32573" y="1792419"/>
              <a:ext cx="4004010" cy="31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532574" y="1796623"/>
              <a:ext cx="40040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prstClr val="white"/>
                  </a:solidFill>
                </a:rPr>
                <a:t>Arbitrary mapping = </a:t>
              </a:r>
              <a:br>
                <a:rPr lang="en-GB" sz="2200" dirty="0" smtClean="0">
                  <a:solidFill>
                    <a:prstClr val="white"/>
                  </a:solidFill>
                </a:rPr>
              </a:br>
              <a:r>
                <a:rPr lang="en-GB" sz="2200" dirty="0" smtClean="0">
                  <a:solidFill>
                    <a:prstClr val="white"/>
                  </a:solidFill>
                </a:rPr>
                <a:t>strong hippocampal involvement</a:t>
              </a:r>
              <a:endParaRPr lang="en-GB" sz="2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827584" y="5229200"/>
            <a:ext cx="5112568" cy="1314382"/>
          </a:xfrm>
          <a:prstGeom prst="parallelogram">
            <a:avLst>
              <a:gd name="adj" fmla="val 1047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851865" y="332656"/>
            <a:ext cx="5112568" cy="1314382"/>
          </a:xfrm>
          <a:prstGeom prst="parallelogram">
            <a:avLst>
              <a:gd name="adj" fmla="val 10477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139" y="5221981"/>
            <a:ext cx="2323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Input Space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(e.g., phonology)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486" y="332656"/>
            <a:ext cx="209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Output Space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(e.g., semantics)</a:t>
            </a:r>
            <a:endParaRPr lang="en-GB" sz="2400" dirty="0">
              <a:solidFill>
                <a:prstClr val="black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03648" y="1135006"/>
            <a:ext cx="529791" cy="5291877"/>
            <a:chOff x="1403648" y="1135006"/>
            <a:chExt cx="529791" cy="5291877"/>
          </a:xfrm>
        </p:grpSpPr>
        <p:pic>
          <p:nvPicPr>
            <p:cNvPr id="1028" name="Picture 4" descr="C:\Users\mgg5\AppData\Local\Microsoft\Windows\Temporary Internet Files\Content.IE5\1L4OE37X\MC90043705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6073689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mgg5\AppData\Local\Microsoft\Windows\Temporary Internet Files\Content.IE5\1L4OE37X\MC90043705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245" y="1135006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>
              <a:stCxn id="1028" idx="0"/>
              <a:endCxn id="14" idx="2"/>
            </p:cNvCxnSpPr>
            <p:nvPr/>
          </p:nvCxnSpPr>
          <p:spPr>
            <a:xfrm flipV="1">
              <a:off x="1580245" y="1488200"/>
              <a:ext cx="176597" cy="458548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518472" y="379741"/>
            <a:ext cx="555577" cy="5289842"/>
            <a:chOff x="3518472" y="379741"/>
            <a:chExt cx="555577" cy="5289842"/>
          </a:xfrm>
        </p:grpSpPr>
        <p:pic>
          <p:nvPicPr>
            <p:cNvPr id="1031" name="Picture 7" descr="C:\Users\mgg5\AppData\Local\Microsoft\Windows\Temporary Internet Files\Content.IE5\87BD01UX\MC90043705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5314664"/>
              <a:ext cx="354919" cy="35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mgg5\AppData\Local\Microsoft\Windows\Temporary Internet Files\Content.IE5\87BD01UX\MC90043705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855" y="379741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>
              <a:stCxn id="1031" idx="0"/>
              <a:endCxn id="20" idx="2"/>
            </p:cNvCxnSpPr>
            <p:nvPr/>
          </p:nvCxnSpPr>
          <p:spPr>
            <a:xfrm flipV="1">
              <a:off x="3695932" y="732935"/>
              <a:ext cx="201520" cy="458172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08703" y="1135006"/>
            <a:ext cx="632835" cy="5291877"/>
            <a:chOff x="2208703" y="1135006"/>
            <a:chExt cx="632835" cy="5291877"/>
          </a:xfrm>
        </p:grpSpPr>
        <p:pic>
          <p:nvPicPr>
            <p:cNvPr id="1030" name="Picture 6" descr="C:\Users\mgg5\AppData\Local\Microsoft\Windows\Temporary Internet Files\Content.IE5\OJZ8OM84\MC9004370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703" y="6052978"/>
              <a:ext cx="373905" cy="37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mgg5\AppData\Local\Microsoft\Windows\Temporary Internet Files\Content.IE5\OJZ8OM84\MC90043705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44" y="1135006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/>
            <p:cNvCxnSpPr>
              <a:stCxn id="1030" idx="0"/>
              <a:endCxn id="18" idx="2"/>
            </p:cNvCxnSpPr>
            <p:nvPr/>
          </p:nvCxnSpPr>
          <p:spPr>
            <a:xfrm flipV="1">
              <a:off x="2395656" y="1488200"/>
              <a:ext cx="269285" cy="456477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806175" y="1135006"/>
            <a:ext cx="581314" cy="5291877"/>
            <a:chOff x="1806175" y="1135006"/>
            <a:chExt cx="581314" cy="5291877"/>
          </a:xfrm>
        </p:grpSpPr>
        <p:pic>
          <p:nvPicPr>
            <p:cNvPr id="1029" name="Picture 5" descr="C:\Users\mgg5\AppData\Local\Microsoft\Windows\Temporary Internet Files\Content.IE5\BKVUE2ZA\MC900437051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175" y="6073689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mgg5\AppData\Local\Microsoft\Windows\Temporary Internet Files\Content.IE5\BKVUE2ZA\MC900437051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295" y="1135006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>
              <a:stCxn id="1029" idx="0"/>
              <a:endCxn id="16" idx="2"/>
            </p:cNvCxnSpPr>
            <p:nvPr/>
          </p:nvCxnSpPr>
          <p:spPr>
            <a:xfrm flipV="1">
              <a:off x="1982772" y="1488200"/>
              <a:ext cx="228120" cy="458548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92543" y="379741"/>
            <a:ext cx="512352" cy="5289842"/>
            <a:chOff x="3892543" y="379741"/>
            <a:chExt cx="512352" cy="5289842"/>
          </a:xfrm>
        </p:grpSpPr>
        <p:pic>
          <p:nvPicPr>
            <p:cNvPr id="1032" name="Picture 8" descr="C:\Users\mgg5\AppData\Local\Microsoft\Windows\Temporary Internet Files\Content.IE5\1L4OE37X\MC900437054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43" y="5316389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mgg5\AppData\Local\Microsoft\Windows\Temporary Internet Files\Content.IE5\1L4OE37X\MC900437054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01" y="379741"/>
              <a:ext cx="353194" cy="35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Arrow Connector 38"/>
            <p:cNvCxnSpPr>
              <a:stCxn id="1032" idx="0"/>
              <a:endCxn id="38" idx="2"/>
            </p:cNvCxnSpPr>
            <p:nvPr/>
          </p:nvCxnSpPr>
          <p:spPr>
            <a:xfrm flipV="1">
              <a:off x="4069140" y="732935"/>
              <a:ext cx="159158" cy="4583454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264925" y="379741"/>
            <a:ext cx="507868" cy="5289842"/>
            <a:chOff x="4264925" y="379741"/>
            <a:chExt cx="507868" cy="5289842"/>
          </a:xfrm>
        </p:grpSpPr>
        <p:pic>
          <p:nvPicPr>
            <p:cNvPr id="1033" name="Picture 9" descr="C:\Users\mgg5\AppData\Local\Microsoft\Windows\Temporary Internet Files\Content.IE5\BKVUE2ZA\MC90043705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09" y="379741"/>
              <a:ext cx="373484" cy="3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mgg5\AppData\Local\Microsoft\Windows\Temporary Internet Files\Content.IE5\BKVUE2ZA\MC90043705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925" y="5296099"/>
              <a:ext cx="373484" cy="3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Arrow Connector 43"/>
            <p:cNvCxnSpPr>
              <a:stCxn id="1034" idx="0"/>
              <a:endCxn id="1033" idx="2"/>
            </p:cNvCxnSpPr>
            <p:nvPr/>
          </p:nvCxnSpPr>
          <p:spPr>
            <a:xfrm flipV="1">
              <a:off x="4451667" y="753225"/>
              <a:ext cx="134384" cy="4542874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32573" y="1792419"/>
            <a:ext cx="4004011" cy="3121771"/>
            <a:chOff x="4532573" y="1792419"/>
            <a:chExt cx="4004011" cy="3121771"/>
          </a:xfrm>
        </p:grpSpPr>
        <p:pic>
          <p:nvPicPr>
            <p:cNvPr id="1036" name="Picture 12" descr="http://cdn.newsroom.cumc.columbia.edu/wp-content/uploads/2012/08/hippocampus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32573" y="1792419"/>
              <a:ext cx="4004010" cy="31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532574" y="1796623"/>
              <a:ext cx="40040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prstClr val="white"/>
                  </a:solidFill>
                </a:rPr>
                <a:t>Systematic mapping = </a:t>
              </a:r>
              <a:br>
                <a:rPr lang="en-GB" sz="2200" dirty="0" smtClean="0">
                  <a:solidFill>
                    <a:prstClr val="white"/>
                  </a:solidFill>
                </a:rPr>
              </a:br>
              <a:r>
                <a:rPr lang="en-GB" sz="2200" dirty="0" smtClean="0">
                  <a:solidFill>
                    <a:prstClr val="white"/>
                  </a:solidFill>
                </a:rPr>
                <a:t>weak hippocampal involvement</a:t>
              </a:r>
              <a:endParaRPr lang="en-GB" sz="2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Predictions of </a:t>
            </a:r>
            <a:r>
              <a:rPr lang="en-GB" dirty="0" smtClean="0"/>
              <a:t>complementary systems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Hippocampal reliance will depend on level of systematicity (high systematicity = low reliance)</a:t>
            </a:r>
          </a:p>
          <a:p>
            <a:pPr lvl="1"/>
            <a:r>
              <a:rPr lang="en-GB" dirty="0" smtClean="0"/>
              <a:t>Consolidation effects depending on hippocampal replay will also depend on systematicity</a:t>
            </a:r>
          </a:p>
          <a:p>
            <a:pPr lvl="1"/>
            <a:r>
              <a:rPr lang="en-GB" dirty="0" smtClean="0"/>
              <a:t>Unsystematic or arbitrary associations will show the strongest sleep effects</a:t>
            </a:r>
          </a:p>
          <a:p>
            <a:r>
              <a:rPr lang="en-GB" dirty="0" smtClean="0"/>
              <a:t>Test these predictions in linguistic domain</a:t>
            </a:r>
          </a:p>
          <a:p>
            <a:pPr lvl="1"/>
            <a:r>
              <a:rPr lang="en-GB" dirty="0" smtClean="0"/>
              <a:t>Learning of a new artificial language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4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15375" cy="990600"/>
          </a:xfrm>
        </p:spPr>
        <p:txBody>
          <a:bodyPr/>
          <a:lstStyle/>
          <a:p>
            <a:pPr lvl="1"/>
            <a:r>
              <a:rPr lang="en-GB" dirty="0" smtClean="0"/>
              <a:t>Systems consolidation in language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1800" dirty="0" smtClean="0"/>
              <a:t>(</a:t>
            </a:r>
            <a:r>
              <a:rPr lang="en-GB" sz="2000" dirty="0" smtClean="0"/>
              <a:t>Davis &amp; Gaskell, 2009</a:t>
            </a:r>
            <a:r>
              <a:rPr lang="en-GB" sz="1800" dirty="0" smtClean="0"/>
              <a:t>; cf. Marr; 1970; McClelland, McNaughton &amp; O’Reilly, 1995)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98848"/>
            <a:ext cx="8763000" cy="5149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New items (e.g., vocabulary) involve hippocampal mediation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Permanent linguistic knowledge retained in neocortex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Sleep represents </a:t>
            </a:r>
            <a:br>
              <a:rPr lang="en-GB" sz="2800" dirty="0" smtClean="0"/>
            </a:br>
            <a:r>
              <a:rPr lang="en-GB" sz="2800" dirty="0" smtClean="0"/>
              <a:t>ideal medium for </a:t>
            </a:r>
            <a:br>
              <a:rPr lang="en-GB" sz="2800" dirty="0" smtClean="0"/>
            </a:br>
            <a:r>
              <a:rPr lang="en-GB" sz="2800" dirty="0" smtClean="0"/>
              <a:t>hippocampal </a:t>
            </a:r>
            <a:br>
              <a:rPr lang="en-GB" sz="2800" dirty="0" smtClean="0"/>
            </a:br>
            <a:r>
              <a:rPr lang="en-GB" sz="2800" dirty="0" smtClean="0"/>
              <a:t>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Integrating new</a:t>
            </a:r>
            <a:br>
              <a:rPr lang="en-GB" sz="2400" dirty="0" smtClean="0"/>
            </a:br>
            <a:r>
              <a:rPr lang="en-GB" sz="2400" dirty="0" smtClean="0"/>
              <a:t>words into the</a:t>
            </a:r>
            <a:br>
              <a:rPr lang="en-GB" sz="2400" dirty="0" smtClean="0"/>
            </a:br>
            <a:r>
              <a:rPr lang="en-GB" sz="2400" dirty="0" smtClean="0"/>
              <a:t>permanent</a:t>
            </a:r>
            <a:br>
              <a:rPr lang="en-GB" sz="2400" dirty="0" smtClean="0"/>
            </a:br>
            <a:r>
              <a:rPr lang="en-GB" sz="2400" dirty="0" smtClean="0"/>
              <a:t>lexicon?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0518"/>
            <a:ext cx="5724128" cy="39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89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87675" cy="1143000"/>
          </a:xfrm>
        </p:spPr>
        <p:txBody>
          <a:bodyPr/>
          <a:lstStyle/>
          <a:p>
            <a:r>
              <a:rPr lang="en-GB" dirty="0" smtClean="0"/>
              <a:t>Systematicity </a:t>
            </a:r>
            <a:r>
              <a:rPr lang="en-GB" sz="2800" dirty="0" smtClean="0"/>
              <a:t>(</a:t>
            </a:r>
            <a:r>
              <a:rPr lang="en-GB" sz="2800" dirty="0" err="1" smtClean="0"/>
              <a:t>Mirkovi</a:t>
            </a:r>
            <a:r>
              <a:rPr lang="en-GB" sz="2800" dirty="0" err="1"/>
              <a:t>ć</a:t>
            </a:r>
            <a:r>
              <a:rPr lang="en-GB" sz="2800" dirty="0" smtClean="0"/>
              <a:t> &amp; Gaskell, 2016)</a:t>
            </a:r>
            <a:endParaRPr lang="en-GB" sz="2800" dirty="0"/>
          </a:p>
        </p:txBody>
      </p:sp>
      <p:sp>
        <p:nvSpPr>
          <p:cNvPr id="2049" name="Content Placeholder 2048"/>
          <p:cNvSpPr>
            <a:spLocks noGrp="1"/>
          </p:cNvSpPr>
          <p:nvPr>
            <p:ph idx="1"/>
          </p:nvPr>
        </p:nvSpPr>
        <p:spPr>
          <a:xfrm>
            <a:off x="228600" y="1412776"/>
            <a:ext cx="8447856" cy="1008112"/>
          </a:xfrm>
        </p:spPr>
        <p:txBody>
          <a:bodyPr/>
          <a:lstStyle/>
          <a:p>
            <a:r>
              <a:rPr lang="en-GB" sz="2800" dirty="0" smtClean="0"/>
              <a:t>Participants learned associations between </a:t>
            </a:r>
            <a:r>
              <a:rPr lang="en-GB" sz="2800" dirty="0" err="1" smtClean="0"/>
              <a:t>Determiner+inflected</a:t>
            </a:r>
            <a:r>
              <a:rPr lang="en-GB" sz="2800" dirty="0" smtClean="0"/>
              <a:t> noun and pictured referents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1" y="2636912"/>
            <a:ext cx="3877257" cy="36932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56502" cy="3693269"/>
          </a:xfrm>
          <a:prstGeom prst="rect">
            <a:avLst/>
          </a:prstGeom>
          <a:noFill/>
          <a:ln w="444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1856743" y="6396335"/>
            <a:ext cx="123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Feminine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300192" y="639633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Masculine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2360" y="127000"/>
            <a:ext cx="1217340" cy="15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8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680120"/>
          </a:xfrm>
        </p:spPr>
        <p:txBody>
          <a:bodyPr/>
          <a:lstStyle/>
          <a:p>
            <a:r>
              <a:rPr lang="en-GB" dirty="0" smtClean="0"/>
              <a:t>Systematic components</a:t>
            </a:r>
            <a:endParaRPr lang="en-GB" dirty="0"/>
          </a:p>
        </p:txBody>
      </p:sp>
      <p:sp>
        <p:nvSpPr>
          <p:cNvPr id="2049" name="Content Placeholder 2048"/>
          <p:cNvSpPr>
            <a:spLocks noGrp="1"/>
          </p:cNvSpPr>
          <p:nvPr>
            <p:ph sz="quarter" idx="1"/>
          </p:nvPr>
        </p:nvSpPr>
        <p:spPr>
          <a:xfrm>
            <a:off x="612648" y="1124744"/>
            <a:ext cx="8153400" cy="1108720"/>
          </a:xfrm>
        </p:spPr>
        <p:txBody>
          <a:bodyPr/>
          <a:lstStyle/>
          <a:p>
            <a:r>
              <a:rPr lang="en-GB" dirty="0" smtClean="0"/>
              <a:t>Determiner and suffix represent more systematic aspects of new mapping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1" y="2636912"/>
            <a:ext cx="3877257" cy="36932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1856743" y="6396335"/>
            <a:ext cx="123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Feminine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2636912"/>
            <a:ext cx="3126707" cy="3616397"/>
            <a:chOff x="539552" y="2636912"/>
            <a:chExt cx="3126707" cy="3616397"/>
          </a:xfrm>
        </p:grpSpPr>
        <p:sp>
          <p:nvSpPr>
            <p:cNvPr id="4" name="Rectangle 3"/>
            <p:cNvSpPr/>
            <p:nvPr/>
          </p:nvSpPr>
          <p:spPr>
            <a:xfrm>
              <a:off x="539552" y="2636912"/>
              <a:ext cx="309634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915" y="4483546"/>
              <a:ext cx="309634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1599" y="3933056"/>
              <a:ext cx="418619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3807" y="3900363"/>
              <a:ext cx="660703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8333" y="5816361"/>
              <a:ext cx="508629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11065" y="5829645"/>
              <a:ext cx="765665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427984" y="4005064"/>
            <a:ext cx="1440160" cy="81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3984969"/>
            <a:ext cx="1960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Female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7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Unsystematic (arbitrary) components</a:t>
            </a:r>
            <a:endParaRPr lang="en-GB" dirty="0"/>
          </a:p>
        </p:txBody>
      </p:sp>
      <p:sp>
        <p:nvSpPr>
          <p:cNvPr id="2049" name="Content Placeholder 2048"/>
          <p:cNvSpPr>
            <a:spLocks noGrp="1"/>
          </p:cNvSpPr>
          <p:nvPr>
            <p:ph sz="quarter" idx="1"/>
          </p:nvPr>
        </p:nvSpPr>
        <p:spPr>
          <a:xfrm>
            <a:off x="612648" y="1124744"/>
            <a:ext cx="8153400" cy="1108720"/>
          </a:xfrm>
        </p:spPr>
        <p:txBody>
          <a:bodyPr/>
          <a:lstStyle/>
          <a:p>
            <a:r>
              <a:rPr lang="en-GB" dirty="0" smtClean="0"/>
              <a:t>Stems have an arbitrary (one-to-one) mapping to the individual occupations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1" y="2636912"/>
            <a:ext cx="3877257" cy="36932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1856743" y="6396335"/>
            <a:ext cx="123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Feminine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711" y="3902759"/>
            <a:ext cx="3793401" cy="2373483"/>
            <a:chOff x="406711" y="3902759"/>
            <a:chExt cx="3793401" cy="2373483"/>
          </a:xfrm>
        </p:grpSpPr>
        <p:sp>
          <p:nvSpPr>
            <p:cNvPr id="12" name="Rectangle 11"/>
            <p:cNvSpPr/>
            <p:nvPr/>
          </p:nvSpPr>
          <p:spPr>
            <a:xfrm>
              <a:off x="594883" y="3933056"/>
              <a:ext cx="418619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5902" y="3902759"/>
              <a:ext cx="600470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6711" y="5852578"/>
              <a:ext cx="508629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5072" y="5819560"/>
              <a:ext cx="715040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88852" y="3945687"/>
              <a:ext cx="1454955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0611" y="5796697"/>
              <a:ext cx="1259181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06711" y="2636912"/>
            <a:ext cx="3877257" cy="369326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Design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23528" y="1916832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Wake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Video</a:t>
                      </a:r>
                      <a:endParaRPr lang="en-GB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488832" cy="4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67544" y="4149080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12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436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5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16216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4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3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 pm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1438857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33126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51128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323528" y="5085184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Sleep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Sleep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rot="16200000">
            <a:off x="5112854" y="4904370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6200000">
            <a:off x="3312654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>
            <a:off x="1440446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833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 of arbitrary components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23528" y="1916832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Wake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Video</a:t>
                      </a:r>
                      <a:endParaRPr lang="en-GB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488832" cy="4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67544" y="4149080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12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436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5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16216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4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3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 pm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1438857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33126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51128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323528" y="5085184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Sleep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Sleep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rot="16200000">
            <a:off x="5112854" y="4904370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6200000">
            <a:off x="3312654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>
            <a:off x="1440446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Line Callout 1 20"/>
          <p:cNvSpPr/>
          <p:nvPr/>
        </p:nvSpPr>
        <p:spPr bwMode="auto">
          <a:xfrm>
            <a:off x="510081" y="2204864"/>
            <a:ext cx="3816424" cy="1584176"/>
          </a:xfrm>
          <a:prstGeom prst="borderCallout1">
            <a:avLst>
              <a:gd name="adj1" fmla="val 49733"/>
              <a:gd name="adj2" fmla="val 99994"/>
              <a:gd name="adj3" fmla="val 32141"/>
              <a:gd name="adj4" fmla="val 120691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rgbClr val="7A6300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i="1" dirty="0" smtClean="0">
              <a:solidFill>
                <a:srgbClr val="C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C00000"/>
                </a:solidFill>
              </a:rPr>
              <a:t>Translation recognition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i="1" dirty="0" smtClean="0">
              <a:solidFill>
                <a:srgbClr val="C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C00000"/>
                </a:solidFill>
              </a:rPr>
              <a:t>Cued recall (picture with or without first phoneme)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i="1" dirty="0" smtClean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 bwMode="auto">
          <a:xfrm>
            <a:off x="4326505" y="2996952"/>
            <a:ext cx="965575" cy="2520280"/>
          </a:xfrm>
          <a:prstGeom prst="straightConnector1">
            <a:avLst/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rgbClr val="7A6300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3614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benefits translation recognition</a:t>
            </a:r>
            <a:endParaRPr lang="en-GB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96752"/>
            <a:ext cx="8207824" cy="144016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“queen” – “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bisesh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”: Y/N (match)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“nurse”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bisesh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”: Y/N (mismatch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GB" dirty="0"/>
          </a:p>
        </p:txBody>
      </p:sp>
      <p:pic>
        <p:nvPicPr>
          <p:cNvPr id="1026" name="Picture 2" descr="C:\Users\mgg5\AppData\Local\Temp\Fig3.ti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1322" y="3188470"/>
            <a:ext cx="6141038" cy="35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91882" y="2636912"/>
            <a:ext cx="1923859" cy="727652"/>
            <a:chOff x="3491882" y="2775640"/>
            <a:chExt cx="1923859" cy="727652"/>
          </a:xfrm>
        </p:grpSpPr>
        <p:sp>
          <p:nvSpPr>
            <p:cNvPr id="4" name="TextBox 3"/>
            <p:cNvSpPr txBox="1"/>
            <p:nvPr/>
          </p:nvSpPr>
          <p:spPr>
            <a:xfrm>
              <a:off x="4139952" y="277564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</a:rPr>
                <a:t>***</a:t>
              </a:r>
              <a:endParaRPr lang="en-GB" sz="3200" dirty="0">
                <a:solidFill>
                  <a:prstClr val="black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4310935" y="2398486"/>
              <a:ext cx="285753" cy="1923859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gg5\AppData\Local\Temp\Fig4.ti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4855" y="2636912"/>
            <a:ext cx="6696744" cy="40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…and cued recall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1882" y="3709460"/>
            <a:ext cx="1923859" cy="727652"/>
            <a:chOff x="3491882" y="2775640"/>
            <a:chExt cx="1923859" cy="727652"/>
          </a:xfrm>
        </p:grpSpPr>
        <p:sp>
          <p:nvSpPr>
            <p:cNvPr id="4" name="TextBox 3"/>
            <p:cNvSpPr txBox="1"/>
            <p:nvPr/>
          </p:nvSpPr>
          <p:spPr>
            <a:xfrm>
              <a:off x="4271710" y="2775640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</a:rPr>
                <a:t>*</a:t>
              </a:r>
              <a:endParaRPr lang="en-GB" sz="3200" dirty="0">
                <a:solidFill>
                  <a:prstClr val="black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4310935" y="2398486"/>
              <a:ext cx="285753" cy="1923859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44147" y="2564904"/>
            <a:ext cx="1464779" cy="1586454"/>
            <a:chOff x="5415741" y="1759445"/>
            <a:chExt cx="1576325" cy="1800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15741" y="1759445"/>
              <a:ext cx="1576325" cy="1800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27286" y="3134625"/>
              <a:ext cx="13532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b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22718" y="5240440"/>
            <a:ext cx="1464779" cy="1586454"/>
            <a:chOff x="5415741" y="1759445"/>
            <a:chExt cx="1576325" cy="1800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15741" y="1759445"/>
              <a:ext cx="1576325" cy="1800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27286" y="3134625"/>
              <a:ext cx="1353234" cy="4190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 of systematic components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23528" y="1916832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Wake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Video</a:t>
                      </a:r>
                      <a:endParaRPr lang="en-GB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488832" cy="4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67544" y="4149080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12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8436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5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16216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4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3 pm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41490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 pm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1438857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33126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5112854" y="3320194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323528" y="5085184"/>
          <a:ext cx="8496943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"/>
                <a:gridCol w="1440160"/>
                <a:gridCol w="2160240"/>
                <a:gridCol w="1656184"/>
                <a:gridCol w="244827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Sleep</a:t>
                      </a:r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group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N=23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Language Training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Sleep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Testing</a:t>
                      </a:r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rot="16200000">
            <a:off x="5112854" y="4904370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6200000">
            <a:off x="3312654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>
            <a:off x="1440446" y="4976378"/>
            <a:ext cx="6480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Line Callout 1 20"/>
          <p:cNvSpPr/>
          <p:nvPr/>
        </p:nvSpPr>
        <p:spPr bwMode="auto">
          <a:xfrm>
            <a:off x="1828410" y="2780928"/>
            <a:ext cx="2232248" cy="742392"/>
          </a:xfrm>
          <a:prstGeom prst="borderCallout1">
            <a:avLst>
              <a:gd name="adj1" fmla="val 49733"/>
              <a:gd name="adj2" fmla="val 99994"/>
              <a:gd name="adj3" fmla="val -25058"/>
              <a:gd name="adj4" fmla="val 147677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rgbClr val="7A6300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C00000"/>
                </a:solidFill>
              </a:rPr>
              <a:t>Generalization</a:t>
            </a:r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 bwMode="auto">
          <a:xfrm>
            <a:off x="4060658" y="3152124"/>
            <a:ext cx="1231422" cy="2437116"/>
          </a:xfrm>
          <a:prstGeom prst="straightConnector1">
            <a:avLst/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rgbClr val="7A6300"/>
            </a:solidFill>
            <a:prstDash val="solid"/>
            <a:miter lim="800000"/>
            <a:headEnd type="none" w="med" len="med"/>
            <a:tailEnd type="stealth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6239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680120"/>
          </a:xfrm>
        </p:spPr>
        <p:txBody>
          <a:bodyPr>
            <a:noAutofit/>
          </a:bodyPr>
          <a:lstStyle/>
          <a:p>
            <a:r>
              <a:rPr lang="en-GB" sz="3400" dirty="0" smtClean="0"/>
              <a:t>No benefit of sleep for systematic components</a:t>
            </a:r>
            <a:endParaRPr lang="en-GB" sz="3400" dirty="0"/>
          </a:p>
        </p:txBody>
      </p:sp>
      <p:sp>
        <p:nvSpPr>
          <p:cNvPr id="13" name="Text Box 115"/>
          <p:cNvSpPr txBox="1">
            <a:spLocks noChangeArrowheads="1"/>
          </p:cNvSpPr>
          <p:nvPr/>
        </p:nvSpPr>
        <p:spPr bwMode="auto">
          <a:xfrm>
            <a:off x="2967994" y="1589508"/>
            <a:ext cx="3646487" cy="4713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23" tIns="50511" rIns="101023" bIns="50511">
            <a:spAutoFit/>
          </a:bodyPr>
          <a:lstStyle>
            <a:lvl1pPr defTabSz="4113213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defTabSz="4113213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defTabSz="4113213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defTabSz="4113213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defTabSz="4113213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defTabSz="4113213" eaLnBrk="0" fontAlgn="base" hangingPunct="0">
              <a:spcBef>
                <a:spcPct val="5000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defTabSz="4113213" eaLnBrk="0" fontAlgn="base" hangingPunct="0">
              <a:spcBef>
                <a:spcPct val="5000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defTabSz="4113213" eaLnBrk="0" fontAlgn="base" hangingPunct="0">
              <a:spcBef>
                <a:spcPct val="5000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defTabSz="4113213" eaLnBrk="0" fontAlgn="base" hangingPunct="0">
              <a:spcBef>
                <a:spcPct val="5000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dirty="0" smtClean="0">
                <a:solidFill>
                  <a:srgbClr val="000000"/>
                </a:solidFill>
              </a:rPr>
              <a:t>Generalization (new </a:t>
            </a:r>
            <a:r>
              <a:rPr lang="en-US" altLang="en-US" sz="2000" b="1" dirty="0">
                <a:solidFill>
                  <a:srgbClr val="000000"/>
                </a:solidFill>
              </a:rPr>
              <a:t>items)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99792" y="2094614"/>
            <a:ext cx="3963705" cy="4667693"/>
            <a:chOff x="4650038" y="1819528"/>
            <a:chExt cx="3963705" cy="4667693"/>
          </a:xfrm>
        </p:grpSpPr>
        <p:grpSp>
          <p:nvGrpSpPr>
            <p:cNvPr id="15" name="Group 14"/>
            <p:cNvGrpSpPr/>
            <p:nvPr/>
          </p:nvGrpSpPr>
          <p:grpSpPr>
            <a:xfrm>
              <a:off x="4650038" y="1819528"/>
              <a:ext cx="3594370" cy="4667693"/>
              <a:chOff x="4346684" y="1819528"/>
              <a:chExt cx="3594370" cy="4667693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805915" y="1819528"/>
                <a:ext cx="3135139" cy="1969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20856" y="3429000"/>
                <a:ext cx="3072809" cy="3058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3126350" y="3711542"/>
                <a:ext cx="281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0000"/>
                    </a:solidFill>
                  </a:rPr>
                  <a:t>Proportion “match” response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646093" y="3121010"/>
                <a:ext cx="1584176" cy="106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 rot="16200000">
              <a:off x="6724123" y="3533301"/>
              <a:ext cx="3409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Suffixes                      Determiners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3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929" y="1265975"/>
            <a:ext cx="3419872" cy="569068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Sleep </a:t>
            </a:r>
            <a:r>
              <a:rPr lang="en-GB" sz="2000" dirty="0" smtClean="0">
                <a:solidFill>
                  <a:schemeClr val="tx1"/>
                </a:solidFill>
              </a:rPr>
              <a:t>effects (nap vs wake)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journals.plos.org/plosone/article/figure/image?size=large&amp;id=info:doi/10.1371/journal.pone.0152489.g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03" y="1972423"/>
            <a:ext cx="4355601" cy="42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320855" y="1972423"/>
            <a:ext cx="0" cy="3888432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gradFill flip="none" rotWithShape="1">
              <a:gsLst>
                <a:gs pos="0">
                  <a:schemeClr val="tx2"/>
                </a:gs>
                <a:gs pos="48000">
                  <a:srgbClr val="92D050"/>
                </a:gs>
                <a:gs pos="100000">
                  <a:srgbClr val="D63E25"/>
                </a:gs>
              </a:gsLst>
              <a:lin ang="5400000" scaled="1"/>
              <a:tileRect/>
            </a:gra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174546" y="1603091"/>
            <a:ext cx="10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Arbitrary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4546" y="5950201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Systematic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28600"/>
            <a:ext cx="871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sz="4000" kern="0" smtClean="0"/>
              <a:t>Summary, systematicity</a:t>
            </a:r>
            <a:endParaRPr lang="en-GB" sz="40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633983"/>
            <a:ext cx="338328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800" kern="0" dirty="0" smtClean="0"/>
              <a:t>Clear benefit of sleep over wake in memory of arbitrary components</a:t>
            </a:r>
          </a:p>
          <a:p>
            <a:r>
              <a:rPr lang="en-GB" sz="2800" kern="0" dirty="0" smtClean="0"/>
              <a:t>But no effect for the more systematic aspects</a:t>
            </a:r>
          </a:p>
        </p:txBody>
      </p:sp>
    </p:spTree>
    <p:extLst>
      <p:ext uri="{BB962C8B-B14F-4D97-AF65-F5344CB8AC3E}">
        <p14:creationId xmlns:p14="http://schemas.microsoft.com/office/powerpoint/2010/main" val="9587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195"/>
            <a:ext cx="8375848" cy="608112"/>
          </a:xfrm>
        </p:spPr>
        <p:txBody>
          <a:bodyPr/>
          <a:lstStyle/>
          <a:p>
            <a:r>
              <a:rPr lang="en-GB" sz="2800" dirty="0" smtClean="0"/>
              <a:t>Why do we need </a:t>
            </a:r>
            <a:r>
              <a:rPr lang="en-GB" sz="2800" dirty="0" smtClean="0"/>
              <a:t>complementary learning </a:t>
            </a:r>
            <a:r>
              <a:rPr lang="en-GB" sz="2800" dirty="0" smtClean="0"/>
              <a:t>systems</a:t>
            </a:r>
            <a:r>
              <a:rPr lang="en-GB" sz="2800" dirty="0" smtClean="0"/>
              <a:t>?</a:t>
            </a:r>
            <a:br>
              <a:rPr lang="en-GB" sz="2800" dirty="0" smtClean="0"/>
            </a:br>
            <a:r>
              <a:rPr lang="en-GB" sz="2000" dirty="0" smtClean="0"/>
              <a:t>(CLS; McClelland et al., 1995)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08720"/>
            <a:ext cx="6143600" cy="5720680"/>
          </a:xfrm>
        </p:spPr>
        <p:txBody>
          <a:bodyPr/>
          <a:lstStyle/>
          <a:p>
            <a:r>
              <a:rPr lang="en-GB" sz="2800" dirty="0" smtClean="0"/>
              <a:t>Catastrophic interference </a:t>
            </a:r>
            <a:r>
              <a:rPr lang="en-GB" sz="1800" dirty="0" smtClean="0"/>
              <a:t>(McCloskey &amp; Cohen, 1989; </a:t>
            </a:r>
            <a:r>
              <a:rPr lang="en-GB" sz="1800" dirty="0" err="1" smtClean="0"/>
              <a:t>Merhav</a:t>
            </a:r>
            <a:r>
              <a:rPr lang="en-GB" sz="1800" dirty="0" smtClean="0"/>
              <a:t> et al., 2014)</a:t>
            </a:r>
            <a:endParaRPr lang="en-GB" sz="2800" dirty="0" smtClean="0"/>
          </a:p>
          <a:p>
            <a:pPr lvl="1"/>
            <a:r>
              <a:rPr lang="en-GB" sz="2400" dirty="0" smtClean="0"/>
              <a:t>Swift distributed cortical learning of new associations leads to interference</a:t>
            </a:r>
          </a:p>
          <a:p>
            <a:pPr lvl="2"/>
            <a:r>
              <a:rPr lang="en-GB" sz="2000" dirty="0" smtClean="0"/>
              <a:t>The hippocampus steps in to separate these patterns (at least in adults, </a:t>
            </a:r>
            <a:r>
              <a:rPr lang="en-GB" sz="1400" dirty="0" smtClean="0"/>
              <a:t>Darby &amp; </a:t>
            </a:r>
            <a:r>
              <a:rPr lang="en-GB" sz="1400" dirty="0" err="1" smtClean="0"/>
              <a:t>Sloutsky</a:t>
            </a:r>
            <a:r>
              <a:rPr lang="en-GB" sz="1400" dirty="0" smtClean="0"/>
              <a:t>, 2015</a:t>
            </a:r>
            <a:r>
              <a:rPr lang="en-GB" sz="2000" dirty="0"/>
              <a:t>)</a:t>
            </a:r>
            <a:endParaRPr lang="en-GB" sz="1200" dirty="0" smtClean="0"/>
          </a:p>
          <a:p>
            <a:pPr lvl="1"/>
            <a:r>
              <a:rPr lang="en-GB" sz="2400" dirty="0" smtClean="0"/>
              <a:t>But catastrophic interference is less of a problem for:</a:t>
            </a:r>
          </a:p>
          <a:p>
            <a:pPr lvl="2"/>
            <a:r>
              <a:rPr lang="en-GB" sz="2000" dirty="0" smtClean="0"/>
              <a:t>Slower, interleaved learning</a:t>
            </a:r>
          </a:p>
          <a:p>
            <a:pPr lvl="2"/>
            <a:r>
              <a:rPr lang="en-GB" sz="2000" dirty="0" smtClean="0"/>
              <a:t>Less arbitrary mappings with overlapping representations</a:t>
            </a:r>
          </a:p>
          <a:p>
            <a:pPr lvl="1"/>
            <a:r>
              <a:rPr lang="en-GB" sz="2400" dirty="0" smtClean="0"/>
              <a:t>Does sleep have less of a role to play in these cases?</a:t>
            </a:r>
            <a:endParaRPr lang="en-GB" sz="2400" dirty="0"/>
          </a:p>
        </p:txBody>
      </p:sp>
      <p:pic>
        <p:nvPicPr>
          <p:cNvPr id="1028" name="Picture 4" descr="http://ars.els-cdn.com/content/image/1-s2.0-S1364661302019800-grbox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7"/>
          <a:stretch/>
        </p:blipFill>
        <p:spPr bwMode="auto">
          <a:xfrm>
            <a:off x="6619132" y="4772745"/>
            <a:ext cx="2343919" cy="13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17246" y="764307"/>
            <a:ext cx="1747690" cy="4105820"/>
            <a:chOff x="6917355" y="385614"/>
            <a:chExt cx="2045696" cy="4484513"/>
          </a:xfrm>
        </p:grpSpPr>
        <p:pic>
          <p:nvPicPr>
            <p:cNvPr id="1026" name="Picture 2" descr="http://neuralnetworksanddeeplearning.com/images/tikz4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93" r="8200"/>
            <a:stretch/>
          </p:blipFill>
          <p:spPr bwMode="auto">
            <a:xfrm rot="16200000">
              <a:off x="5839284" y="1746360"/>
              <a:ext cx="4201838" cy="204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7029797" y="385614"/>
              <a:ext cx="371128" cy="757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8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3" y="1703388"/>
            <a:ext cx="3971925" cy="168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latin typeface="Cambria" panose="02040503050406030204" pitchFamily="18" charset="0"/>
              </a:rPr>
              <a:t>	</a:t>
            </a:r>
            <a:r>
              <a:rPr lang="en-US" altLang="en-US" sz="2400">
                <a:latin typeface="Cambria" panose="02040503050406030204" pitchFamily="18" charset="0"/>
              </a:rPr>
              <a:t>Day 1: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ambria" panose="02040503050406030204" pitchFamily="18" charset="0"/>
              </a:rPr>
              <a:t>	word repetition	</a:t>
            </a:r>
            <a:r>
              <a:rPr lang="en-US" altLang="en-US" sz="2000">
                <a:latin typeface="Cambria" panose="02040503050406030204" pitchFamily="18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Cambria" panose="02040503050406030204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-7938" y="4129088"/>
            <a:ext cx="272732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Day 8: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	word repetition </a:t>
            </a:r>
            <a:endParaRPr lang="en-US" altLang="en-US" i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940175" y="1862139"/>
            <a:ext cx="1671638" cy="1525588"/>
            <a:chOff x="2482" y="1173"/>
            <a:chExt cx="1053" cy="961"/>
          </a:xfrm>
        </p:grpSpPr>
        <p:pic>
          <p:nvPicPr>
            <p:cNvPr id="2868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173"/>
              <a:ext cx="1015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Rectangle 13"/>
            <p:cNvSpPr>
              <a:spLocks noChangeArrowheads="1"/>
            </p:cNvSpPr>
            <p:nvPr/>
          </p:nvSpPr>
          <p:spPr bwMode="auto">
            <a:xfrm>
              <a:off x="2482" y="1901"/>
              <a:ext cx="6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1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000" i="1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rish</a:t>
              </a:r>
              <a:endPara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622925" y="4605338"/>
            <a:ext cx="3573463" cy="2095500"/>
            <a:chOff x="3531" y="2846"/>
            <a:chExt cx="2251" cy="1320"/>
          </a:xfrm>
        </p:grpSpPr>
        <p:pic>
          <p:nvPicPr>
            <p:cNvPr id="2868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2846"/>
              <a:ext cx="2251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19"/>
            <p:cNvSpPr>
              <a:spLocks noChangeArrowheads="1"/>
            </p:cNvSpPr>
            <p:nvPr/>
          </p:nvSpPr>
          <p:spPr bwMode="auto">
            <a:xfrm>
              <a:off x="4336" y="3914"/>
              <a:ext cx="5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rishaff</a:t>
              </a:r>
              <a:endPara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90888" y="5002214"/>
            <a:ext cx="1671637" cy="1525588"/>
            <a:chOff x="2482" y="1173"/>
            <a:chExt cx="1053" cy="961"/>
          </a:xfrm>
        </p:grpSpPr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173"/>
              <a:ext cx="1015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23"/>
            <p:cNvSpPr>
              <a:spLocks noChangeArrowheads="1"/>
            </p:cNvSpPr>
            <p:nvPr/>
          </p:nvSpPr>
          <p:spPr bwMode="auto">
            <a:xfrm>
              <a:off x="2482" y="1901"/>
              <a:ext cx="6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1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2000" i="1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rish</a:t>
              </a:r>
              <a:endPara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86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7668344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</a:rPr>
              <a:t>Morphological Generalization:</a:t>
            </a:r>
            <a:br>
              <a:rPr lang="en-US" altLang="en-US" sz="3600" dirty="0">
                <a:solidFill>
                  <a:schemeClr val="accent2"/>
                </a:solidFill>
              </a:rPr>
            </a:br>
            <a:r>
              <a:rPr lang="en-US" altLang="en-US" sz="3600" dirty="0">
                <a:solidFill>
                  <a:schemeClr val="accent2"/>
                </a:solidFill>
              </a:rPr>
              <a:t>Types vs. Tokens </a:t>
            </a:r>
            <a:r>
              <a:rPr lang="en-GB" sz="1800" dirty="0">
                <a:solidFill>
                  <a:schemeClr val="accent2"/>
                </a:solidFill>
              </a:rPr>
              <a:t>(</a:t>
            </a:r>
            <a:r>
              <a:rPr lang="en-GB" sz="1800" dirty="0" err="1" smtClean="0">
                <a:solidFill>
                  <a:schemeClr val="accent2"/>
                </a:solidFill>
              </a:rPr>
              <a:t>Mirković</a:t>
            </a:r>
            <a:r>
              <a:rPr lang="en-GB" sz="1800" dirty="0" smtClean="0">
                <a:solidFill>
                  <a:schemeClr val="accent2"/>
                </a:solidFill>
              </a:rPr>
              <a:t>, </a:t>
            </a:r>
            <a:r>
              <a:rPr lang="en-GB" sz="1800" dirty="0" err="1" smtClean="0">
                <a:solidFill>
                  <a:schemeClr val="accent2"/>
                </a:solidFill>
              </a:rPr>
              <a:t>Vinals</a:t>
            </a:r>
            <a:r>
              <a:rPr lang="en-GB" sz="1800" dirty="0" smtClean="0">
                <a:solidFill>
                  <a:schemeClr val="accent2"/>
                </a:solidFill>
              </a:rPr>
              <a:t> &amp; Gaskell</a:t>
            </a:r>
            <a:r>
              <a:rPr lang="en-GB" sz="1800" dirty="0">
                <a:solidFill>
                  <a:schemeClr val="accent2"/>
                </a:solidFill>
              </a:rPr>
              <a:t>, </a:t>
            </a:r>
            <a:r>
              <a:rPr lang="en-GB" sz="1800" dirty="0" smtClean="0">
                <a:solidFill>
                  <a:schemeClr val="accent2"/>
                </a:solidFill>
              </a:rPr>
              <a:t>2018</a:t>
            </a:r>
            <a:r>
              <a:rPr lang="en-GB" sz="1800" dirty="0" smtClean="0">
                <a:solidFill>
                  <a:schemeClr val="accent2"/>
                </a:solidFill>
              </a:rPr>
              <a:t>)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="" xmlns:a16="http://schemas.microsoft.com/office/drawing/2014/main" id="{A03953BE-0271-47A5-B3A3-7CDC1A6ABC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7422" r="8907" b="13163"/>
          <a:stretch/>
        </p:blipFill>
        <p:spPr bwMode="auto">
          <a:xfrm>
            <a:off x="7812360" y="127000"/>
            <a:ext cx="1217340" cy="15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5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 bldLvl="2"/>
      <p:bldP spid="51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33766"/>
              </p:ext>
            </p:extLst>
          </p:nvPr>
        </p:nvGraphicFramePr>
        <p:xfrm>
          <a:off x="251520" y="2996952"/>
          <a:ext cx="5216526" cy="3598309"/>
        </p:xfrm>
        <a:graphic>
          <a:graphicData uri="http://schemas.openxmlformats.org/drawingml/2006/table">
            <a:tbl>
              <a:tblPr/>
              <a:tblGrid>
                <a:gridCol w="1339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3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3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Regular (n = 12)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Irregular (n = 6)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nork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plass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thilt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heef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groll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shiln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dowth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frak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rish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j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isp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sl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isp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eem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t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isp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3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Inconsistent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f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cl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y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aff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h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esh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bl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esh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v</a:t>
                      </a:r>
                      <a:r>
                        <a:rPr kumimoji="0" lang="en-US" sz="1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arb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mbria"/>
                        </a:rPr>
                        <a:t>esh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mbria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0" name="Text Box 41"/>
          <p:cNvSpPr txBox="1">
            <a:spLocks noChangeArrowheads="1"/>
          </p:cNvSpPr>
          <p:nvPr/>
        </p:nvSpPr>
        <p:spPr bwMode="auto">
          <a:xfrm>
            <a:off x="5468046" y="3573016"/>
            <a:ext cx="37893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3399"/>
                </a:solidFill>
                <a:latin typeface="Cambria" panose="02040503050406030204" pitchFamily="18" charset="0"/>
              </a:rPr>
              <a:t>Generalization examples: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no cue: 	         		</a:t>
            </a:r>
            <a:r>
              <a:rPr lang="en-US" altLang="en-US" sz="2000" dirty="0" err="1">
                <a:solidFill>
                  <a:srgbClr val="FF0000"/>
                </a:solidFill>
                <a:latin typeface="Cambria" panose="02040503050406030204" pitchFamily="18" charset="0"/>
              </a:rPr>
              <a:t>clim</a:t>
            </a:r>
            <a:endParaRPr lang="en-US" alt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2AC00"/>
                </a:solidFill>
                <a:latin typeface="Cambria" panose="02040503050406030204" pitchFamily="18" charset="0"/>
              </a:rPr>
              <a:t>irregular consistent: 	</a:t>
            </a:r>
            <a:r>
              <a:rPr lang="en-US" altLang="en-US" sz="2000" dirty="0" err="1">
                <a:solidFill>
                  <a:srgbClr val="E2AC00"/>
                </a:solidFill>
                <a:latin typeface="Cambria" panose="02040503050406030204" pitchFamily="18" charset="0"/>
              </a:rPr>
              <a:t>shisp</a:t>
            </a:r>
            <a:endParaRPr lang="en-US" altLang="en-US" sz="2000" dirty="0">
              <a:solidFill>
                <a:srgbClr val="E2AC00"/>
              </a:solidFill>
              <a:latin typeface="Cambria" panose="0204050305040603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7030A0"/>
                </a:solidFill>
                <a:latin typeface="Cambria" panose="02040503050406030204" pitchFamily="18" charset="0"/>
              </a:rPr>
              <a:t>ambiguous: 	         	</a:t>
            </a:r>
            <a:r>
              <a:rPr lang="en-US" altLang="en-US" sz="2000" dirty="0" err="1">
                <a:solidFill>
                  <a:srgbClr val="7030A0"/>
                </a:solidFill>
                <a:latin typeface="Cambria" panose="02040503050406030204" pitchFamily="18" charset="0"/>
              </a:rPr>
              <a:t>darb</a:t>
            </a:r>
            <a:r>
              <a:rPr lang="en-US" altLang="en-US" sz="2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89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191" y="97532"/>
            <a:ext cx="7772400" cy="846758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2"/>
                </a:solidFill>
              </a:rPr>
              <a:t>Language Structure </a:t>
            </a:r>
            <a:br>
              <a:rPr lang="en-US" altLang="en-US" sz="4000" dirty="0">
                <a:solidFill>
                  <a:schemeClr val="accent2"/>
                </a:solidFill>
              </a:rPr>
            </a:br>
            <a:r>
              <a:rPr lang="en-US" altLang="en-US" sz="2400" dirty="0">
                <a:solidFill>
                  <a:schemeClr val="accent2"/>
                </a:solidFill>
              </a:rPr>
              <a:t>(cf. English past tense)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169C2C-EB1A-406C-8109-9D65C9B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4" y="1143524"/>
            <a:ext cx="8654480" cy="1349371"/>
          </a:xfrm>
        </p:spPr>
        <p:txBody>
          <a:bodyPr/>
          <a:lstStyle/>
          <a:p>
            <a:r>
              <a:rPr lang="en-GB" sz="2000" dirty="0">
                <a:solidFill>
                  <a:schemeClr val="accent2"/>
                </a:solidFill>
              </a:rPr>
              <a:t>Majority </a:t>
            </a:r>
            <a:r>
              <a:rPr lang="en-GB" sz="2000" dirty="0">
                <a:solidFill>
                  <a:srgbClr val="FF0000"/>
                </a:solidFill>
              </a:rPr>
              <a:t>low frequency regulars </a:t>
            </a:r>
            <a:r>
              <a:rPr lang="en-GB" sz="2000" dirty="0">
                <a:solidFill>
                  <a:schemeClr val="accent2"/>
                </a:solidFill>
              </a:rPr>
              <a:t>(spread out across phonological space)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Few </a:t>
            </a:r>
            <a:r>
              <a:rPr lang="en-GB" sz="2000" dirty="0">
                <a:solidFill>
                  <a:srgbClr val="E2AC00"/>
                </a:solidFill>
              </a:rPr>
              <a:t>high frequency irregulars </a:t>
            </a:r>
            <a:r>
              <a:rPr lang="en-GB" sz="2000" dirty="0">
                <a:solidFill>
                  <a:schemeClr val="accent2"/>
                </a:solidFill>
              </a:rPr>
              <a:t>(clustered in phonological space)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Does generalization to new items depend on regular type (more systematic) or irregular tokens (less systematic</a:t>
            </a:r>
            <a:r>
              <a:rPr lang="en-GB" sz="2000" dirty="0" smtClean="0">
                <a:solidFill>
                  <a:schemeClr val="accent2"/>
                </a:solidFill>
              </a:rPr>
              <a:t>)?</a:t>
            </a:r>
          </a:p>
          <a:p>
            <a:pPr lvl="1"/>
            <a:r>
              <a:rPr lang="en-GB" sz="1600" b="1" dirty="0" smtClean="0">
                <a:solidFill>
                  <a:schemeClr val="accent2"/>
                </a:solidFill>
              </a:rPr>
              <a:t>How does this change over time?</a:t>
            </a:r>
            <a:endParaRPr lang="en-GB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4" y="370368"/>
            <a:ext cx="7772400" cy="54761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Generalization performance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996103"/>
              </p:ext>
            </p:extLst>
          </p:nvPr>
        </p:nvGraphicFramePr>
        <p:xfrm>
          <a:off x="395536" y="1626096"/>
          <a:ext cx="7772400" cy="101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970875"/>
              </p:ext>
            </p:extLst>
          </p:nvPr>
        </p:nvGraphicFramePr>
        <p:xfrm>
          <a:off x="395536" y="5010472"/>
          <a:ext cx="7772400" cy="101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91102"/>
              </p:ext>
            </p:extLst>
          </p:nvPr>
        </p:nvGraphicFramePr>
        <p:xfrm>
          <a:off x="395536" y="2754221"/>
          <a:ext cx="7772400" cy="101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647926"/>
              </p:ext>
            </p:extLst>
          </p:nvPr>
        </p:nvGraphicFramePr>
        <p:xfrm>
          <a:off x="395536" y="3882346"/>
          <a:ext cx="7772400" cy="101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91648" y="178022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Immediate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7528" y="291294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12 hr sleep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0352" y="413708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12 hr wake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8013" y="5217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24 hr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D6BC27A7-45A4-4A1C-9D4C-B8F4067E0D3B}"/>
              </a:ext>
            </a:extLst>
          </p:cNvPr>
          <p:cNvCxnSpPr>
            <a:cxnSpLocks/>
          </p:cNvCxnSpPr>
          <p:nvPr/>
        </p:nvCxnSpPr>
        <p:spPr bwMode="auto">
          <a:xfrm>
            <a:off x="1187624" y="6565994"/>
            <a:ext cx="6840760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BA4391-8BA3-4A37-888C-EF9625AFB12C}"/>
              </a:ext>
            </a:extLst>
          </p:cNvPr>
          <p:cNvSpPr txBox="1"/>
          <p:nvPr/>
        </p:nvSpPr>
        <p:spPr>
          <a:xfrm>
            <a:off x="51029" y="63813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Regular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2E622D-4E64-4305-BA93-34C264AE0D0A}"/>
              </a:ext>
            </a:extLst>
          </p:cNvPr>
          <p:cNvSpPr txBox="1"/>
          <p:nvPr/>
        </p:nvSpPr>
        <p:spPr>
          <a:xfrm>
            <a:off x="8117714" y="638132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Irregular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D9AD05A-26A3-4DAD-9530-9A281CFA637E}"/>
              </a:ext>
            </a:extLst>
          </p:cNvPr>
          <p:cNvSpPr/>
          <p:nvPr/>
        </p:nvSpPr>
        <p:spPr>
          <a:xfrm>
            <a:off x="5443996" y="1333708"/>
            <a:ext cx="13681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E2AC00"/>
                </a:solidFill>
              </a:rPr>
              <a:t>irregular consistent </a:t>
            </a:r>
            <a:r>
              <a:rPr lang="en-US" altLang="en-US" dirty="0">
                <a:solidFill>
                  <a:srgbClr val="E2AC00"/>
                </a:solidFill>
                <a:latin typeface="Cambria" panose="02040503050406030204" pitchFamily="18" charset="0"/>
              </a:rPr>
              <a:t>	</a:t>
            </a:r>
            <a:endParaRPr lang="en-US" altLang="en-US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33E6C89-C2BD-46E3-B940-6E61ECDB9B43}"/>
              </a:ext>
            </a:extLst>
          </p:cNvPr>
          <p:cNvSpPr/>
          <p:nvPr/>
        </p:nvSpPr>
        <p:spPr>
          <a:xfrm>
            <a:off x="2987824" y="1997572"/>
            <a:ext cx="14766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7030A0"/>
                </a:solidFill>
              </a:rPr>
              <a:t>ambiguous </a:t>
            </a:r>
            <a:r>
              <a:rPr lang="en-US" altLang="en-US" dirty="0">
                <a:solidFill>
                  <a:srgbClr val="E2AC00"/>
                </a:solidFill>
                <a:latin typeface="Cambria" panose="02040503050406030204" pitchFamily="18" charset="0"/>
              </a:rPr>
              <a:t>	</a:t>
            </a:r>
            <a:endParaRPr lang="en-US" altLang="en-US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5110168-717C-43BD-ACE4-D565831EFFAD}"/>
              </a:ext>
            </a:extLst>
          </p:cNvPr>
          <p:cNvSpPr/>
          <p:nvPr/>
        </p:nvSpPr>
        <p:spPr>
          <a:xfrm>
            <a:off x="379612" y="1626096"/>
            <a:ext cx="104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</a:rPr>
              <a:t>no cue</a:t>
            </a:r>
            <a:endParaRPr lang="en-US" altLang="en-US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396552" y="2780928"/>
            <a:ext cx="9793088" cy="1584176"/>
          </a:xfrm>
          <a:prstGeom prst="rect">
            <a:avLst/>
          </a:prstGeom>
          <a:solidFill>
            <a:srgbClr val="FFC000">
              <a:alpha val="22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388490" y="4365104"/>
            <a:ext cx="9793088" cy="194421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69787" y="1624608"/>
            <a:ext cx="9793088" cy="1159768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predicted by a complementary systems account:</a:t>
            </a:r>
          </a:p>
          <a:p>
            <a:pPr lvl="1"/>
            <a:r>
              <a:rPr lang="en-GB" dirty="0" smtClean="0"/>
              <a:t>Consolidation tends to favour the arbitrary over the systematic</a:t>
            </a:r>
          </a:p>
          <a:p>
            <a:r>
              <a:rPr lang="en-GB" dirty="0" smtClean="0"/>
              <a:t>Be careful when interpreting the results of artificial language learning paradigms</a:t>
            </a:r>
            <a:endParaRPr lang="en-GB" dirty="0"/>
          </a:p>
          <a:p>
            <a:pPr lvl="1"/>
            <a:r>
              <a:rPr lang="en-GB" dirty="0" smtClean="0"/>
              <a:t>Performance on newly learned material may not reflect final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8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556170" y="4339368"/>
            <a:ext cx="9793088" cy="1969951"/>
          </a:xfrm>
          <a:prstGeom prst="rect">
            <a:avLst/>
          </a:prstGeom>
          <a:solidFill>
            <a:srgbClr val="FFC000">
              <a:alpha val="22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540568" y="1556792"/>
            <a:ext cx="9793088" cy="2782576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409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Consistency: overlap between new words and existing language</a:t>
            </a:r>
            <a:endParaRPr lang="en-GB" sz="3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0685" y="2636912"/>
            <a:ext cx="102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prstClr val="black"/>
                </a:solidFill>
                <a:cs typeface="Arial" pitchFamily="34" charset="0"/>
              </a:rPr>
              <a:t>present </a:t>
            </a:r>
          </a:p>
          <a:p>
            <a:pPr algn="ctr"/>
            <a:r>
              <a:rPr lang="en-GB" sz="1600" i="1" dirty="0">
                <a:solidFill>
                  <a:prstClr val="black"/>
                </a:solidFill>
                <a:cs typeface="Arial" pitchFamily="34" charset="0"/>
              </a:rPr>
              <a:t>tense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03081" y="3769023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PLARE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27143" y="471636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FLEEP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26175" y="2636912"/>
            <a:ext cx="1646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prstClr val="black"/>
                </a:solidFill>
                <a:cs typeface="Arial" pitchFamily="34" charset="0"/>
              </a:rPr>
              <a:t>Past tense</a:t>
            </a:r>
            <a:endParaRPr lang="en-GB" sz="160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32641" y="3769023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PLARED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97774" y="471636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FLEPT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3211" y="3769023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PLORE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84551" y="4716367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FLEEPED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4516485" y="2036747"/>
            <a:ext cx="3070708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3722688" rtl="0" fontAlgn="base">
              <a:spcBef>
                <a:spcPct val="50000"/>
              </a:spcBef>
              <a:spcAft>
                <a:spcPct val="0"/>
              </a:spcAft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1860550" indent="-1403350" algn="l" defTabSz="3722688" rtl="0" fontAlgn="base">
              <a:spcBef>
                <a:spcPct val="50000"/>
              </a:spcBef>
              <a:spcAft>
                <a:spcPct val="0"/>
              </a:spcAft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3722688" indent="-2808288" algn="l" defTabSz="3722688" rtl="0" fontAlgn="base">
              <a:spcBef>
                <a:spcPct val="50000"/>
              </a:spcBef>
              <a:spcAft>
                <a:spcPct val="0"/>
              </a:spcAft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5584825" indent="-4213225" algn="l" defTabSz="3722688" rtl="0" fontAlgn="base">
              <a:spcBef>
                <a:spcPct val="50000"/>
              </a:spcBef>
              <a:spcAft>
                <a:spcPct val="0"/>
              </a:spcAft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7446963" indent="-5618163" algn="l" defTabSz="3722688" rtl="0" fontAlgn="base">
              <a:spcBef>
                <a:spcPct val="50000"/>
              </a:spcBef>
              <a:spcAft>
                <a:spcPct val="0"/>
              </a:spcAft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73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Novel language</a:t>
            </a:r>
            <a:endParaRPr lang="en-US" sz="5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2036747"/>
            <a:ext cx="4037351" cy="2245896"/>
            <a:chOff x="107504" y="2036747"/>
            <a:chExt cx="4037351" cy="2245896"/>
          </a:xfrm>
        </p:grpSpPr>
        <p:sp>
          <p:nvSpPr>
            <p:cNvPr id="19" name="Left-Right Arrow 18"/>
            <p:cNvSpPr>
              <a:spLocks noChangeArrowheads="1"/>
            </p:cNvSpPr>
            <p:nvPr/>
          </p:nvSpPr>
          <p:spPr bwMode="auto">
            <a:xfrm>
              <a:off x="1979712" y="3842300"/>
              <a:ext cx="2022613" cy="255764"/>
            </a:xfrm>
            <a:prstGeom prst="leftRightArrow">
              <a:avLst>
                <a:gd name="adj1" fmla="val 37880"/>
                <a:gd name="adj2" fmla="val 50014"/>
              </a:avLst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7030A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7504" y="2036747"/>
              <a:ext cx="4037351" cy="2245896"/>
              <a:chOff x="107504" y="2036747"/>
              <a:chExt cx="4037351" cy="2245896"/>
            </a:xfrm>
          </p:grpSpPr>
          <p:sp>
            <p:nvSpPr>
              <p:cNvPr id="5" name="Text Box 50"/>
              <p:cNvSpPr txBox="1">
                <a:spLocks noChangeArrowheads="1"/>
              </p:cNvSpPr>
              <p:nvPr/>
            </p:nvSpPr>
            <p:spPr bwMode="auto">
              <a:xfrm>
                <a:off x="395536" y="2036747"/>
                <a:ext cx="3070708" cy="40011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1860550" indent="-1403350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3722688" indent="-2808288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5584825" indent="-4213225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7446963" indent="-5618163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Existing 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language</a:t>
                </a:r>
                <a:endParaRPr lang="en-US" sz="5400" dirty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193"/>
              <p:cNvSpPr>
                <a:spLocks noChangeArrowheads="1"/>
              </p:cNvSpPr>
              <p:nvPr/>
            </p:nvSpPr>
            <p:spPr bwMode="auto">
              <a:xfrm>
                <a:off x="2023762" y="2921955"/>
                <a:ext cx="21210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4113213">
                  <a:spcBef>
                    <a:spcPct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Local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Neighborhoods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04531" y="3697868"/>
                <a:ext cx="139451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7030A0"/>
                    </a:solidFill>
                  </a:rPr>
                  <a:t>Regular dominant</a:t>
                </a:r>
              </a:p>
            </p:txBody>
          </p: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107504" y="3779748"/>
                <a:ext cx="1823386" cy="3693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1860550" indent="-1403350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3722688" indent="-2808288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5584825" indent="-4213225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7446963" indent="-5618163" algn="l" defTabSz="3722688" rtl="0" fontAlgn="base">
                  <a:spcBef>
                    <a:spcPct val="50000"/>
                  </a:spcBef>
                  <a:spcAft>
                    <a:spcPct val="0"/>
                  </a:spcAft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7300" b="1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 dirty="0" smtClean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share care stare</a:t>
                </a:r>
                <a:endParaRPr lang="en-US" sz="1800" b="0" dirty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5496" y="4633972"/>
            <a:ext cx="3969098" cy="584775"/>
            <a:chOff x="35496" y="4633972"/>
            <a:chExt cx="3969098" cy="584775"/>
          </a:xfrm>
        </p:grpSpPr>
        <p:sp>
          <p:nvSpPr>
            <p:cNvPr id="21" name="Left-Right Arrow 20"/>
            <p:cNvSpPr>
              <a:spLocks noChangeArrowheads="1"/>
            </p:cNvSpPr>
            <p:nvPr/>
          </p:nvSpPr>
          <p:spPr bwMode="auto">
            <a:xfrm>
              <a:off x="1979712" y="4770280"/>
              <a:ext cx="2024882" cy="250605"/>
            </a:xfrm>
            <a:prstGeom prst="leftRightArrow">
              <a:avLst>
                <a:gd name="adj1" fmla="val 37880"/>
                <a:gd name="adj2" fmla="val 50014"/>
              </a:avLst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306799" y="4633972"/>
              <a:ext cx="138061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srgbClr val="7030A0"/>
                  </a:solidFill>
                </a:rPr>
                <a:t>Irregular dominant</a:t>
              </a: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35496" y="4715852"/>
              <a:ext cx="2016224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3722688" rtl="0" fontAlgn="base">
                <a:spcBef>
                  <a:spcPct val="50000"/>
                </a:spcBef>
                <a:spcAft>
                  <a:spcPct val="0"/>
                </a:spcAft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1860550" indent="-1403350" algn="l" defTabSz="3722688" rtl="0" fontAlgn="base">
                <a:spcBef>
                  <a:spcPct val="50000"/>
                </a:spcBef>
                <a:spcAft>
                  <a:spcPct val="0"/>
                </a:spcAft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3722688" indent="-2808288" algn="l" defTabSz="3722688" rtl="0" fontAlgn="base">
                <a:spcBef>
                  <a:spcPct val="50000"/>
                </a:spcBef>
                <a:spcAft>
                  <a:spcPct val="0"/>
                </a:spcAft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5584825" indent="-4213225" algn="l" defTabSz="3722688" rtl="0" fontAlgn="base">
                <a:spcBef>
                  <a:spcPct val="50000"/>
                </a:spcBef>
                <a:spcAft>
                  <a:spcPct val="0"/>
                </a:spcAft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7446963" indent="-5618163" algn="l" defTabSz="3722688" rtl="0" fontAlgn="base">
                <a:spcBef>
                  <a:spcPct val="50000"/>
                </a:spcBef>
                <a:spcAft>
                  <a:spcPct val="0"/>
                </a:spcAft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7300" b="1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sleep keep sweep</a:t>
              </a:r>
              <a:endParaRPr lang="en-US" sz="1800" b="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7422" r="8907" b="13163"/>
          <a:stretch/>
        </p:blipFill>
        <p:spPr bwMode="auto">
          <a:xfrm>
            <a:off x="7812360" y="127000"/>
            <a:ext cx="1217340" cy="15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111950" y="3221687"/>
            <a:ext cx="2471318" cy="2736885"/>
            <a:chOff x="6111950" y="3221687"/>
            <a:chExt cx="2471318" cy="2736885"/>
          </a:xfrm>
        </p:grpSpPr>
        <p:sp>
          <p:nvSpPr>
            <p:cNvPr id="3" name="Rectangle 2"/>
            <p:cNvSpPr/>
            <p:nvPr/>
          </p:nvSpPr>
          <p:spPr>
            <a:xfrm>
              <a:off x="6853211" y="3221687"/>
              <a:ext cx="780342" cy="229554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1950" y="5589240"/>
              <a:ext cx="2471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53548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Less overlap (globally)</a:t>
              </a:r>
              <a:endParaRPr lang="en-GB" dirty="0">
                <a:solidFill>
                  <a:srgbClr val="5354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75547" y="3221687"/>
            <a:ext cx="4656893" cy="2736885"/>
            <a:chOff x="3875547" y="3221687"/>
            <a:chExt cx="4656893" cy="2736885"/>
          </a:xfrm>
        </p:grpSpPr>
        <p:sp>
          <p:nvSpPr>
            <p:cNvPr id="9" name="Parallelogram 8"/>
            <p:cNvSpPr/>
            <p:nvPr/>
          </p:nvSpPr>
          <p:spPr>
            <a:xfrm>
              <a:off x="4860032" y="3221687"/>
              <a:ext cx="3672408" cy="2295545"/>
            </a:xfrm>
            <a:prstGeom prst="parallelogram">
              <a:avLst>
                <a:gd name="adj" fmla="val 112331"/>
              </a:avLst>
            </a:prstGeom>
            <a:solidFill>
              <a:srgbClr val="00B05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75547" y="5589240"/>
              <a:ext cx="2320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Less overlap (locally)</a:t>
              </a:r>
              <a:endParaRPr lang="en-GB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3730548" y="2347596"/>
            <a:ext cx="4687398" cy="4160495"/>
          </a:xfrm>
          <a:prstGeom prst="line">
            <a:avLst/>
          </a:pr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120634">
            <a:off x="5131807" y="4052620"/>
            <a:ext cx="356854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C000"/>
                </a:solidFill>
              </a:rPr>
              <a:t>Weaker overlap</a:t>
            </a:r>
            <a:br>
              <a:rPr lang="en-GB" sz="4000" dirty="0" smtClean="0">
                <a:solidFill>
                  <a:srgbClr val="FFC000"/>
                </a:solidFill>
              </a:rPr>
            </a:br>
            <a:r>
              <a:rPr lang="en-GB" sz="4000" dirty="0" smtClean="0">
                <a:solidFill>
                  <a:srgbClr val="FFC000"/>
                </a:solidFill>
              </a:rPr>
              <a:t>Sleep Benefit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9120634">
            <a:off x="4920762" y="3300218"/>
            <a:ext cx="226215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Strong </a:t>
            </a:r>
            <a:r>
              <a:rPr lang="en-GB" sz="2400" dirty="0">
                <a:solidFill>
                  <a:srgbClr val="FFC000"/>
                </a:solidFill>
              </a:rPr>
              <a:t>o</a:t>
            </a:r>
            <a:r>
              <a:rPr lang="en-GB" sz="2400" dirty="0" smtClean="0">
                <a:solidFill>
                  <a:srgbClr val="FFC000"/>
                </a:solidFill>
              </a:rPr>
              <a:t>verlap</a:t>
            </a:r>
            <a:br>
              <a:rPr lang="en-GB" sz="2400" dirty="0" smtClean="0">
                <a:solidFill>
                  <a:srgbClr val="FFC000"/>
                </a:solidFill>
              </a:rPr>
            </a:br>
            <a:r>
              <a:rPr lang="en-GB" sz="2400" dirty="0" smtClean="0">
                <a:solidFill>
                  <a:srgbClr val="FFC000"/>
                </a:solidFill>
              </a:rPr>
              <a:t>No Sleep Benefit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2642" y="2419830"/>
            <a:ext cx="5407686" cy="1815882"/>
          </a:xfrm>
          <a:prstGeom prst="rect">
            <a:avLst/>
          </a:prstGeom>
          <a:effectLst>
            <a:outerShdw blurRad="76200" dir="18900000" sx="101000" sy="101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</a:rPr>
              <a:t>Sleep benefit, and possibly hippocampal </a:t>
            </a:r>
            <a:r>
              <a:rPr lang="en-GB" sz="2800" dirty="0" smtClean="0">
                <a:solidFill>
                  <a:prstClr val="white"/>
                </a:solidFill>
              </a:rPr>
              <a:t>involvement, </a:t>
            </a:r>
            <a:r>
              <a:rPr lang="en-GB" sz="2800" dirty="0">
                <a:solidFill>
                  <a:prstClr val="white"/>
                </a:solidFill>
              </a:rPr>
              <a:t>depends on overlap between new material and existing knowledge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09" y="6453336"/>
            <a:ext cx="270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Mirkovic</a:t>
            </a:r>
            <a:r>
              <a:rPr lang="en-US" dirty="0" smtClean="0"/>
              <a:t> &amp; </a:t>
            </a:r>
            <a:r>
              <a:rPr lang="en-US" dirty="0"/>
              <a:t>Gaskell, </a:t>
            </a:r>
            <a:r>
              <a:rPr lang="en-GB" dirty="0" smtClean="0"/>
              <a:t>in prep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  <p:bldP spid="37" grpId="0"/>
      <p:bldP spid="38" grpId="0"/>
      <p:bldP spid="14" grpId="0" animBg="1"/>
      <p:bldP spid="5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Overlap with existing knowledge provides support for cortical learning</a:t>
            </a:r>
          </a:p>
          <a:p>
            <a:pPr lvl="1"/>
            <a:r>
              <a:rPr lang="en-GB" dirty="0" smtClean="0"/>
              <a:t>Consolidation effects stronger for more novel, harder to integrate material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7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752128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726488" cy="5504656"/>
          </a:xfrm>
        </p:spPr>
        <p:txBody>
          <a:bodyPr/>
          <a:lstStyle/>
          <a:p>
            <a:r>
              <a:rPr lang="en-GB" sz="2800" dirty="0"/>
              <a:t>T</a:t>
            </a:r>
            <a:r>
              <a:rPr lang="en-GB" sz="2800" dirty="0" smtClean="0"/>
              <a:t>o explain the time-course of language learning, we need to understand the nature of the mapping and its implications for memory systems: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Fast/massed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arbitrary</a:t>
            </a:r>
            <a:r>
              <a:rPr lang="en-GB" sz="2400" dirty="0" smtClean="0"/>
              <a:t> learning and new </a:t>
            </a:r>
            <a:r>
              <a:rPr lang="en-GB" sz="2400" dirty="0" smtClean="0">
                <a:solidFill>
                  <a:srgbClr val="FF0000"/>
                </a:solidFill>
              </a:rPr>
              <a:t>incompatible</a:t>
            </a:r>
            <a:r>
              <a:rPr lang="en-GB" sz="2400" dirty="0" smtClean="0"/>
              <a:t> knowledge </a:t>
            </a:r>
            <a:r>
              <a:rPr lang="en-GB" sz="2400" dirty="0" smtClean="0"/>
              <a:t>require hippocampal intervention, and so benefit from consolidation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Slower, </a:t>
            </a:r>
            <a:r>
              <a:rPr lang="en-GB" sz="2400" dirty="0" smtClean="0">
                <a:solidFill>
                  <a:srgbClr val="FF0000"/>
                </a:solidFill>
              </a:rPr>
              <a:t>spaced</a:t>
            </a:r>
            <a:r>
              <a:rPr lang="en-GB" sz="2400" dirty="0" smtClean="0"/>
              <a:t>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systematic</a:t>
            </a:r>
            <a:r>
              <a:rPr lang="en-GB" sz="2400" dirty="0" smtClean="0"/>
              <a:t> learning and </a:t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compatible</a:t>
            </a:r>
            <a:r>
              <a:rPr lang="en-GB" sz="2400" dirty="0" smtClean="0"/>
              <a:t> </a:t>
            </a:r>
            <a:r>
              <a:rPr lang="en-GB" sz="2400" dirty="0" smtClean="0"/>
              <a:t>knowledge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engage </a:t>
            </a:r>
            <a:r>
              <a:rPr lang="en-GB" sz="2400" dirty="0" smtClean="0"/>
              <a:t>more with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cortical networks,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sleep/consolidation </a:t>
            </a:r>
            <a:r>
              <a:rPr lang="en-GB" sz="2400" dirty="0" smtClean="0"/>
              <a:t>effects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are less </a:t>
            </a:r>
            <a:r>
              <a:rPr lang="en-GB" sz="2400" dirty="0" smtClean="0"/>
              <a:t>dramatic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35" y="3861048"/>
            <a:ext cx="4141657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5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8" y="4991810"/>
            <a:ext cx="1398936" cy="1865248"/>
          </a:xfrm>
          <a:prstGeom prst="rect">
            <a:avLst/>
          </a:prstGeom>
        </p:spPr>
      </p:pic>
      <p:pic>
        <p:nvPicPr>
          <p:cNvPr id="25" name="Picture 24" descr="http://b.vimeocdn.com/ts/271/747/271747050_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1922" y="908720"/>
            <a:ext cx="1441062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 r="12673"/>
          <a:stretch/>
        </p:blipFill>
        <p:spPr bwMode="auto">
          <a:xfrm>
            <a:off x="214944" y="968393"/>
            <a:ext cx="1330859" cy="18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nna Weighal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7051" y="3195116"/>
            <a:ext cx="1353636" cy="15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80087"/>
            <a:ext cx="129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67" y="5004428"/>
            <a:ext cx="1405088" cy="8535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8899"/>
            <a:ext cx="4464496" cy="733726"/>
          </a:xfrm>
          <a:noFill/>
        </p:spPr>
        <p:txBody>
          <a:bodyPr/>
          <a:lstStyle/>
          <a:p>
            <a:r>
              <a:rPr lang="de-DE" sz="2800" dirty="0" smtClean="0">
                <a:solidFill>
                  <a:srgbClr val="FFC000"/>
                </a:solidFill>
              </a:rPr>
              <a:t>Thanks to... </a:t>
            </a:r>
            <a:endParaRPr lang="de-DE" sz="2800" dirty="0"/>
          </a:p>
        </p:txBody>
      </p:sp>
      <p:pic>
        <p:nvPicPr>
          <p:cNvPr id="29" name="Picture 2" descr="http://www.scalestudy.co.uk/wp-content/uploads/2012/01/courtenay-norbu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50" y="5098876"/>
            <a:ext cx="142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mrc-cbu.cam.ac.uk/wp-content/uploads/formidable/matt.davi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447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waterloofoundationlogomedium.png (480×192)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-25122"/>
            <a:ext cx="2771800" cy="7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ye smith newcastl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5053156"/>
            <a:ext cx="1368152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28" y="2943802"/>
            <a:ext cx="2795750" cy="1766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593" y="2547609"/>
            <a:ext cx="1329210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Lisa Henderson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56" y="4590255"/>
            <a:ext cx="3147272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Sarah Walker Vic </a:t>
            </a:r>
            <a:r>
              <a:rPr lang="en-GB" sz="1400" dirty="0" err="1" smtClean="0">
                <a:solidFill>
                  <a:schemeClr val="bg1"/>
                </a:solidFill>
              </a:rPr>
              <a:t>Knowland</a:t>
            </a:r>
            <a:r>
              <a:rPr lang="en-GB" sz="1400" dirty="0" smtClean="0">
                <a:solidFill>
                  <a:schemeClr val="bg1"/>
                </a:solidFill>
              </a:rPr>
              <a:t> Fay Fletcher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6819" y="6567265"/>
            <a:ext cx="1325684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Jelena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Mirkovic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2254" y="2431426"/>
            <a:ext cx="986167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Matt Davis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5847" y="2451510"/>
            <a:ext cx="1300356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Nicolas Dumay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7131" y="4640237"/>
            <a:ext cx="1247265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Anna </a:t>
            </a:r>
            <a:r>
              <a:rPr lang="en-GB" sz="1400" dirty="0" err="1" smtClean="0">
                <a:solidFill>
                  <a:schemeClr val="bg1"/>
                </a:solidFill>
              </a:rPr>
              <a:t>Weighall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0275" y="6505599"/>
            <a:ext cx="1018677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Faye Smith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3527" y="6497951"/>
            <a:ext cx="1616148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Courtenay </a:t>
            </a:r>
            <a:r>
              <a:rPr lang="en-GB" sz="1400" dirty="0" err="1" smtClean="0">
                <a:solidFill>
                  <a:schemeClr val="bg1"/>
                </a:solidFill>
              </a:rPr>
              <a:t>Norbury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43" name="Picture 2" descr="https://62e528761d0685343e1c-f3d1b99a743ffa4142d9d7f1978d9686.ssl.cf2.rackcdn.com/avatars/165224/width238/image-20150422-1858-vbw4cy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7156" y="3067890"/>
            <a:ext cx="1283849" cy="15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572000" y="4417367"/>
            <a:ext cx="1418915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Jakke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Tamminen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meesha warmington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9650"/>
          <a:stretch/>
        </p:blipFill>
        <p:spPr bwMode="auto">
          <a:xfrm>
            <a:off x="6162754" y="3195116"/>
            <a:ext cx="1224136" cy="15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012160" y="4489375"/>
            <a:ext cx="1734770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Meesha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Warmington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46" name="Picture 2" descr="Image result for sleep smart yor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51" y="47427"/>
            <a:ext cx="826657" cy="9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scranton.edu/academics/provost/images/New%20Faculty%202011/warker_225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8"/>
          <a:stretch/>
        </p:blipFill>
        <p:spPr bwMode="auto">
          <a:xfrm>
            <a:off x="3131840" y="2924944"/>
            <a:ext cx="1367632" cy="17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306506" y="4326976"/>
            <a:ext cx="945772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Jill </a:t>
            </a:r>
            <a:r>
              <a:rPr lang="en-GB" sz="1400" dirty="0" err="1" smtClean="0">
                <a:solidFill>
                  <a:schemeClr val="bg1"/>
                </a:solidFill>
              </a:rPr>
              <a:t>Warker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49" name="Picture 2" descr="Media preview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445" r="16329" b="8102"/>
          <a:stretch/>
        </p:blipFill>
        <p:spPr bwMode="auto">
          <a:xfrm>
            <a:off x="1655416" y="968393"/>
            <a:ext cx="12970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04623" y="2557350"/>
            <a:ext cx="998671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Jenni Rodd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4" name="Picture 4" descr="https://media.licdn.com/mpr/mpr/shrink_200_200/p/6/005/091/023/3b8075b.jpg"/>
          <p:cNvPicPr>
            <a:picLocks noChangeAspect="1" noChangeArrowheads="1"/>
          </p:cNvPicPr>
          <p:nvPr/>
        </p:nvPicPr>
        <p:blipFill rotWithShape="1">
          <a:blip r:embed="rId19" cstate="print"/>
          <a:srcRect l="6101" r="12994"/>
          <a:stretch/>
        </p:blipFill>
        <p:spPr bwMode="auto">
          <a:xfrm>
            <a:off x="3465604" y="1214283"/>
            <a:ext cx="1280985" cy="15833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394642" y="2524332"/>
            <a:ext cx="1406604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Justyna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Sobczak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1" name="Picture 2" descr="http://www2.hull.ac.uk/science/images/shane%20lindsay%20psychology%20msp_0573%20(166x250)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2"/>
          <a:stretch/>
        </p:blipFill>
        <p:spPr bwMode="auto">
          <a:xfrm>
            <a:off x="3194737" y="5004428"/>
            <a:ext cx="1413504" cy="17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220497" y="6450050"/>
            <a:ext cx="1260281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Shane Lindsay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3" name="Picture 2" descr="Image result for hua chen wa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0283"/>
          <a:stretch/>
        </p:blipFill>
        <p:spPr bwMode="auto">
          <a:xfrm>
            <a:off x="93000" y="4991810"/>
            <a:ext cx="136815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24906" y="6414552"/>
            <a:ext cx="1393330" cy="30777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Hua-Chen Wang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1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tests</a:t>
            </a:r>
            <a:r>
              <a:rPr lang="en-GB" dirty="0" smtClean="0"/>
              <a:t> of a complementary systems/consolidation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Slower, interleaved learning</a:t>
            </a:r>
          </a:p>
          <a:p>
            <a:pPr lvl="1"/>
            <a:r>
              <a:rPr lang="en-GB" dirty="0" smtClean="0"/>
              <a:t>Massed vs spaced incorporation in word learning</a:t>
            </a:r>
          </a:p>
          <a:p>
            <a:r>
              <a:rPr lang="en-GB" dirty="0"/>
              <a:t>Less arbitrary mappings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Vary </a:t>
            </a:r>
            <a:r>
              <a:rPr lang="en-GB" dirty="0" err="1" smtClean="0"/>
              <a:t>systematicity</a:t>
            </a:r>
            <a:r>
              <a:rPr lang="en-GB" dirty="0" smtClean="0"/>
              <a:t>/arbitrariness of new mapping</a:t>
            </a:r>
          </a:p>
          <a:p>
            <a:pPr lvl="2"/>
            <a:r>
              <a:rPr lang="en-GB" dirty="0" smtClean="0"/>
              <a:t>Artificial language learning</a:t>
            </a:r>
          </a:p>
          <a:p>
            <a:r>
              <a:rPr lang="en-GB" dirty="0" smtClean="0"/>
              <a:t>…with </a:t>
            </a:r>
            <a:r>
              <a:rPr lang="en-GB" dirty="0"/>
              <a:t>overlapping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Vary overlap between new words and existing language</a:t>
            </a:r>
          </a:p>
          <a:p>
            <a:pPr lvl="2"/>
            <a:r>
              <a:rPr lang="en-GB" dirty="0" smtClean="0"/>
              <a:t>Novel English past tenses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396552" y="1700808"/>
            <a:ext cx="9793088" cy="1080120"/>
          </a:xfrm>
          <a:prstGeom prst="rect">
            <a:avLst/>
          </a:prstGeom>
          <a:solidFill>
            <a:srgbClr val="FFC000">
              <a:alpha val="22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388490" y="2780928"/>
            <a:ext cx="9793088" cy="3528392"/>
          </a:xfrm>
          <a:prstGeom prst="rect">
            <a:avLst/>
          </a:prstGeom>
          <a:solidFill>
            <a:schemeClr val="bg1">
              <a:alpha val="5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78" y="2556066"/>
            <a:ext cx="5178318" cy="39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we learn new words without a hippocampus?</a:t>
            </a:r>
            <a:r>
              <a:rPr lang="en-GB" sz="2700" dirty="0" smtClean="0"/>
              <a:t> (</a:t>
            </a:r>
            <a:r>
              <a:rPr lang="en-GB" sz="2700" dirty="0" err="1" smtClean="0"/>
              <a:t>Bayley</a:t>
            </a:r>
            <a:r>
              <a:rPr lang="en-GB" sz="2700" dirty="0" smtClean="0"/>
              <a:t> et al, 2008)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4139952" cy="4953000"/>
          </a:xfrm>
        </p:spPr>
        <p:txBody>
          <a:bodyPr/>
          <a:lstStyle/>
          <a:p>
            <a:r>
              <a:rPr lang="en-GB" dirty="0" smtClean="0"/>
              <a:t>Which </a:t>
            </a:r>
            <a:r>
              <a:rPr lang="en-GB" dirty="0"/>
              <a:t>of the following is a word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indent="0">
              <a:buNone/>
            </a:pPr>
            <a:r>
              <a:rPr lang="en-GB" sz="2000" dirty="0" err="1" smtClean="0"/>
              <a:t>Fooble</a:t>
            </a:r>
            <a:r>
              <a:rPr lang="en-GB" sz="2000" dirty="0" smtClean="0"/>
              <a:t>  Foozle  </a:t>
            </a:r>
            <a:r>
              <a:rPr lang="en-GB" sz="2000" dirty="0" err="1" smtClean="0"/>
              <a:t>Tooble</a:t>
            </a:r>
            <a:r>
              <a:rPr lang="en-GB" sz="2000" dirty="0" smtClean="0"/>
              <a:t>  </a:t>
            </a:r>
            <a:br>
              <a:rPr lang="en-GB" sz="2000" dirty="0" smtClean="0"/>
            </a:br>
            <a:r>
              <a:rPr lang="en-GB" sz="2000" dirty="0" smtClean="0"/>
              <a:t>Google  </a:t>
            </a:r>
            <a:r>
              <a:rPr lang="en-GB" sz="2000" dirty="0" err="1" smtClean="0"/>
              <a:t>Toozle</a:t>
            </a:r>
            <a:r>
              <a:rPr lang="en-GB" sz="2000" dirty="0" smtClean="0"/>
              <a:t>  </a:t>
            </a:r>
            <a:r>
              <a:rPr lang="en-GB" sz="2000" dirty="0" err="1" smtClean="0"/>
              <a:t>Gooble</a:t>
            </a:r>
            <a:r>
              <a:rPr lang="en-GB" sz="2000" dirty="0" smtClean="0"/>
              <a:t>  </a:t>
            </a:r>
            <a:br>
              <a:rPr lang="en-GB" sz="2000" dirty="0" smtClean="0"/>
            </a:br>
            <a:r>
              <a:rPr lang="en-GB" sz="2000" dirty="0" err="1" smtClean="0"/>
              <a:t>Foogle</a:t>
            </a:r>
            <a:r>
              <a:rPr lang="en-GB" sz="2000" dirty="0" smtClean="0"/>
              <a:t>  </a:t>
            </a:r>
            <a:r>
              <a:rPr lang="en-GB" sz="2000" dirty="0" err="1" smtClean="0"/>
              <a:t>Goozle</a:t>
            </a:r>
            <a:r>
              <a:rPr lang="en-GB" sz="2000" dirty="0" smtClean="0"/>
              <a:t>  </a:t>
            </a:r>
            <a:r>
              <a:rPr lang="en-GB" sz="2000" dirty="0" err="1"/>
              <a:t>Toogle</a:t>
            </a:r>
            <a:endParaRPr lang="en-GB" sz="2000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9786" y="6156012"/>
            <a:ext cx="29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 = .08	              p &lt; .05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 dirty="0" smtClean="0"/>
              <a:t>Spaced learning and testing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idx="4294967295"/>
          </p:nvPr>
        </p:nvSpPr>
        <p:spPr>
          <a:xfrm>
            <a:off x="228600" y="1270248"/>
            <a:ext cx="8915400" cy="2014736"/>
          </a:xfrm>
        </p:spPr>
        <p:txBody>
          <a:bodyPr/>
          <a:lstStyle/>
          <a:p>
            <a:r>
              <a:rPr lang="en-GB" dirty="0" smtClean="0"/>
              <a:t>Can interleaved learning lead</a:t>
            </a:r>
            <a:br>
              <a:rPr lang="en-GB" dirty="0" smtClean="0"/>
            </a:br>
            <a:r>
              <a:rPr lang="en-GB" dirty="0" smtClean="0"/>
              <a:t>to lexical engagement?</a:t>
            </a:r>
          </a:p>
        </p:txBody>
      </p:sp>
      <p:graphicFrame>
        <p:nvGraphicFramePr>
          <p:cNvPr id="126038" name="Group 86"/>
          <p:cNvGraphicFramePr>
            <a:graphicFrameLocks noGrp="1"/>
          </p:cNvGraphicFramePr>
          <p:nvPr/>
        </p:nvGraphicFramePr>
        <p:xfrm>
          <a:off x="285750" y="3200400"/>
          <a:ext cx="8448675" cy="3657600"/>
        </p:xfrm>
        <a:graphic>
          <a:graphicData uri="http://schemas.openxmlformats.org/drawingml/2006/table">
            <a:tbl>
              <a:tblPr/>
              <a:tblGrid>
                <a:gridCol w="1727200"/>
                <a:gridCol w="1466850"/>
                <a:gridCol w="1249363"/>
                <a:gridCol w="1250950"/>
                <a:gridCol w="1252537"/>
                <a:gridCol w="1501775"/>
              </a:tblGrid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Time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9388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1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09:00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11:30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14:00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5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0" name="Line 49"/>
          <p:cNvSpPr>
            <a:spLocks noChangeShapeType="1"/>
          </p:cNvSpPr>
          <p:nvPr/>
        </p:nvSpPr>
        <p:spPr bwMode="auto">
          <a:xfrm>
            <a:off x="4572000" y="47971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1" name="Rectangle 5"/>
          <p:cNvSpPr>
            <a:spLocks noChangeArrowheads="1"/>
          </p:cNvSpPr>
          <p:nvPr/>
        </p:nvSpPr>
        <p:spPr bwMode="auto">
          <a:xfrm>
            <a:off x="7696200" y="6448425"/>
            <a:ext cx="1236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55332" name="Rectangle 8"/>
          <p:cNvSpPr>
            <a:spLocks noChangeArrowheads="1"/>
          </p:cNvSpPr>
          <p:nvPr/>
        </p:nvSpPr>
        <p:spPr bwMode="auto">
          <a:xfrm rot="-5400000">
            <a:off x="7689056" y="4779169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55333" name="Line 10"/>
          <p:cNvSpPr>
            <a:spLocks noChangeShapeType="1"/>
          </p:cNvSpPr>
          <p:nvPr/>
        </p:nvSpPr>
        <p:spPr bwMode="auto">
          <a:xfrm>
            <a:off x="8491538" y="5703888"/>
            <a:ext cx="0" cy="38100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4" name="Line 10"/>
          <p:cNvSpPr>
            <a:spLocks noChangeShapeType="1"/>
          </p:cNvSpPr>
          <p:nvPr/>
        </p:nvSpPr>
        <p:spPr bwMode="auto">
          <a:xfrm flipH="1" flipV="1">
            <a:off x="8502650" y="3886200"/>
            <a:ext cx="1588" cy="354013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5" name="Line 87"/>
          <p:cNvSpPr>
            <a:spLocks noChangeShapeType="1"/>
          </p:cNvSpPr>
          <p:nvPr/>
        </p:nvSpPr>
        <p:spPr bwMode="auto">
          <a:xfrm>
            <a:off x="4572000" y="54067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026" name="Picture 2" descr="http://www2.hull.ac.uk/science/images/shane%20lindsay%20psychology%20msp_0573%20(166x25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5029" y="157511"/>
            <a:ext cx="1509141" cy="18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1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15375" cy="6096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Results – Spaced learning and testing</a:t>
            </a:r>
            <a:endParaRPr lang="en-GB" sz="2800" dirty="0" smtClean="0"/>
          </a:p>
        </p:txBody>
      </p:sp>
      <p:graphicFrame>
        <p:nvGraphicFramePr>
          <p:cNvPr id="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33413" y="1041400"/>
          <a:ext cx="7920037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36500" y="1219200"/>
            <a:ext cx="0" cy="5302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5715000"/>
            <a:ext cx="1703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6934200" y="6324600"/>
            <a:ext cx="13716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8077200" y="6324600"/>
            <a:ext cx="685800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10000" y="6019800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752600" y="6324600"/>
            <a:ext cx="20574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410200" y="6324600"/>
            <a:ext cx="1371600" cy="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6491288"/>
            <a:ext cx="419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333CC"/>
                </a:solidFill>
              </a:rPr>
              <a:t>Lindsay &amp; Gaskell (2013, JEPLMC)</a:t>
            </a:r>
            <a:endParaRPr lang="en-GB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1268760"/>
            <a:ext cx="508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(Error bars are confidence intervals)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8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 dirty="0" smtClean="0"/>
              <a:t>Spaced learning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idx="4294967295"/>
          </p:nvPr>
        </p:nvSpPr>
        <p:spPr>
          <a:xfrm>
            <a:off x="228600" y="1270248"/>
            <a:ext cx="8915400" cy="2014736"/>
          </a:xfrm>
        </p:spPr>
        <p:txBody>
          <a:bodyPr/>
          <a:lstStyle/>
          <a:p>
            <a:r>
              <a:rPr lang="en-GB" sz="2800" dirty="0" smtClean="0"/>
              <a:t>What about when testing is not repeated through the day?</a:t>
            </a:r>
            <a:endParaRPr lang="en-GB" sz="2400" dirty="0" smtClean="0"/>
          </a:p>
        </p:txBody>
      </p:sp>
      <p:graphicFrame>
        <p:nvGraphicFramePr>
          <p:cNvPr id="126038" name="Group 86"/>
          <p:cNvGraphicFramePr>
            <a:graphicFrameLocks noGrp="1"/>
          </p:cNvGraphicFramePr>
          <p:nvPr/>
        </p:nvGraphicFramePr>
        <p:xfrm>
          <a:off x="285750" y="3200400"/>
          <a:ext cx="8448675" cy="3657600"/>
        </p:xfrm>
        <a:graphic>
          <a:graphicData uri="http://schemas.openxmlformats.org/drawingml/2006/table">
            <a:tbl>
              <a:tblPr/>
              <a:tblGrid>
                <a:gridCol w="1727200"/>
                <a:gridCol w="1466850"/>
                <a:gridCol w="1249363"/>
                <a:gridCol w="1250950"/>
                <a:gridCol w="1252537"/>
                <a:gridCol w="1501775"/>
              </a:tblGrid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Time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9388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1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09:00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11:30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14:00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Train (12 reps)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Session 5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16:30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0" name="Line 49"/>
          <p:cNvSpPr>
            <a:spLocks noChangeShapeType="1"/>
          </p:cNvSpPr>
          <p:nvPr/>
        </p:nvSpPr>
        <p:spPr bwMode="auto">
          <a:xfrm>
            <a:off x="4572000" y="47971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1" name="Rectangle 5"/>
          <p:cNvSpPr>
            <a:spLocks noChangeArrowheads="1"/>
          </p:cNvSpPr>
          <p:nvPr/>
        </p:nvSpPr>
        <p:spPr bwMode="auto">
          <a:xfrm>
            <a:off x="7696200" y="6448425"/>
            <a:ext cx="1236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6600"/>
                </a:solidFill>
                <a:latin typeface="Trebuchet MS" pitchFamily="34" charset="0"/>
              </a:rPr>
              <a:t>Post-sleep</a:t>
            </a:r>
          </a:p>
        </p:txBody>
      </p:sp>
      <p:sp>
        <p:nvSpPr>
          <p:cNvPr id="55332" name="Rectangle 8"/>
          <p:cNvSpPr>
            <a:spLocks noChangeArrowheads="1"/>
          </p:cNvSpPr>
          <p:nvPr/>
        </p:nvSpPr>
        <p:spPr bwMode="auto">
          <a:xfrm rot="-5400000">
            <a:off x="7689056" y="4779169"/>
            <a:ext cx="1570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600">
                <a:solidFill>
                  <a:srgbClr val="0066CC"/>
                </a:solidFill>
                <a:latin typeface="Trebuchet MS" pitchFamily="34" charset="0"/>
              </a:rPr>
              <a:t>Pre-sleep</a:t>
            </a:r>
          </a:p>
        </p:txBody>
      </p:sp>
      <p:sp>
        <p:nvSpPr>
          <p:cNvPr id="55333" name="Line 10"/>
          <p:cNvSpPr>
            <a:spLocks noChangeShapeType="1"/>
          </p:cNvSpPr>
          <p:nvPr/>
        </p:nvSpPr>
        <p:spPr bwMode="auto">
          <a:xfrm>
            <a:off x="8491538" y="5703888"/>
            <a:ext cx="0" cy="381000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4" name="Line 10"/>
          <p:cNvSpPr>
            <a:spLocks noChangeShapeType="1"/>
          </p:cNvSpPr>
          <p:nvPr/>
        </p:nvSpPr>
        <p:spPr bwMode="auto">
          <a:xfrm flipH="1" flipV="1">
            <a:off x="8502650" y="3886200"/>
            <a:ext cx="1588" cy="354013"/>
          </a:xfrm>
          <a:prstGeom prst="line">
            <a:avLst/>
          </a:prstGeom>
          <a:noFill/>
          <a:ln w="50800">
            <a:solidFill>
              <a:srgbClr val="0066CC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5335" name="Line 87"/>
          <p:cNvSpPr>
            <a:spLocks noChangeShapeType="1"/>
          </p:cNvSpPr>
          <p:nvPr/>
        </p:nvSpPr>
        <p:spPr bwMode="auto">
          <a:xfrm>
            <a:off x="4572000" y="5406752"/>
            <a:ext cx="1295400" cy="0"/>
          </a:xfrm>
          <a:prstGeom prst="line">
            <a:avLst/>
          </a:prstGeom>
          <a:noFill/>
          <a:ln w="31750">
            <a:solidFill>
              <a:srgbClr val="0066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627499" y="4628836"/>
            <a:ext cx="648072" cy="360040"/>
            <a:chOff x="3563888" y="4581128"/>
            <a:chExt cx="648072" cy="36004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9"/>
          <p:cNvGrpSpPr/>
          <p:nvPr/>
        </p:nvGrpSpPr>
        <p:grpSpPr>
          <a:xfrm>
            <a:off x="3635896" y="5229200"/>
            <a:ext cx="648072" cy="360040"/>
            <a:chOff x="3563888" y="4581128"/>
            <a:chExt cx="648072" cy="36004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3563888" y="4581128"/>
              <a:ext cx="648072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2421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1603</Words>
  <Application>Microsoft Office PowerPoint</Application>
  <PresentationFormat>On-screen Show (4:3)</PresentationFormat>
  <Paragraphs>420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1_Metro</vt:lpstr>
      <vt:lpstr>2_Blends</vt:lpstr>
      <vt:lpstr>1_Student presentation</vt:lpstr>
      <vt:lpstr>Blends</vt:lpstr>
      <vt:lpstr>Blank Presentation</vt:lpstr>
      <vt:lpstr>Systematicity in Language Learning  </vt:lpstr>
      <vt:lpstr>Systems consolidation in language  (Davis &amp; Gaskell, 2009; cf. Marr; 1970; McClelland, McNaughton &amp; O’Reilly, 1995)</vt:lpstr>
      <vt:lpstr>Why do we need complementary learning systems? (CLS; McClelland et al., 1995)</vt:lpstr>
      <vt:lpstr>Three tests of a complementary systems/consolidation account</vt:lpstr>
      <vt:lpstr>Three tests of a complementary systems/consolidation account</vt:lpstr>
      <vt:lpstr>Can we learn new words without a hippocampus? (Bayley et al, 2008)</vt:lpstr>
      <vt:lpstr>Spaced learning and testing</vt:lpstr>
      <vt:lpstr>Results – Spaced learning and testing</vt:lpstr>
      <vt:lpstr>Spaced learning</vt:lpstr>
      <vt:lpstr>Results – Spaced Learning</vt:lpstr>
      <vt:lpstr>Spaced testing</vt:lpstr>
      <vt:lpstr>Results – Spaced Testing</vt:lpstr>
      <vt:lpstr>Novel words – Familiarity Decision</vt:lpstr>
      <vt:lpstr>Three tests of a complementary systems/consolidation account</vt:lpstr>
      <vt:lpstr>Test 1</vt:lpstr>
      <vt:lpstr>Three tests of a complementary systems/consolidation account</vt:lpstr>
      <vt:lpstr>PowerPoint Presentation</vt:lpstr>
      <vt:lpstr>PowerPoint Presentation</vt:lpstr>
      <vt:lpstr>Predictions of complementary systems approach</vt:lpstr>
      <vt:lpstr>Systematicity (Mirković &amp; Gaskell, 2016)</vt:lpstr>
      <vt:lpstr>Systematic components</vt:lpstr>
      <vt:lpstr>Unsystematic (arbitrary) components</vt:lpstr>
      <vt:lpstr>Experiment Design</vt:lpstr>
      <vt:lpstr>Tests of arbitrary components</vt:lpstr>
      <vt:lpstr>Sleep benefits translation recognition</vt:lpstr>
      <vt:lpstr>…and cued recall</vt:lpstr>
      <vt:lpstr>Tests of systematic components</vt:lpstr>
      <vt:lpstr>No benefit of sleep for systematic components</vt:lpstr>
      <vt:lpstr>Sleep effects (nap vs wake)</vt:lpstr>
      <vt:lpstr>Morphological Generalization: Types vs. Tokens (Mirković, Vinals &amp; Gaskell, 2018)</vt:lpstr>
      <vt:lpstr>Language Structure  (cf. English past tense)</vt:lpstr>
      <vt:lpstr>Generalization performance</vt:lpstr>
      <vt:lpstr>Three tests of a complementary systems/consolidation account</vt:lpstr>
      <vt:lpstr>Test 2</vt:lpstr>
      <vt:lpstr>Three tests of a complementary systems/consolidation account</vt:lpstr>
      <vt:lpstr>Consistency: overlap between new words and existing language</vt:lpstr>
      <vt:lpstr>Test 3</vt:lpstr>
      <vt:lpstr>Conclusions</vt:lpstr>
      <vt:lpstr>Thanks to...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2014-11-13T09:59:33Z</dcterms:created>
  <dcterms:modified xsi:type="dcterms:W3CDTF">2018-08-23T11:58:12Z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