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829" r:id="rId2"/>
    <p:sldId id="1178" r:id="rId3"/>
    <p:sldId id="1180" r:id="rId4"/>
    <p:sldId id="909" r:id="rId5"/>
    <p:sldId id="1192" r:id="rId6"/>
    <p:sldId id="1177" r:id="rId7"/>
    <p:sldId id="1191" r:id="rId8"/>
    <p:sldId id="1179" r:id="rId9"/>
    <p:sldId id="1070" r:id="rId10"/>
    <p:sldId id="980" r:id="rId11"/>
    <p:sldId id="939" r:id="rId12"/>
    <p:sldId id="940" r:id="rId13"/>
    <p:sldId id="941" r:id="rId14"/>
    <p:sldId id="942" r:id="rId15"/>
    <p:sldId id="943" r:id="rId16"/>
    <p:sldId id="944" r:id="rId17"/>
    <p:sldId id="945" r:id="rId18"/>
    <p:sldId id="946" r:id="rId19"/>
    <p:sldId id="981" r:id="rId20"/>
    <p:sldId id="982" r:id="rId21"/>
    <p:sldId id="983" r:id="rId22"/>
    <p:sldId id="948" r:id="rId23"/>
    <p:sldId id="984" r:id="rId24"/>
    <p:sldId id="985" r:id="rId25"/>
    <p:sldId id="986" r:id="rId26"/>
    <p:sldId id="1182" r:id="rId27"/>
    <p:sldId id="962" r:id="rId28"/>
    <p:sldId id="963" r:id="rId29"/>
    <p:sldId id="1080" r:id="rId30"/>
    <p:sldId id="1081" r:id="rId31"/>
    <p:sldId id="1082" r:id="rId32"/>
    <p:sldId id="1083" r:id="rId33"/>
    <p:sldId id="1120" r:id="rId34"/>
    <p:sldId id="1123" r:id="rId35"/>
    <p:sldId id="1124" r:id="rId36"/>
    <p:sldId id="1159" r:id="rId37"/>
    <p:sldId id="1160" r:id="rId38"/>
    <p:sldId id="1171" r:id="rId39"/>
    <p:sldId id="1172" r:id="rId40"/>
    <p:sldId id="1173" r:id="rId41"/>
    <p:sldId id="1174" r:id="rId42"/>
    <p:sldId id="1175" r:id="rId43"/>
    <p:sldId id="1189" r:id="rId44"/>
    <p:sldId id="998" r:id="rId45"/>
    <p:sldId id="1183" r:id="rId46"/>
    <p:sldId id="1176" r:id="rId47"/>
    <p:sldId id="1188" r:id="rId48"/>
    <p:sldId id="1187" r:id="rId49"/>
    <p:sldId id="1017" r:id="rId50"/>
    <p:sldId id="1190" r:id="rId51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308"/>
    <a:srgbClr val="333F48"/>
    <a:srgbClr val="00677F"/>
    <a:srgbClr val="9900CC"/>
    <a:srgbClr val="6600CC"/>
    <a:srgbClr val="9900FF"/>
    <a:srgbClr val="BCD58F"/>
    <a:srgbClr val="FF0000"/>
    <a:srgbClr val="9900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95501" autoAdjust="0"/>
  </p:normalViewPr>
  <p:slideViewPr>
    <p:cSldViewPr snapToGrid="0">
      <p:cViewPr varScale="1">
        <p:scale>
          <a:sx n="76" d="100"/>
          <a:sy n="76" d="100"/>
        </p:scale>
        <p:origin x="-2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6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76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Google%20Drive\Research\Papers\Journals\2016%20Trans%20Computers%20-%20Corrected%20NoC%20Schedulability\major%20reviews\experimentsMajorReview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Google%20Drive\Research\Papers\Journals\2016%20Trans%20Computers%20-%20Corrected%20NoC%20Schedulability\major%20reviews\experimentsMajorReview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Google%20Drive\Research\Papers\Journals\2016%20Trans%20Computers%20-%20Corrected%20NoC%20Schedulability\major%20reviews\experimentsMajorReview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Google%20Drive\Research\Papers\Journals\2016%20Trans%20Computers%20-%20Corrected%20NoC%20Schedulability\major%20reviews\experimentsMajorReview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SB</c:v>
          </c:tx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plus"/>
            <c:size val="2"/>
            <c:spPr>
              <a:noFill/>
              <a:ln w="12700">
                <a:solidFill>
                  <a:schemeClr val="accent1"/>
                </a:solidFill>
                <a:prstDash val="dash"/>
              </a:ln>
              <a:effectLst/>
            </c:spPr>
          </c:marker>
          <c:cat>
            <c:numRef>
              <c:f>'4x4 (100)'!$O$1:$O$50</c:f>
              <c:numCache>
                <c:formatCode>General</c:formatCode>
                <c:ptCount val="50"/>
                <c:pt idx="0">
                  <c:v>40.0</c:v>
                </c:pt>
                <c:pt idx="1">
                  <c:v>50.0</c:v>
                </c:pt>
                <c:pt idx="2">
                  <c:v>60.0</c:v>
                </c:pt>
                <c:pt idx="3">
                  <c:v>70.0</c:v>
                </c:pt>
                <c:pt idx="4">
                  <c:v>80.0</c:v>
                </c:pt>
                <c:pt idx="5">
                  <c:v>90.0</c:v>
                </c:pt>
                <c:pt idx="6">
                  <c:v>100.0</c:v>
                </c:pt>
                <c:pt idx="7">
                  <c:v>110.0</c:v>
                </c:pt>
                <c:pt idx="8">
                  <c:v>120.0</c:v>
                </c:pt>
                <c:pt idx="9">
                  <c:v>130.0</c:v>
                </c:pt>
                <c:pt idx="10">
                  <c:v>140.0</c:v>
                </c:pt>
                <c:pt idx="11">
                  <c:v>150.0</c:v>
                </c:pt>
                <c:pt idx="12">
                  <c:v>160.0</c:v>
                </c:pt>
                <c:pt idx="13">
                  <c:v>170.0</c:v>
                </c:pt>
                <c:pt idx="14">
                  <c:v>180.0</c:v>
                </c:pt>
                <c:pt idx="15">
                  <c:v>190.0</c:v>
                </c:pt>
                <c:pt idx="16">
                  <c:v>200.0</c:v>
                </c:pt>
                <c:pt idx="17">
                  <c:v>210.0</c:v>
                </c:pt>
                <c:pt idx="18">
                  <c:v>220.0</c:v>
                </c:pt>
                <c:pt idx="19">
                  <c:v>230.0</c:v>
                </c:pt>
                <c:pt idx="20">
                  <c:v>240.0</c:v>
                </c:pt>
                <c:pt idx="21">
                  <c:v>250.0</c:v>
                </c:pt>
                <c:pt idx="22">
                  <c:v>260.0</c:v>
                </c:pt>
                <c:pt idx="23">
                  <c:v>270.0</c:v>
                </c:pt>
                <c:pt idx="24">
                  <c:v>280.0</c:v>
                </c:pt>
                <c:pt idx="25">
                  <c:v>290.0</c:v>
                </c:pt>
                <c:pt idx="26">
                  <c:v>300.0</c:v>
                </c:pt>
                <c:pt idx="27">
                  <c:v>310.0</c:v>
                </c:pt>
                <c:pt idx="28">
                  <c:v>320.0</c:v>
                </c:pt>
                <c:pt idx="29">
                  <c:v>330.0</c:v>
                </c:pt>
                <c:pt idx="30">
                  <c:v>340.0</c:v>
                </c:pt>
                <c:pt idx="31">
                  <c:v>350.0</c:v>
                </c:pt>
                <c:pt idx="32">
                  <c:v>360.0</c:v>
                </c:pt>
                <c:pt idx="33">
                  <c:v>370.0</c:v>
                </c:pt>
                <c:pt idx="34">
                  <c:v>380.0</c:v>
                </c:pt>
                <c:pt idx="35">
                  <c:v>390.0</c:v>
                </c:pt>
                <c:pt idx="36">
                  <c:v>400.0</c:v>
                </c:pt>
                <c:pt idx="37">
                  <c:v>410.0</c:v>
                </c:pt>
                <c:pt idx="38">
                  <c:v>420.0</c:v>
                </c:pt>
                <c:pt idx="39">
                  <c:v>430.0</c:v>
                </c:pt>
              </c:numCache>
            </c:numRef>
          </c:cat>
          <c:val>
            <c:numRef>
              <c:f>'4x4 (100)'!$P$1:$P$50</c:f>
              <c:numCache>
                <c:formatCode>General</c:formatCode>
                <c:ptCount val="5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99.0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98.0</c:v>
                </c:pt>
                <c:pt idx="10">
                  <c:v>98.0</c:v>
                </c:pt>
                <c:pt idx="11">
                  <c:v>95.0</c:v>
                </c:pt>
                <c:pt idx="12">
                  <c:v>96.0</c:v>
                </c:pt>
                <c:pt idx="13">
                  <c:v>97.0</c:v>
                </c:pt>
                <c:pt idx="14">
                  <c:v>94.0</c:v>
                </c:pt>
                <c:pt idx="15">
                  <c:v>95.0</c:v>
                </c:pt>
                <c:pt idx="16">
                  <c:v>93.0</c:v>
                </c:pt>
                <c:pt idx="17">
                  <c:v>91.0</c:v>
                </c:pt>
                <c:pt idx="18">
                  <c:v>88.0</c:v>
                </c:pt>
                <c:pt idx="19">
                  <c:v>82.0</c:v>
                </c:pt>
                <c:pt idx="20">
                  <c:v>87.0</c:v>
                </c:pt>
                <c:pt idx="21">
                  <c:v>84.0</c:v>
                </c:pt>
                <c:pt idx="22">
                  <c:v>83.0</c:v>
                </c:pt>
                <c:pt idx="23">
                  <c:v>85.0</c:v>
                </c:pt>
                <c:pt idx="24">
                  <c:v>78.0</c:v>
                </c:pt>
                <c:pt idx="25">
                  <c:v>73.0</c:v>
                </c:pt>
                <c:pt idx="26">
                  <c:v>71.0</c:v>
                </c:pt>
                <c:pt idx="27">
                  <c:v>76.0</c:v>
                </c:pt>
                <c:pt idx="28">
                  <c:v>74.0</c:v>
                </c:pt>
                <c:pt idx="29">
                  <c:v>60.0</c:v>
                </c:pt>
                <c:pt idx="30">
                  <c:v>63.0</c:v>
                </c:pt>
                <c:pt idx="31">
                  <c:v>64.0</c:v>
                </c:pt>
                <c:pt idx="32">
                  <c:v>63.0</c:v>
                </c:pt>
                <c:pt idx="33">
                  <c:v>58.0</c:v>
                </c:pt>
                <c:pt idx="34">
                  <c:v>59.0</c:v>
                </c:pt>
                <c:pt idx="35">
                  <c:v>58.0</c:v>
                </c:pt>
                <c:pt idx="36">
                  <c:v>52.0</c:v>
                </c:pt>
                <c:pt idx="37">
                  <c:v>50.0</c:v>
                </c:pt>
                <c:pt idx="38">
                  <c:v>54.0</c:v>
                </c:pt>
                <c:pt idx="39">
                  <c:v>46.0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D0-40F1-AF23-AF849C830FEC}"/>
            </c:ext>
          </c:extLst>
        </c:ser>
        <c:ser>
          <c:idx val="3"/>
          <c:order val="1"/>
          <c:tx>
            <c:v>XLWX</c:v>
          </c:tx>
          <c:spPr>
            <a:ln w="127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numRef>
              <c:f>'4x4 (100)'!$O$1:$O$50</c:f>
              <c:numCache>
                <c:formatCode>General</c:formatCode>
                <c:ptCount val="50"/>
                <c:pt idx="0">
                  <c:v>40.0</c:v>
                </c:pt>
                <c:pt idx="1">
                  <c:v>50.0</c:v>
                </c:pt>
                <c:pt idx="2">
                  <c:v>60.0</c:v>
                </c:pt>
                <c:pt idx="3">
                  <c:v>70.0</c:v>
                </c:pt>
                <c:pt idx="4">
                  <c:v>80.0</c:v>
                </c:pt>
                <c:pt idx="5">
                  <c:v>90.0</c:v>
                </c:pt>
                <c:pt idx="6">
                  <c:v>100.0</c:v>
                </c:pt>
                <c:pt idx="7">
                  <c:v>110.0</c:v>
                </c:pt>
                <c:pt idx="8">
                  <c:v>120.0</c:v>
                </c:pt>
                <c:pt idx="9">
                  <c:v>130.0</c:v>
                </c:pt>
                <c:pt idx="10">
                  <c:v>140.0</c:v>
                </c:pt>
                <c:pt idx="11">
                  <c:v>150.0</c:v>
                </c:pt>
                <c:pt idx="12">
                  <c:v>160.0</c:v>
                </c:pt>
                <c:pt idx="13">
                  <c:v>170.0</c:v>
                </c:pt>
                <c:pt idx="14">
                  <c:v>180.0</c:v>
                </c:pt>
                <c:pt idx="15">
                  <c:v>190.0</c:v>
                </c:pt>
                <c:pt idx="16">
                  <c:v>200.0</c:v>
                </c:pt>
                <c:pt idx="17">
                  <c:v>210.0</c:v>
                </c:pt>
                <c:pt idx="18">
                  <c:v>220.0</c:v>
                </c:pt>
                <c:pt idx="19">
                  <c:v>230.0</c:v>
                </c:pt>
                <c:pt idx="20">
                  <c:v>240.0</c:v>
                </c:pt>
                <c:pt idx="21">
                  <c:v>250.0</c:v>
                </c:pt>
                <c:pt idx="22">
                  <c:v>260.0</c:v>
                </c:pt>
                <c:pt idx="23">
                  <c:v>270.0</c:v>
                </c:pt>
                <c:pt idx="24">
                  <c:v>280.0</c:v>
                </c:pt>
                <c:pt idx="25">
                  <c:v>290.0</c:v>
                </c:pt>
                <c:pt idx="26">
                  <c:v>300.0</c:v>
                </c:pt>
                <c:pt idx="27">
                  <c:v>310.0</c:v>
                </c:pt>
                <c:pt idx="28">
                  <c:v>320.0</c:v>
                </c:pt>
                <c:pt idx="29">
                  <c:v>330.0</c:v>
                </c:pt>
                <c:pt idx="30">
                  <c:v>340.0</c:v>
                </c:pt>
                <c:pt idx="31">
                  <c:v>350.0</c:v>
                </c:pt>
                <c:pt idx="32">
                  <c:v>360.0</c:v>
                </c:pt>
                <c:pt idx="33">
                  <c:v>370.0</c:v>
                </c:pt>
                <c:pt idx="34">
                  <c:v>380.0</c:v>
                </c:pt>
                <c:pt idx="35">
                  <c:v>390.0</c:v>
                </c:pt>
                <c:pt idx="36">
                  <c:v>400.0</c:v>
                </c:pt>
                <c:pt idx="37">
                  <c:v>410.0</c:v>
                </c:pt>
                <c:pt idx="38">
                  <c:v>420.0</c:v>
                </c:pt>
                <c:pt idx="39">
                  <c:v>430.0</c:v>
                </c:pt>
              </c:numCache>
            </c:numRef>
          </c:cat>
          <c:val>
            <c:numRef>
              <c:f>'4x4 (100)'!$S$1:$S$50</c:f>
              <c:numCache>
                <c:formatCode>General</c:formatCode>
                <c:ptCount val="50"/>
                <c:pt idx="0">
                  <c:v>100.0</c:v>
                </c:pt>
                <c:pt idx="1">
                  <c:v>100.0</c:v>
                </c:pt>
                <c:pt idx="2">
                  <c:v>99.0</c:v>
                </c:pt>
                <c:pt idx="3">
                  <c:v>98.0</c:v>
                </c:pt>
                <c:pt idx="4">
                  <c:v>91.0</c:v>
                </c:pt>
                <c:pt idx="5">
                  <c:v>93.0</c:v>
                </c:pt>
                <c:pt idx="6">
                  <c:v>84.0</c:v>
                </c:pt>
                <c:pt idx="7">
                  <c:v>85.0</c:v>
                </c:pt>
                <c:pt idx="8">
                  <c:v>80.0</c:v>
                </c:pt>
                <c:pt idx="9">
                  <c:v>64.0</c:v>
                </c:pt>
                <c:pt idx="10">
                  <c:v>58.0</c:v>
                </c:pt>
                <c:pt idx="11">
                  <c:v>54.0</c:v>
                </c:pt>
                <c:pt idx="12">
                  <c:v>56.0</c:v>
                </c:pt>
                <c:pt idx="13">
                  <c:v>45.0</c:v>
                </c:pt>
                <c:pt idx="14">
                  <c:v>23.0</c:v>
                </c:pt>
                <c:pt idx="15">
                  <c:v>13.0</c:v>
                </c:pt>
                <c:pt idx="16">
                  <c:v>13.0</c:v>
                </c:pt>
                <c:pt idx="17">
                  <c:v>9.0</c:v>
                </c:pt>
                <c:pt idx="18">
                  <c:v>6.0</c:v>
                </c:pt>
                <c:pt idx="19">
                  <c:v>3.0</c:v>
                </c:pt>
                <c:pt idx="20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D0-40F1-AF23-AF849C830FEC}"/>
            </c:ext>
          </c:extLst>
        </c:ser>
        <c:ser>
          <c:idx val="5"/>
          <c:order val="2"/>
          <c:tx>
            <c:v>IBN2</c:v>
          </c:tx>
          <c:spPr>
            <a:ln w="12700"/>
          </c:spPr>
          <c:marker>
            <c:symbol val="circle"/>
            <c:size val="4"/>
          </c:marker>
          <c:val>
            <c:numRef>
              <c:f>'4x4 (100)'!$U$1:$U$50</c:f>
              <c:numCache>
                <c:formatCode>General</c:formatCode>
                <c:ptCount val="5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99.0</c:v>
                </c:pt>
                <c:pt idx="4">
                  <c:v>98.0</c:v>
                </c:pt>
                <c:pt idx="5">
                  <c:v>98.0</c:v>
                </c:pt>
                <c:pt idx="6">
                  <c:v>99.0</c:v>
                </c:pt>
                <c:pt idx="7">
                  <c:v>96.0</c:v>
                </c:pt>
                <c:pt idx="8">
                  <c:v>94.0</c:v>
                </c:pt>
                <c:pt idx="9">
                  <c:v>90.0</c:v>
                </c:pt>
                <c:pt idx="10">
                  <c:v>87.0</c:v>
                </c:pt>
                <c:pt idx="11">
                  <c:v>82.0</c:v>
                </c:pt>
                <c:pt idx="12">
                  <c:v>88.0</c:v>
                </c:pt>
                <c:pt idx="13">
                  <c:v>78.0</c:v>
                </c:pt>
                <c:pt idx="14">
                  <c:v>67.0</c:v>
                </c:pt>
                <c:pt idx="15">
                  <c:v>71.0</c:v>
                </c:pt>
                <c:pt idx="16">
                  <c:v>63.0</c:v>
                </c:pt>
                <c:pt idx="17">
                  <c:v>55.0</c:v>
                </c:pt>
                <c:pt idx="18">
                  <c:v>49.0</c:v>
                </c:pt>
                <c:pt idx="19">
                  <c:v>43.0</c:v>
                </c:pt>
                <c:pt idx="20">
                  <c:v>51.0</c:v>
                </c:pt>
                <c:pt idx="21">
                  <c:v>43.0</c:v>
                </c:pt>
                <c:pt idx="22">
                  <c:v>36.0</c:v>
                </c:pt>
                <c:pt idx="23">
                  <c:v>33.0</c:v>
                </c:pt>
                <c:pt idx="24">
                  <c:v>25.0</c:v>
                </c:pt>
                <c:pt idx="25">
                  <c:v>24.0</c:v>
                </c:pt>
                <c:pt idx="26">
                  <c:v>9.0</c:v>
                </c:pt>
                <c:pt idx="27">
                  <c:v>13.0</c:v>
                </c:pt>
                <c:pt idx="28">
                  <c:v>10.0</c:v>
                </c:pt>
                <c:pt idx="29">
                  <c:v>3.0</c:v>
                </c:pt>
                <c:pt idx="30">
                  <c:v>8.0</c:v>
                </c:pt>
                <c:pt idx="31">
                  <c:v>5.0</c:v>
                </c:pt>
                <c:pt idx="32">
                  <c:v>0.0</c:v>
                </c:pt>
                <c:pt idx="33">
                  <c:v>4.0</c:v>
                </c:pt>
                <c:pt idx="34">
                  <c:v>2.0</c:v>
                </c:pt>
                <c:pt idx="35">
                  <c:v>1.0</c:v>
                </c:pt>
                <c:pt idx="36">
                  <c:v>0.0</c:v>
                </c:pt>
                <c:pt idx="37">
                  <c:v>2.0</c:v>
                </c:pt>
                <c:pt idx="38">
                  <c:v>1.0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D0-40F1-AF23-AF849C830FEC}"/>
            </c:ext>
          </c:extLst>
        </c:ser>
        <c:ser>
          <c:idx val="2"/>
          <c:order val="3"/>
          <c:tx>
            <c:v>IBN100</c:v>
          </c:tx>
          <c:spPr>
            <a:ln w="1270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4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val>
            <c:numRef>
              <c:f>'4x4 (100)'!$X$1:$X$40</c:f>
              <c:numCache>
                <c:formatCode>General</c:formatCode>
                <c:ptCount val="4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99.0</c:v>
                </c:pt>
                <c:pt idx="4">
                  <c:v>97.0</c:v>
                </c:pt>
                <c:pt idx="5">
                  <c:v>98.0</c:v>
                </c:pt>
                <c:pt idx="6">
                  <c:v>99.0</c:v>
                </c:pt>
                <c:pt idx="7">
                  <c:v>96.0</c:v>
                </c:pt>
                <c:pt idx="8">
                  <c:v>94.0</c:v>
                </c:pt>
                <c:pt idx="9">
                  <c:v>89.0</c:v>
                </c:pt>
                <c:pt idx="10">
                  <c:v>85.0</c:v>
                </c:pt>
                <c:pt idx="11">
                  <c:v>80.0</c:v>
                </c:pt>
                <c:pt idx="12">
                  <c:v>86.0</c:v>
                </c:pt>
                <c:pt idx="13">
                  <c:v>73.0</c:v>
                </c:pt>
                <c:pt idx="14">
                  <c:v>65.0</c:v>
                </c:pt>
                <c:pt idx="15">
                  <c:v>67.0</c:v>
                </c:pt>
                <c:pt idx="16">
                  <c:v>56.0</c:v>
                </c:pt>
                <c:pt idx="17">
                  <c:v>52.0</c:v>
                </c:pt>
                <c:pt idx="18">
                  <c:v>46.0</c:v>
                </c:pt>
                <c:pt idx="19">
                  <c:v>42.0</c:v>
                </c:pt>
                <c:pt idx="20">
                  <c:v>48.0</c:v>
                </c:pt>
                <c:pt idx="21">
                  <c:v>38.0</c:v>
                </c:pt>
                <c:pt idx="22">
                  <c:v>36.0</c:v>
                </c:pt>
                <c:pt idx="23">
                  <c:v>25.0</c:v>
                </c:pt>
                <c:pt idx="24">
                  <c:v>20.0</c:v>
                </c:pt>
                <c:pt idx="25">
                  <c:v>22.0</c:v>
                </c:pt>
                <c:pt idx="26">
                  <c:v>8.0</c:v>
                </c:pt>
                <c:pt idx="27">
                  <c:v>12.0</c:v>
                </c:pt>
                <c:pt idx="28">
                  <c:v>8.0</c:v>
                </c:pt>
                <c:pt idx="29">
                  <c:v>3.0</c:v>
                </c:pt>
                <c:pt idx="30">
                  <c:v>8.0</c:v>
                </c:pt>
                <c:pt idx="31">
                  <c:v>4.0</c:v>
                </c:pt>
                <c:pt idx="32">
                  <c:v>0.0</c:v>
                </c:pt>
                <c:pt idx="33">
                  <c:v>4.0</c:v>
                </c:pt>
                <c:pt idx="34">
                  <c:v>2.0</c:v>
                </c:pt>
                <c:pt idx="35">
                  <c:v>1.0</c:v>
                </c:pt>
                <c:pt idx="36">
                  <c:v>0.0</c:v>
                </c:pt>
                <c:pt idx="37">
                  <c:v>1.0</c:v>
                </c:pt>
                <c:pt idx="38">
                  <c:v>1.0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1D0-40F1-AF23-AF849C830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496040"/>
        <c:axId val="211591415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4"/>
                <c:order val="2"/>
                <c:tx>
                  <c:v>SXLWX</c:v>
                </c:tx>
                <c:spPr>
                  <a:ln w="12700"/>
                </c:spPr>
                <c:marker>
                  <c:symbol val="star"/>
                  <c:size val="4"/>
                </c:marker>
                <c:val>
                  <c:numRef>
                    <c:extLst>
                      <c:ext uri="{02D57815-91ED-43cb-92C2-25804820EDAC}">
                        <c15:formulaRef>
                          <c15:sqref>'4x4 (100)'!$T$1:$T$50</c15:sqref>
                        </c15:formulaRef>
                      </c:ext>
                    </c:extLst>
                    <c:numCache>
                      <c:formatCode>General</c:formatCode>
                      <c:ptCount val="5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1D0-40F1-AF23-AF849C830FEC}"/>
                  </c:ext>
                </c:extLst>
              </c15:ser>
            </c15:filteredLineSeries>
            <c15:filteredLineSeries>
              <c15:ser>
                <c:idx val="6"/>
                <c:order val="4"/>
                <c:tx>
                  <c:v>IBN10</c:v>
                </c:tx>
                <c:spPr>
                  <a:ln w="12700"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'4x4 (100)'!$V$1:$V$50</c15:sqref>
                        </c15:formulaRef>
                      </c:ext>
                    </c:extLst>
                    <c:numCache>
                      <c:formatCode>General</c:formatCode>
                      <c:ptCount val="5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99</c:v>
                      </c:pt>
                      <c:pt idx="4">
                        <c:v>98</c:v>
                      </c:pt>
                      <c:pt idx="5">
                        <c:v>98</c:v>
                      </c:pt>
                      <c:pt idx="6">
                        <c:v>99</c:v>
                      </c:pt>
                      <c:pt idx="7">
                        <c:v>96</c:v>
                      </c:pt>
                      <c:pt idx="8">
                        <c:v>94</c:v>
                      </c:pt>
                      <c:pt idx="9">
                        <c:v>90</c:v>
                      </c:pt>
                      <c:pt idx="10">
                        <c:v>87</c:v>
                      </c:pt>
                      <c:pt idx="11">
                        <c:v>82</c:v>
                      </c:pt>
                      <c:pt idx="12">
                        <c:v>88</c:v>
                      </c:pt>
                      <c:pt idx="13">
                        <c:v>78</c:v>
                      </c:pt>
                      <c:pt idx="14">
                        <c:v>67</c:v>
                      </c:pt>
                      <c:pt idx="15">
                        <c:v>71</c:v>
                      </c:pt>
                      <c:pt idx="16">
                        <c:v>62</c:v>
                      </c:pt>
                      <c:pt idx="17">
                        <c:v>55</c:v>
                      </c:pt>
                      <c:pt idx="18">
                        <c:v>49</c:v>
                      </c:pt>
                      <c:pt idx="19">
                        <c:v>43</c:v>
                      </c:pt>
                      <c:pt idx="20">
                        <c:v>51</c:v>
                      </c:pt>
                      <c:pt idx="21">
                        <c:v>43</c:v>
                      </c:pt>
                      <c:pt idx="22">
                        <c:v>36</c:v>
                      </c:pt>
                      <c:pt idx="23">
                        <c:v>31</c:v>
                      </c:pt>
                      <c:pt idx="24">
                        <c:v>24</c:v>
                      </c:pt>
                      <c:pt idx="25">
                        <c:v>24</c:v>
                      </c:pt>
                      <c:pt idx="26">
                        <c:v>9</c:v>
                      </c:pt>
                      <c:pt idx="27">
                        <c:v>13</c:v>
                      </c:pt>
                      <c:pt idx="28">
                        <c:v>10</c:v>
                      </c:pt>
                      <c:pt idx="29">
                        <c:v>3</c:v>
                      </c:pt>
                      <c:pt idx="30">
                        <c:v>8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2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1D0-40F1-AF23-AF849C830FEC}"/>
                  </c:ext>
                </c:extLst>
              </c15:ser>
            </c15:filteredLineSeries>
            <c15:filteredLineSeries>
              <c15:ser>
                <c:idx val="1"/>
                <c:order val="5"/>
                <c:tx>
                  <c:v>IBN20</c:v>
                </c:tx>
                <c:spPr>
                  <a:ln w="12700"/>
                </c:spPr>
                <c:marker>
                  <c:symbol val="x"/>
                  <c:size val="5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'4x4 (100)'!$W$1:$W$40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99</c:v>
                      </c:pt>
                      <c:pt idx="4">
                        <c:v>98</c:v>
                      </c:pt>
                      <c:pt idx="5">
                        <c:v>98</c:v>
                      </c:pt>
                      <c:pt idx="6">
                        <c:v>99</c:v>
                      </c:pt>
                      <c:pt idx="7">
                        <c:v>96</c:v>
                      </c:pt>
                      <c:pt idx="8">
                        <c:v>94</c:v>
                      </c:pt>
                      <c:pt idx="9">
                        <c:v>90</c:v>
                      </c:pt>
                      <c:pt idx="10">
                        <c:v>87</c:v>
                      </c:pt>
                      <c:pt idx="11">
                        <c:v>82</c:v>
                      </c:pt>
                      <c:pt idx="12">
                        <c:v>87</c:v>
                      </c:pt>
                      <c:pt idx="13">
                        <c:v>76</c:v>
                      </c:pt>
                      <c:pt idx="14">
                        <c:v>67</c:v>
                      </c:pt>
                      <c:pt idx="15">
                        <c:v>71</c:v>
                      </c:pt>
                      <c:pt idx="16">
                        <c:v>62</c:v>
                      </c:pt>
                      <c:pt idx="17">
                        <c:v>54</c:v>
                      </c:pt>
                      <c:pt idx="18">
                        <c:v>49</c:v>
                      </c:pt>
                      <c:pt idx="19">
                        <c:v>43</c:v>
                      </c:pt>
                      <c:pt idx="20">
                        <c:v>51</c:v>
                      </c:pt>
                      <c:pt idx="21">
                        <c:v>42</c:v>
                      </c:pt>
                      <c:pt idx="22">
                        <c:v>36</c:v>
                      </c:pt>
                      <c:pt idx="23">
                        <c:v>29</c:v>
                      </c:pt>
                      <c:pt idx="24">
                        <c:v>23</c:v>
                      </c:pt>
                      <c:pt idx="25">
                        <c:v>23</c:v>
                      </c:pt>
                      <c:pt idx="26">
                        <c:v>9</c:v>
                      </c:pt>
                      <c:pt idx="27">
                        <c:v>13</c:v>
                      </c:pt>
                      <c:pt idx="28">
                        <c:v>10</c:v>
                      </c:pt>
                      <c:pt idx="29">
                        <c:v>3</c:v>
                      </c:pt>
                      <c:pt idx="30">
                        <c:v>8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2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1D0-40F1-AF23-AF849C830FEC}"/>
                  </c:ext>
                </c:extLst>
              </c15:ser>
            </c15:filteredLineSeries>
          </c:ext>
        </c:extLst>
      </c:lineChart>
      <c:catAx>
        <c:axId val="-2067496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 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914152"/>
        <c:crosses val="autoZero"/>
        <c:auto val="1"/>
        <c:lblAlgn val="ctr"/>
        <c:lblOffset val="100"/>
        <c:noMultiLvlLbl val="0"/>
      </c:catAx>
      <c:valAx>
        <c:axId val="2115914152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</a:t>
                </a:r>
                <a:r>
                  <a:rPr lang="en-GB" baseline="0" dirty="0"/>
                  <a:t> schedulable </a:t>
                </a:r>
                <a:r>
                  <a:rPr lang="en-GB" baseline="0" dirty="0" err="1"/>
                  <a:t>flowsets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749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55641306403"/>
          <c:y val="0.0296886320244699"/>
          <c:w val="0.856969001726678"/>
          <c:h val="0.821897110605604"/>
        </c:manualLayout>
      </c:layout>
      <c:lineChart>
        <c:grouping val="standard"/>
        <c:varyColors val="0"/>
        <c:ser>
          <c:idx val="0"/>
          <c:order val="0"/>
          <c:tx>
            <c:v>SB</c:v>
          </c:tx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plus"/>
            <c:size val="2"/>
            <c:spPr>
              <a:noFill/>
              <a:ln w="12700">
                <a:solidFill>
                  <a:schemeClr val="accent1"/>
                </a:solidFill>
                <a:prstDash val="dash"/>
              </a:ln>
              <a:effectLst/>
            </c:spPr>
          </c:marker>
          <c:cat>
            <c:numRef>
              <c:f>'4x4 (100)'!$O$1:$O$50</c:f>
              <c:numCache>
                <c:formatCode>General</c:formatCode>
                <c:ptCount val="40"/>
                <c:pt idx="0">
                  <c:v>40.0</c:v>
                </c:pt>
                <c:pt idx="1">
                  <c:v>50.0</c:v>
                </c:pt>
                <c:pt idx="2">
                  <c:v>60.0</c:v>
                </c:pt>
                <c:pt idx="3">
                  <c:v>70.0</c:v>
                </c:pt>
                <c:pt idx="4">
                  <c:v>80.0</c:v>
                </c:pt>
                <c:pt idx="5">
                  <c:v>90.0</c:v>
                </c:pt>
                <c:pt idx="6">
                  <c:v>100.0</c:v>
                </c:pt>
                <c:pt idx="7">
                  <c:v>110.0</c:v>
                </c:pt>
                <c:pt idx="8">
                  <c:v>120.0</c:v>
                </c:pt>
                <c:pt idx="9">
                  <c:v>130.0</c:v>
                </c:pt>
                <c:pt idx="10">
                  <c:v>140.0</c:v>
                </c:pt>
                <c:pt idx="11">
                  <c:v>150.0</c:v>
                </c:pt>
                <c:pt idx="12">
                  <c:v>160.0</c:v>
                </c:pt>
                <c:pt idx="13">
                  <c:v>170.0</c:v>
                </c:pt>
                <c:pt idx="14">
                  <c:v>180.0</c:v>
                </c:pt>
                <c:pt idx="15">
                  <c:v>190.0</c:v>
                </c:pt>
                <c:pt idx="16">
                  <c:v>200.0</c:v>
                </c:pt>
                <c:pt idx="17">
                  <c:v>210.0</c:v>
                </c:pt>
                <c:pt idx="18">
                  <c:v>220.0</c:v>
                </c:pt>
                <c:pt idx="19">
                  <c:v>230.0</c:v>
                </c:pt>
                <c:pt idx="20">
                  <c:v>240.0</c:v>
                </c:pt>
                <c:pt idx="21">
                  <c:v>250.0</c:v>
                </c:pt>
                <c:pt idx="22">
                  <c:v>260.0</c:v>
                </c:pt>
                <c:pt idx="23">
                  <c:v>270.0</c:v>
                </c:pt>
                <c:pt idx="24">
                  <c:v>280.0</c:v>
                </c:pt>
                <c:pt idx="25">
                  <c:v>290.0</c:v>
                </c:pt>
                <c:pt idx="26">
                  <c:v>300.0</c:v>
                </c:pt>
                <c:pt idx="27">
                  <c:v>310.0</c:v>
                </c:pt>
                <c:pt idx="28">
                  <c:v>320.0</c:v>
                </c:pt>
                <c:pt idx="29">
                  <c:v>330.0</c:v>
                </c:pt>
                <c:pt idx="30">
                  <c:v>340.0</c:v>
                </c:pt>
                <c:pt idx="31">
                  <c:v>350.0</c:v>
                </c:pt>
                <c:pt idx="32">
                  <c:v>360.0</c:v>
                </c:pt>
                <c:pt idx="33">
                  <c:v>370.0</c:v>
                </c:pt>
                <c:pt idx="34">
                  <c:v>380.0</c:v>
                </c:pt>
                <c:pt idx="35">
                  <c:v>390.0</c:v>
                </c:pt>
                <c:pt idx="36">
                  <c:v>400.0</c:v>
                </c:pt>
                <c:pt idx="37">
                  <c:v>410.0</c:v>
                </c:pt>
                <c:pt idx="38">
                  <c:v>420.0</c:v>
                </c:pt>
                <c:pt idx="39">
                  <c:v>430.0</c:v>
                </c:pt>
              </c:numCache>
            </c:numRef>
          </c:cat>
          <c:val>
            <c:numRef>
              <c:f>'4x4 (100)'!$P$1:$P$50</c:f>
              <c:numCache>
                <c:formatCode>General</c:formatCode>
                <c:ptCount val="4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99.0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98.0</c:v>
                </c:pt>
                <c:pt idx="10">
                  <c:v>98.0</c:v>
                </c:pt>
                <c:pt idx="11">
                  <c:v>95.0</c:v>
                </c:pt>
                <c:pt idx="12">
                  <c:v>96.0</c:v>
                </c:pt>
                <c:pt idx="13">
                  <c:v>97.0</c:v>
                </c:pt>
                <c:pt idx="14">
                  <c:v>94.0</c:v>
                </c:pt>
                <c:pt idx="15">
                  <c:v>95.0</c:v>
                </c:pt>
                <c:pt idx="16">
                  <c:v>93.0</c:v>
                </c:pt>
                <c:pt idx="17">
                  <c:v>91.0</c:v>
                </c:pt>
                <c:pt idx="18">
                  <c:v>88.0</c:v>
                </c:pt>
                <c:pt idx="19">
                  <c:v>82.0</c:v>
                </c:pt>
                <c:pt idx="20">
                  <c:v>87.0</c:v>
                </c:pt>
                <c:pt idx="21">
                  <c:v>84.0</c:v>
                </c:pt>
                <c:pt idx="22">
                  <c:v>83.0</c:v>
                </c:pt>
                <c:pt idx="23">
                  <c:v>85.0</c:v>
                </c:pt>
                <c:pt idx="24">
                  <c:v>78.0</c:v>
                </c:pt>
                <c:pt idx="25">
                  <c:v>73.0</c:v>
                </c:pt>
                <c:pt idx="26">
                  <c:v>71.0</c:v>
                </c:pt>
                <c:pt idx="27">
                  <c:v>76.0</c:v>
                </c:pt>
                <c:pt idx="28">
                  <c:v>74.0</c:v>
                </c:pt>
                <c:pt idx="29">
                  <c:v>60.0</c:v>
                </c:pt>
                <c:pt idx="30">
                  <c:v>63.0</c:v>
                </c:pt>
                <c:pt idx="31">
                  <c:v>64.0</c:v>
                </c:pt>
                <c:pt idx="32">
                  <c:v>63.0</c:v>
                </c:pt>
                <c:pt idx="33">
                  <c:v>58.0</c:v>
                </c:pt>
                <c:pt idx="34">
                  <c:v>59.0</c:v>
                </c:pt>
                <c:pt idx="35">
                  <c:v>58.0</c:v>
                </c:pt>
                <c:pt idx="36">
                  <c:v>52.0</c:v>
                </c:pt>
                <c:pt idx="37">
                  <c:v>50.0</c:v>
                </c:pt>
                <c:pt idx="38">
                  <c:v>54.0</c:v>
                </c:pt>
                <c:pt idx="39">
                  <c:v>46.0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4D-4F16-B787-1F78EA57E1DD}"/>
            </c:ext>
          </c:extLst>
        </c:ser>
        <c:ser>
          <c:idx val="3"/>
          <c:order val="1"/>
          <c:tx>
            <c:v>XLWX</c:v>
          </c:tx>
          <c:spPr>
            <a:ln w="127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numRef>
              <c:f>'4x4 (100)'!$O$1:$O$50</c:f>
              <c:numCache>
                <c:formatCode>General</c:formatCode>
                <c:ptCount val="40"/>
                <c:pt idx="0">
                  <c:v>40.0</c:v>
                </c:pt>
                <c:pt idx="1">
                  <c:v>50.0</c:v>
                </c:pt>
                <c:pt idx="2">
                  <c:v>60.0</c:v>
                </c:pt>
                <c:pt idx="3">
                  <c:v>70.0</c:v>
                </c:pt>
                <c:pt idx="4">
                  <c:v>80.0</c:v>
                </c:pt>
                <c:pt idx="5">
                  <c:v>90.0</c:v>
                </c:pt>
                <c:pt idx="6">
                  <c:v>100.0</c:v>
                </c:pt>
                <c:pt idx="7">
                  <c:v>110.0</c:v>
                </c:pt>
                <c:pt idx="8">
                  <c:v>120.0</c:v>
                </c:pt>
                <c:pt idx="9">
                  <c:v>130.0</c:v>
                </c:pt>
                <c:pt idx="10">
                  <c:v>140.0</c:v>
                </c:pt>
                <c:pt idx="11">
                  <c:v>150.0</c:v>
                </c:pt>
                <c:pt idx="12">
                  <c:v>160.0</c:v>
                </c:pt>
                <c:pt idx="13">
                  <c:v>170.0</c:v>
                </c:pt>
                <c:pt idx="14">
                  <c:v>180.0</c:v>
                </c:pt>
                <c:pt idx="15">
                  <c:v>190.0</c:v>
                </c:pt>
                <c:pt idx="16">
                  <c:v>200.0</c:v>
                </c:pt>
                <c:pt idx="17">
                  <c:v>210.0</c:v>
                </c:pt>
                <c:pt idx="18">
                  <c:v>220.0</c:v>
                </c:pt>
                <c:pt idx="19">
                  <c:v>230.0</c:v>
                </c:pt>
                <c:pt idx="20">
                  <c:v>240.0</c:v>
                </c:pt>
                <c:pt idx="21">
                  <c:v>250.0</c:v>
                </c:pt>
                <c:pt idx="22">
                  <c:v>260.0</c:v>
                </c:pt>
                <c:pt idx="23">
                  <c:v>270.0</c:v>
                </c:pt>
                <c:pt idx="24">
                  <c:v>280.0</c:v>
                </c:pt>
                <c:pt idx="25">
                  <c:v>290.0</c:v>
                </c:pt>
                <c:pt idx="26">
                  <c:v>300.0</c:v>
                </c:pt>
                <c:pt idx="27">
                  <c:v>310.0</c:v>
                </c:pt>
                <c:pt idx="28">
                  <c:v>320.0</c:v>
                </c:pt>
                <c:pt idx="29">
                  <c:v>330.0</c:v>
                </c:pt>
                <c:pt idx="30">
                  <c:v>340.0</c:v>
                </c:pt>
                <c:pt idx="31">
                  <c:v>350.0</c:v>
                </c:pt>
                <c:pt idx="32">
                  <c:v>360.0</c:v>
                </c:pt>
                <c:pt idx="33">
                  <c:v>370.0</c:v>
                </c:pt>
                <c:pt idx="34">
                  <c:v>380.0</c:v>
                </c:pt>
                <c:pt idx="35">
                  <c:v>390.0</c:v>
                </c:pt>
                <c:pt idx="36">
                  <c:v>400.0</c:v>
                </c:pt>
                <c:pt idx="37">
                  <c:v>410.0</c:v>
                </c:pt>
                <c:pt idx="38">
                  <c:v>420.0</c:v>
                </c:pt>
                <c:pt idx="39">
                  <c:v>430.0</c:v>
                </c:pt>
              </c:numCache>
            </c:numRef>
          </c:cat>
          <c:val>
            <c:numRef>
              <c:f>'4x4 (100)'!$S$1:$S$50</c:f>
              <c:numCache>
                <c:formatCode>General</c:formatCode>
                <c:ptCount val="40"/>
                <c:pt idx="0">
                  <c:v>100.0</c:v>
                </c:pt>
                <c:pt idx="1">
                  <c:v>100.0</c:v>
                </c:pt>
                <c:pt idx="2">
                  <c:v>99.0</c:v>
                </c:pt>
                <c:pt idx="3">
                  <c:v>98.0</c:v>
                </c:pt>
                <c:pt idx="4">
                  <c:v>91.0</c:v>
                </c:pt>
                <c:pt idx="5">
                  <c:v>93.0</c:v>
                </c:pt>
                <c:pt idx="6">
                  <c:v>84.0</c:v>
                </c:pt>
                <c:pt idx="7">
                  <c:v>85.0</c:v>
                </c:pt>
                <c:pt idx="8">
                  <c:v>80.0</c:v>
                </c:pt>
                <c:pt idx="9">
                  <c:v>64.0</c:v>
                </c:pt>
                <c:pt idx="10">
                  <c:v>58.0</c:v>
                </c:pt>
                <c:pt idx="11">
                  <c:v>54.0</c:v>
                </c:pt>
                <c:pt idx="12">
                  <c:v>56.0</c:v>
                </c:pt>
                <c:pt idx="13">
                  <c:v>45.0</c:v>
                </c:pt>
                <c:pt idx="14">
                  <c:v>23.0</c:v>
                </c:pt>
                <c:pt idx="15">
                  <c:v>13.0</c:v>
                </c:pt>
                <c:pt idx="16">
                  <c:v>13.0</c:v>
                </c:pt>
                <c:pt idx="17">
                  <c:v>9.0</c:v>
                </c:pt>
                <c:pt idx="18">
                  <c:v>6.0</c:v>
                </c:pt>
                <c:pt idx="19">
                  <c:v>3.0</c:v>
                </c:pt>
                <c:pt idx="20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4D-4F16-B787-1F78EA57E1DD}"/>
            </c:ext>
          </c:extLst>
        </c:ser>
        <c:ser>
          <c:idx val="5"/>
          <c:order val="2"/>
          <c:tx>
            <c:v>IBN2</c:v>
          </c:tx>
          <c:spPr>
            <a:ln w="12700"/>
          </c:spPr>
          <c:marker>
            <c:symbol val="circle"/>
            <c:size val="4"/>
          </c:marker>
          <c:cat>
            <c:strLit>
              <c:ptCount val="40"/>
              <c:pt idx="0">
                <c:v>40</c:v>
              </c:pt>
              <c:pt idx="1">
                <c:v>50</c:v>
              </c:pt>
              <c:pt idx="2">
                <c:v>60</c:v>
              </c:pt>
              <c:pt idx="3">
                <c:v>70</c:v>
              </c:pt>
              <c:pt idx="4">
                <c:v>80</c:v>
              </c:pt>
              <c:pt idx="5">
                <c:v>90</c:v>
              </c:pt>
              <c:pt idx="6">
                <c:v>100</c:v>
              </c:pt>
              <c:pt idx="7">
                <c:v>110</c:v>
              </c:pt>
              <c:pt idx="8">
                <c:v>120</c:v>
              </c:pt>
              <c:pt idx="9">
                <c:v>130</c:v>
              </c:pt>
              <c:pt idx="10">
                <c:v>140</c:v>
              </c:pt>
              <c:pt idx="11">
                <c:v>150</c:v>
              </c:pt>
              <c:pt idx="12">
                <c:v>160</c:v>
              </c:pt>
              <c:pt idx="13">
                <c:v>170</c:v>
              </c:pt>
              <c:pt idx="14">
                <c:v>180</c:v>
              </c:pt>
              <c:pt idx="15">
                <c:v>190</c:v>
              </c:pt>
              <c:pt idx="16">
                <c:v>200</c:v>
              </c:pt>
              <c:pt idx="17">
                <c:v>210</c:v>
              </c:pt>
              <c:pt idx="18">
                <c:v>220</c:v>
              </c:pt>
              <c:pt idx="19">
                <c:v>230</c:v>
              </c:pt>
              <c:pt idx="20">
                <c:v>240</c:v>
              </c:pt>
              <c:pt idx="21">
                <c:v>250</c:v>
              </c:pt>
              <c:pt idx="22">
                <c:v>260</c:v>
              </c:pt>
              <c:pt idx="23">
                <c:v>270</c:v>
              </c:pt>
              <c:pt idx="24">
                <c:v>280</c:v>
              </c:pt>
              <c:pt idx="25">
                <c:v>290</c:v>
              </c:pt>
              <c:pt idx="26">
                <c:v>300</c:v>
              </c:pt>
              <c:pt idx="27">
                <c:v>310</c:v>
              </c:pt>
              <c:pt idx="28">
                <c:v>320</c:v>
              </c:pt>
              <c:pt idx="29">
                <c:v>330</c:v>
              </c:pt>
              <c:pt idx="30">
                <c:v>340</c:v>
              </c:pt>
              <c:pt idx="31">
                <c:v>350</c:v>
              </c:pt>
              <c:pt idx="32">
                <c:v>360</c:v>
              </c:pt>
              <c:pt idx="33">
                <c:v>370</c:v>
              </c:pt>
              <c:pt idx="34">
                <c:v>380</c:v>
              </c:pt>
              <c:pt idx="35">
                <c:v>390</c:v>
              </c:pt>
              <c:pt idx="36">
                <c:v>400</c:v>
              </c:pt>
              <c:pt idx="37">
                <c:v>410</c:v>
              </c:pt>
              <c:pt idx="38">
                <c:v>420</c:v>
              </c:pt>
              <c:pt idx="39">
                <c:v>430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'4x4 (100)'!$U$1:$U$50</c:f>
              <c:numCache>
                <c:formatCode>General</c:formatCode>
                <c:ptCount val="4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99.0</c:v>
                </c:pt>
                <c:pt idx="4">
                  <c:v>98.0</c:v>
                </c:pt>
                <c:pt idx="5">
                  <c:v>98.0</c:v>
                </c:pt>
                <c:pt idx="6">
                  <c:v>99.0</c:v>
                </c:pt>
                <c:pt idx="7">
                  <c:v>96.0</c:v>
                </c:pt>
                <c:pt idx="8">
                  <c:v>94.0</c:v>
                </c:pt>
                <c:pt idx="9">
                  <c:v>90.0</c:v>
                </c:pt>
                <c:pt idx="10">
                  <c:v>87.0</c:v>
                </c:pt>
                <c:pt idx="11">
                  <c:v>82.0</c:v>
                </c:pt>
                <c:pt idx="12">
                  <c:v>88.0</c:v>
                </c:pt>
                <c:pt idx="13">
                  <c:v>78.0</c:v>
                </c:pt>
                <c:pt idx="14">
                  <c:v>67.0</c:v>
                </c:pt>
                <c:pt idx="15">
                  <c:v>71.0</c:v>
                </c:pt>
                <c:pt idx="16">
                  <c:v>63.0</c:v>
                </c:pt>
                <c:pt idx="17">
                  <c:v>55.0</c:v>
                </c:pt>
                <c:pt idx="18">
                  <c:v>49.0</c:v>
                </c:pt>
                <c:pt idx="19">
                  <c:v>43.0</c:v>
                </c:pt>
                <c:pt idx="20">
                  <c:v>51.0</c:v>
                </c:pt>
                <c:pt idx="21">
                  <c:v>43.0</c:v>
                </c:pt>
                <c:pt idx="22">
                  <c:v>36.0</c:v>
                </c:pt>
                <c:pt idx="23">
                  <c:v>33.0</c:v>
                </c:pt>
                <c:pt idx="24">
                  <c:v>25.0</c:v>
                </c:pt>
                <c:pt idx="25">
                  <c:v>24.0</c:v>
                </c:pt>
                <c:pt idx="26">
                  <c:v>9.0</c:v>
                </c:pt>
                <c:pt idx="27">
                  <c:v>13.0</c:v>
                </c:pt>
                <c:pt idx="28">
                  <c:v>10.0</c:v>
                </c:pt>
                <c:pt idx="29">
                  <c:v>3.0</c:v>
                </c:pt>
                <c:pt idx="30">
                  <c:v>8.0</c:v>
                </c:pt>
                <c:pt idx="31">
                  <c:v>5.0</c:v>
                </c:pt>
                <c:pt idx="32">
                  <c:v>0.0</c:v>
                </c:pt>
                <c:pt idx="33">
                  <c:v>4.0</c:v>
                </c:pt>
                <c:pt idx="34">
                  <c:v>2.0</c:v>
                </c:pt>
                <c:pt idx="35">
                  <c:v>1.0</c:v>
                </c:pt>
                <c:pt idx="36">
                  <c:v>0.0</c:v>
                </c:pt>
                <c:pt idx="37">
                  <c:v>2.0</c:v>
                </c:pt>
                <c:pt idx="38">
                  <c:v>1.0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4D-4F16-B787-1F78EA57E1DD}"/>
            </c:ext>
          </c:extLst>
        </c:ser>
        <c:ser>
          <c:idx val="2"/>
          <c:order val="3"/>
          <c:tx>
            <c:v>IBN100</c:v>
          </c:tx>
          <c:spPr>
            <a:ln w="1270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4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Lit>
              <c:ptCount val="40"/>
              <c:pt idx="0">
                <c:v>40</c:v>
              </c:pt>
              <c:pt idx="1">
                <c:v>50</c:v>
              </c:pt>
              <c:pt idx="2">
                <c:v>60</c:v>
              </c:pt>
              <c:pt idx="3">
                <c:v>70</c:v>
              </c:pt>
              <c:pt idx="4">
                <c:v>80</c:v>
              </c:pt>
              <c:pt idx="5">
                <c:v>90</c:v>
              </c:pt>
              <c:pt idx="6">
                <c:v>100</c:v>
              </c:pt>
              <c:pt idx="7">
                <c:v>110</c:v>
              </c:pt>
              <c:pt idx="8">
                <c:v>120</c:v>
              </c:pt>
              <c:pt idx="9">
                <c:v>130</c:v>
              </c:pt>
              <c:pt idx="10">
                <c:v>140</c:v>
              </c:pt>
              <c:pt idx="11">
                <c:v>150</c:v>
              </c:pt>
              <c:pt idx="12">
                <c:v>160</c:v>
              </c:pt>
              <c:pt idx="13">
                <c:v>170</c:v>
              </c:pt>
              <c:pt idx="14">
                <c:v>180</c:v>
              </c:pt>
              <c:pt idx="15">
                <c:v>190</c:v>
              </c:pt>
              <c:pt idx="16">
                <c:v>200</c:v>
              </c:pt>
              <c:pt idx="17">
                <c:v>210</c:v>
              </c:pt>
              <c:pt idx="18">
                <c:v>220</c:v>
              </c:pt>
              <c:pt idx="19">
                <c:v>230</c:v>
              </c:pt>
              <c:pt idx="20">
                <c:v>240</c:v>
              </c:pt>
              <c:pt idx="21">
                <c:v>250</c:v>
              </c:pt>
              <c:pt idx="22">
                <c:v>260</c:v>
              </c:pt>
              <c:pt idx="23">
                <c:v>270</c:v>
              </c:pt>
              <c:pt idx="24">
                <c:v>280</c:v>
              </c:pt>
              <c:pt idx="25">
                <c:v>290</c:v>
              </c:pt>
              <c:pt idx="26">
                <c:v>300</c:v>
              </c:pt>
              <c:pt idx="27">
                <c:v>310</c:v>
              </c:pt>
              <c:pt idx="28">
                <c:v>320</c:v>
              </c:pt>
              <c:pt idx="29">
                <c:v>330</c:v>
              </c:pt>
              <c:pt idx="30">
                <c:v>340</c:v>
              </c:pt>
              <c:pt idx="31">
                <c:v>350</c:v>
              </c:pt>
              <c:pt idx="32">
                <c:v>360</c:v>
              </c:pt>
              <c:pt idx="33">
                <c:v>370</c:v>
              </c:pt>
              <c:pt idx="34">
                <c:v>380</c:v>
              </c:pt>
              <c:pt idx="35">
                <c:v>390</c:v>
              </c:pt>
              <c:pt idx="36">
                <c:v>400</c:v>
              </c:pt>
              <c:pt idx="37">
                <c:v>410</c:v>
              </c:pt>
              <c:pt idx="38">
                <c:v>420</c:v>
              </c:pt>
              <c:pt idx="39">
                <c:v>430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'4x4 (100)'!$X$1:$X$40</c:f>
              <c:numCache>
                <c:formatCode>General</c:formatCode>
                <c:ptCount val="4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99.0</c:v>
                </c:pt>
                <c:pt idx="4">
                  <c:v>97.0</c:v>
                </c:pt>
                <c:pt idx="5">
                  <c:v>98.0</c:v>
                </c:pt>
                <c:pt idx="6">
                  <c:v>99.0</c:v>
                </c:pt>
                <c:pt idx="7">
                  <c:v>96.0</c:v>
                </c:pt>
                <c:pt idx="8">
                  <c:v>94.0</c:v>
                </c:pt>
                <c:pt idx="9">
                  <c:v>89.0</c:v>
                </c:pt>
                <c:pt idx="10">
                  <c:v>85.0</c:v>
                </c:pt>
                <c:pt idx="11">
                  <c:v>80.0</c:v>
                </c:pt>
                <c:pt idx="12">
                  <c:v>86.0</c:v>
                </c:pt>
                <c:pt idx="13">
                  <c:v>73.0</c:v>
                </c:pt>
                <c:pt idx="14">
                  <c:v>65.0</c:v>
                </c:pt>
                <c:pt idx="15">
                  <c:v>67.0</c:v>
                </c:pt>
                <c:pt idx="16">
                  <c:v>56.0</c:v>
                </c:pt>
                <c:pt idx="17">
                  <c:v>52.0</c:v>
                </c:pt>
                <c:pt idx="18">
                  <c:v>46.0</c:v>
                </c:pt>
                <c:pt idx="19">
                  <c:v>42.0</c:v>
                </c:pt>
                <c:pt idx="20">
                  <c:v>48.0</c:v>
                </c:pt>
                <c:pt idx="21">
                  <c:v>38.0</c:v>
                </c:pt>
                <c:pt idx="22">
                  <c:v>36.0</c:v>
                </c:pt>
                <c:pt idx="23">
                  <c:v>25.0</c:v>
                </c:pt>
                <c:pt idx="24">
                  <c:v>20.0</c:v>
                </c:pt>
                <c:pt idx="25">
                  <c:v>22.0</c:v>
                </c:pt>
                <c:pt idx="26">
                  <c:v>8.0</c:v>
                </c:pt>
                <c:pt idx="27">
                  <c:v>12.0</c:v>
                </c:pt>
                <c:pt idx="28">
                  <c:v>8.0</c:v>
                </c:pt>
                <c:pt idx="29">
                  <c:v>3.0</c:v>
                </c:pt>
                <c:pt idx="30">
                  <c:v>8.0</c:v>
                </c:pt>
                <c:pt idx="31">
                  <c:v>4.0</c:v>
                </c:pt>
                <c:pt idx="32">
                  <c:v>0.0</c:v>
                </c:pt>
                <c:pt idx="33">
                  <c:v>4.0</c:v>
                </c:pt>
                <c:pt idx="34">
                  <c:v>2.0</c:v>
                </c:pt>
                <c:pt idx="35">
                  <c:v>1.0</c:v>
                </c:pt>
                <c:pt idx="36">
                  <c:v>0.0</c:v>
                </c:pt>
                <c:pt idx="37">
                  <c:v>1.0</c:v>
                </c:pt>
                <c:pt idx="38">
                  <c:v>1.0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74D-4F16-B787-1F78EA57E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547944"/>
        <c:axId val="211553303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4"/>
                <c:order val="2"/>
                <c:tx>
                  <c:v>SXLWX</c:v>
                </c:tx>
                <c:spPr>
                  <a:ln w="12700"/>
                </c:spPr>
                <c:marker>
                  <c:symbol val="star"/>
                  <c:size val="4"/>
                </c:marker>
                <c:val>
                  <c:numRef>
                    <c:extLst>
                      <c:ext uri="{02D57815-91ED-43cb-92C2-25804820EDAC}">
                        <c15:formulaRef>
                          <c15:sqref>'4x4 (100)'!$T$1:$T$50</c15:sqref>
                        </c15:formulaRef>
                      </c:ext>
                    </c:extLst>
                    <c:numCache>
                      <c:formatCode>General</c:formatCode>
                      <c:ptCount val="4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74D-4F16-B787-1F78EA57E1DD}"/>
                  </c:ext>
                </c:extLst>
              </c15:ser>
            </c15:filteredLineSeries>
            <c15:filteredLineSeries>
              <c15:ser>
                <c:idx val="6"/>
                <c:order val="4"/>
                <c:tx>
                  <c:v>IBN10</c:v>
                </c:tx>
                <c:spPr>
                  <a:ln w="12700"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'4x4 (100)'!$V$1:$V$50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99</c:v>
                      </c:pt>
                      <c:pt idx="4">
                        <c:v>98</c:v>
                      </c:pt>
                      <c:pt idx="5">
                        <c:v>98</c:v>
                      </c:pt>
                      <c:pt idx="6">
                        <c:v>99</c:v>
                      </c:pt>
                      <c:pt idx="7">
                        <c:v>96</c:v>
                      </c:pt>
                      <c:pt idx="8">
                        <c:v>94</c:v>
                      </c:pt>
                      <c:pt idx="9">
                        <c:v>90</c:v>
                      </c:pt>
                      <c:pt idx="10">
                        <c:v>87</c:v>
                      </c:pt>
                      <c:pt idx="11">
                        <c:v>82</c:v>
                      </c:pt>
                      <c:pt idx="12">
                        <c:v>88</c:v>
                      </c:pt>
                      <c:pt idx="13">
                        <c:v>78</c:v>
                      </c:pt>
                      <c:pt idx="14">
                        <c:v>67</c:v>
                      </c:pt>
                      <c:pt idx="15">
                        <c:v>71</c:v>
                      </c:pt>
                      <c:pt idx="16">
                        <c:v>62</c:v>
                      </c:pt>
                      <c:pt idx="17">
                        <c:v>55</c:v>
                      </c:pt>
                      <c:pt idx="18">
                        <c:v>49</c:v>
                      </c:pt>
                      <c:pt idx="19">
                        <c:v>43</c:v>
                      </c:pt>
                      <c:pt idx="20">
                        <c:v>51</c:v>
                      </c:pt>
                      <c:pt idx="21">
                        <c:v>43</c:v>
                      </c:pt>
                      <c:pt idx="22">
                        <c:v>36</c:v>
                      </c:pt>
                      <c:pt idx="23">
                        <c:v>31</c:v>
                      </c:pt>
                      <c:pt idx="24">
                        <c:v>24</c:v>
                      </c:pt>
                      <c:pt idx="25">
                        <c:v>24</c:v>
                      </c:pt>
                      <c:pt idx="26">
                        <c:v>9</c:v>
                      </c:pt>
                      <c:pt idx="27">
                        <c:v>13</c:v>
                      </c:pt>
                      <c:pt idx="28">
                        <c:v>10</c:v>
                      </c:pt>
                      <c:pt idx="29">
                        <c:v>3</c:v>
                      </c:pt>
                      <c:pt idx="30">
                        <c:v>8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2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74D-4F16-B787-1F78EA57E1DD}"/>
                  </c:ext>
                </c:extLst>
              </c15:ser>
            </c15:filteredLineSeries>
            <c15:filteredLineSeries>
              <c15:ser>
                <c:idx val="1"/>
                <c:order val="5"/>
                <c:tx>
                  <c:v>IBN20</c:v>
                </c:tx>
                <c:spPr>
                  <a:ln w="12700"/>
                </c:spPr>
                <c:marker>
                  <c:symbol val="x"/>
                  <c:size val="5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'4x4 (100)'!$W$1:$W$40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99</c:v>
                      </c:pt>
                      <c:pt idx="4">
                        <c:v>98</c:v>
                      </c:pt>
                      <c:pt idx="5">
                        <c:v>98</c:v>
                      </c:pt>
                      <c:pt idx="6">
                        <c:v>99</c:v>
                      </c:pt>
                      <c:pt idx="7">
                        <c:v>96</c:v>
                      </c:pt>
                      <c:pt idx="8">
                        <c:v>94</c:v>
                      </c:pt>
                      <c:pt idx="9">
                        <c:v>90</c:v>
                      </c:pt>
                      <c:pt idx="10">
                        <c:v>87</c:v>
                      </c:pt>
                      <c:pt idx="11">
                        <c:v>82</c:v>
                      </c:pt>
                      <c:pt idx="12">
                        <c:v>87</c:v>
                      </c:pt>
                      <c:pt idx="13">
                        <c:v>76</c:v>
                      </c:pt>
                      <c:pt idx="14">
                        <c:v>67</c:v>
                      </c:pt>
                      <c:pt idx="15">
                        <c:v>71</c:v>
                      </c:pt>
                      <c:pt idx="16">
                        <c:v>62</c:v>
                      </c:pt>
                      <c:pt idx="17">
                        <c:v>54</c:v>
                      </c:pt>
                      <c:pt idx="18">
                        <c:v>49</c:v>
                      </c:pt>
                      <c:pt idx="19">
                        <c:v>43</c:v>
                      </c:pt>
                      <c:pt idx="20">
                        <c:v>51</c:v>
                      </c:pt>
                      <c:pt idx="21">
                        <c:v>42</c:v>
                      </c:pt>
                      <c:pt idx="22">
                        <c:v>36</c:v>
                      </c:pt>
                      <c:pt idx="23">
                        <c:v>29</c:v>
                      </c:pt>
                      <c:pt idx="24">
                        <c:v>23</c:v>
                      </c:pt>
                      <c:pt idx="25">
                        <c:v>23</c:v>
                      </c:pt>
                      <c:pt idx="26">
                        <c:v>9</c:v>
                      </c:pt>
                      <c:pt idx="27">
                        <c:v>13</c:v>
                      </c:pt>
                      <c:pt idx="28">
                        <c:v>10</c:v>
                      </c:pt>
                      <c:pt idx="29">
                        <c:v>3</c:v>
                      </c:pt>
                      <c:pt idx="30">
                        <c:v>8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2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74D-4F16-B787-1F78EA57E1DD}"/>
                  </c:ext>
                </c:extLst>
              </c15:ser>
            </c15:filteredLineSeries>
          </c:ext>
        </c:extLst>
      </c:lineChart>
      <c:catAx>
        <c:axId val="2115547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# flows per </a:t>
                </a:r>
                <a:r>
                  <a:rPr lang="en-GB" dirty="0" smtClean="0"/>
                  <a:t>flow set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533032"/>
        <c:crosses val="autoZero"/>
        <c:auto val="1"/>
        <c:lblAlgn val="ctr"/>
        <c:lblOffset val="100"/>
        <c:noMultiLvlLbl val="0"/>
      </c:catAx>
      <c:valAx>
        <c:axId val="2115533032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</a:t>
                </a:r>
                <a:r>
                  <a:rPr lang="en-GB" baseline="0" dirty="0"/>
                  <a:t> schedulable </a:t>
                </a:r>
                <a:r>
                  <a:rPr lang="en-GB" baseline="0" dirty="0" smtClean="0"/>
                  <a:t>flow sets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00418414561579809"/>
              <c:y val="0.2496261066889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54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SB</c:v>
          </c:tx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plus"/>
            <c:size val="2"/>
            <c:spPr>
              <a:noFill/>
              <a:ln w="12700">
                <a:solidFill>
                  <a:schemeClr val="accent1"/>
                </a:solidFill>
                <a:prstDash val="dash"/>
              </a:ln>
              <a:effectLst/>
            </c:spPr>
          </c:marker>
          <c:cat>
            <c:numRef>
              <c:f>'4x4 (100)'!$O$1:$O$50</c:f>
              <c:numCache>
                <c:formatCode>General</c:formatCode>
                <c:ptCount val="50"/>
                <c:pt idx="0">
                  <c:v>40.0</c:v>
                </c:pt>
                <c:pt idx="1">
                  <c:v>50.0</c:v>
                </c:pt>
                <c:pt idx="2">
                  <c:v>60.0</c:v>
                </c:pt>
                <c:pt idx="3">
                  <c:v>70.0</c:v>
                </c:pt>
                <c:pt idx="4">
                  <c:v>80.0</c:v>
                </c:pt>
                <c:pt idx="5">
                  <c:v>90.0</c:v>
                </c:pt>
                <c:pt idx="6">
                  <c:v>100.0</c:v>
                </c:pt>
                <c:pt idx="7">
                  <c:v>110.0</c:v>
                </c:pt>
                <c:pt idx="8">
                  <c:v>120.0</c:v>
                </c:pt>
                <c:pt idx="9">
                  <c:v>130.0</c:v>
                </c:pt>
                <c:pt idx="10">
                  <c:v>140.0</c:v>
                </c:pt>
                <c:pt idx="11">
                  <c:v>150.0</c:v>
                </c:pt>
                <c:pt idx="12">
                  <c:v>160.0</c:v>
                </c:pt>
                <c:pt idx="13">
                  <c:v>170.0</c:v>
                </c:pt>
                <c:pt idx="14">
                  <c:v>180.0</c:v>
                </c:pt>
                <c:pt idx="15">
                  <c:v>190.0</c:v>
                </c:pt>
                <c:pt idx="16">
                  <c:v>200.0</c:v>
                </c:pt>
                <c:pt idx="17">
                  <c:v>210.0</c:v>
                </c:pt>
                <c:pt idx="18">
                  <c:v>220.0</c:v>
                </c:pt>
                <c:pt idx="19">
                  <c:v>230.0</c:v>
                </c:pt>
                <c:pt idx="20">
                  <c:v>240.0</c:v>
                </c:pt>
                <c:pt idx="21">
                  <c:v>250.0</c:v>
                </c:pt>
                <c:pt idx="22">
                  <c:v>260.0</c:v>
                </c:pt>
                <c:pt idx="23">
                  <c:v>270.0</c:v>
                </c:pt>
                <c:pt idx="24">
                  <c:v>280.0</c:v>
                </c:pt>
                <c:pt idx="25">
                  <c:v>290.0</c:v>
                </c:pt>
                <c:pt idx="26">
                  <c:v>300.0</c:v>
                </c:pt>
                <c:pt idx="27">
                  <c:v>310.0</c:v>
                </c:pt>
                <c:pt idx="28">
                  <c:v>320.0</c:v>
                </c:pt>
                <c:pt idx="29">
                  <c:v>330.0</c:v>
                </c:pt>
                <c:pt idx="30">
                  <c:v>340.0</c:v>
                </c:pt>
                <c:pt idx="31">
                  <c:v>350.0</c:v>
                </c:pt>
                <c:pt idx="32">
                  <c:v>360.0</c:v>
                </c:pt>
                <c:pt idx="33">
                  <c:v>370.0</c:v>
                </c:pt>
                <c:pt idx="34">
                  <c:v>380.0</c:v>
                </c:pt>
                <c:pt idx="35">
                  <c:v>390.0</c:v>
                </c:pt>
                <c:pt idx="36">
                  <c:v>400.0</c:v>
                </c:pt>
                <c:pt idx="37">
                  <c:v>410.0</c:v>
                </c:pt>
                <c:pt idx="38">
                  <c:v>420.0</c:v>
                </c:pt>
                <c:pt idx="39">
                  <c:v>430.0</c:v>
                </c:pt>
              </c:numCache>
            </c:numRef>
          </c:cat>
          <c:val>
            <c:numRef>
              <c:f>'4x4 (100)'!$P$1:$P$50</c:f>
              <c:numCache>
                <c:formatCode>General</c:formatCode>
                <c:ptCount val="5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99.0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98.0</c:v>
                </c:pt>
                <c:pt idx="10">
                  <c:v>98.0</c:v>
                </c:pt>
                <c:pt idx="11">
                  <c:v>95.0</c:v>
                </c:pt>
                <c:pt idx="12">
                  <c:v>96.0</c:v>
                </c:pt>
                <c:pt idx="13">
                  <c:v>97.0</c:v>
                </c:pt>
                <c:pt idx="14">
                  <c:v>94.0</c:v>
                </c:pt>
                <c:pt idx="15">
                  <c:v>95.0</c:v>
                </c:pt>
                <c:pt idx="16">
                  <c:v>93.0</c:v>
                </c:pt>
                <c:pt idx="17">
                  <c:v>91.0</c:v>
                </c:pt>
                <c:pt idx="18">
                  <c:v>88.0</c:v>
                </c:pt>
                <c:pt idx="19">
                  <c:v>82.0</c:v>
                </c:pt>
                <c:pt idx="20">
                  <c:v>87.0</c:v>
                </c:pt>
                <c:pt idx="21">
                  <c:v>84.0</c:v>
                </c:pt>
                <c:pt idx="22">
                  <c:v>83.0</c:v>
                </c:pt>
                <c:pt idx="23">
                  <c:v>85.0</c:v>
                </c:pt>
                <c:pt idx="24">
                  <c:v>78.0</c:v>
                </c:pt>
                <c:pt idx="25">
                  <c:v>73.0</c:v>
                </c:pt>
                <c:pt idx="26">
                  <c:v>71.0</c:v>
                </c:pt>
                <c:pt idx="27">
                  <c:v>76.0</c:v>
                </c:pt>
                <c:pt idx="28">
                  <c:v>74.0</c:v>
                </c:pt>
                <c:pt idx="29">
                  <c:v>60.0</c:v>
                </c:pt>
                <c:pt idx="30">
                  <c:v>63.0</c:v>
                </c:pt>
                <c:pt idx="31">
                  <c:v>64.0</c:v>
                </c:pt>
                <c:pt idx="32">
                  <c:v>63.0</c:v>
                </c:pt>
                <c:pt idx="33">
                  <c:v>58.0</c:v>
                </c:pt>
                <c:pt idx="34">
                  <c:v>59.0</c:v>
                </c:pt>
                <c:pt idx="35">
                  <c:v>58.0</c:v>
                </c:pt>
                <c:pt idx="36">
                  <c:v>52.0</c:v>
                </c:pt>
                <c:pt idx="37">
                  <c:v>50.0</c:v>
                </c:pt>
                <c:pt idx="38">
                  <c:v>54.0</c:v>
                </c:pt>
                <c:pt idx="39">
                  <c:v>46.0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0A6-4BDA-9A56-08CE5CC1595C}"/>
            </c:ext>
          </c:extLst>
        </c:ser>
        <c:ser>
          <c:idx val="3"/>
          <c:order val="1"/>
          <c:tx>
            <c:v>XLWX</c:v>
          </c:tx>
          <c:spPr>
            <a:ln w="127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numRef>
              <c:f>'4x4 (100)'!$O$1:$O$50</c:f>
              <c:numCache>
                <c:formatCode>General</c:formatCode>
                <c:ptCount val="50"/>
                <c:pt idx="0">
                  <c:v>40.0</c:v>
                </c:pt>
                <c:pt idx="1">
                  <c:v>50.0</c:v>
                </c:pt>
                <c:pt idx="2">
                  <c:v>60.0</c:v>
                </c:pt>
                <c:pt idx="3">
                  <c:v>70.0</c:v>
                </c:pt>
                <c:pt idx="4">
                  <c:v>80.0</c:v>
                </c:pt>
                <c:pt idx="5">
                  <c:v>90.0</c:v>
                </c:pt>
                <c:pt idx="6">
                  <c:v>100.0</c:v>
                </c:pt>
                <c:pt idx="7">
                  <c:v>110.0</c:v>
                </c:pt>
                <c:pt idx="8">
                  <c:v>120.0</c:v>
                </c:pt>
                <c:pt idx="9">
                  <c:v>130.0</c:v>
                </c:pt>
                <c:pt idx="10">
                  <c:v>140.0</c:v>
                </c:pt>
                <c:pt idx="11">
                  <c:v>150.0</c:v>
                </c:pt>
                <c:pt idx="12">
                  <c:v>160.0</c:v>
                </c:pt>
                <c:pt idx="13">
                  <c:v>170.0</c:v>
                </c:pt>
                <c:pt idx="14">
                  <c:v>180.0</c:v>
                </c:pt>
                <c:pt idx="15">
                  <c:v>190.0</c:v>
                </c:pt>
                <c:pt idx="16">
                  <c:v>200.0</c:v>
                </c:pt>
                <c:pt idx="17">
                  <c:v>210.0</c:v>
                </c:pt>
                <c:pt idx="18">
                  <c:v>220.0</c:v>
                </c:pt>
                <c:pt idx="19">
                  <c:v>230.0</c:v>
                </c:pt>
                <c:pt idx="20">
                  <c:v>240.0</c:v>
                </c:pt>
                <c:pt idx="21">
                  <c:v>250.0</c:v>
                </c:pt>
                <c:pt idx="22">
                  <c:v>260.0</c:v>
                </c:pt>
                <c:pt idx="23">
                  <c:v>270.0</c:v>
                </c:pt>
                <c:pt idx="24">
                  <c:v>280.0</c:v>
                </c:pt>
                <c:pt idx="25">
                  <c:v>290.0</c:v>
                </c:pt>
                <c:pt idx="26">
                  <c:v>300.0</c:v>
                </c:pt>
                <c:pt idx="27">
                  <c:v>310.0</c:v>
                </c:pt>
                <c:pt idx="28">
                  <c:v>320.0</c:v>
                </c:pt>
                <c:pt idx="29">
                  <c:v>330.0</c:v>
                </c:pt>
                <c:pt idx="30">
                  <c:v>340.0</c:v>
                </c:pt>
                <c:pt idx="31">
                  <c:v>350.0</c:v>
                </c:pt>
                <c:pt idx="32">
                  <c:v>360.0</c:v>
                </c:pt>
                <c:pt idx="33">
                  <c:v>370.0</c:v>
                </c:pt>
                <c:pt idx="34">
                  <c:v>380.0</c:v>
                </c:pt>
                <c:pt idx="35">
                  <c:v>390.0</c:v>
                </c:pt>
                <c:pt idx="36">
                  <c:v>400.0</c:v>
                </c:pt>
                <c:pt idx="37">
                  <c:v>410.0</c:v>
                </c:pt>
                <c:pt idx="38">
                  <c:v>420.0</c:v>
                </c:pt>
                <c:pt idx="39">
                  <c:v>430.0</c:v>
                </c:pt>
              </c:numCache>
            </c:numRef>
          </c:cat>
          <c:val>
            <c:numRef>
              <c:f>'4x4 (100)'!$S$1:$S$50</c:f>
              <c:numCache>
                <c:formatCode>General</c:formatCode>
                <c:ptCount val="50"/>
                <c:pt idx="0">
                  <c:v>100.0</c:v>
                </c:pt>
                <c:pt idx="1">
                  <c:v>100.0</c:v>
                </c:pt>
                <c:pt idx="2">
                  <c:v>99.0</c:v>
                </c:pt>
                <c:pt idx="3">
                  <c:v>98.0</c:v>
                </c:pt>
                <c:pt idx="4">
                  <c:v>91.0</c:v>
                </c:pt>
                <c:pt idx="5">
                  <c:v>93.0</c:v>
                </c:pt>
                <c:pt idx="6">
                  <c:v>84.0</c:v>
                </c:pt>
                <c:pt idx="7">
                  <c:v>85.0</c:v>
                </c:pt>
                <c:pt idx="8">
                  <c:v>80.0</c:v>
                </c:pt>
                <c:pt idx="9">
                  <c:v>64.0</c:v>
                </c:pt>
                <c:pt idx="10">
                  <c:v>58.0</c:v>
                </c:pt>
                <c:pt idx="11">
                  <c:v>54.0</c:v>
                </c:pt>
                <c:pt idx="12">
                  <c:v>56.0</c:v>
                </c:pt>
                <c:pt idx="13">
                  <c:v>45.0</c:v>
                </c:pt>
                <c:pt idx="14">
                  <c:v>23.0</c:v>
                </c:pt>
                <c:pt idx="15">
                  <c:v>13.0</c:v>
                </c:pt>
                <c:pt idx="16">
                  <c:v>13.0</c:v>
                </c:pt>
                <c:pt idx="17">
                  <c:v>9.0</c:v>
                </c:pt>
                <c:pt idx="18">
                  <c:v>6.0</c:v>
                </c:pt>
                <c:pt idx="19">
                  <c:v>3.0</c:v>
                </c:pt>
                <c:pt idx="20">
                  <c:v>2.0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0A6-4BDA-9A56-08CE5CC1595C}"/>
            </c:ext>
          </c:extLst>
        </c:ser>
        <c:ser>
          <c:idx val="5"/>
          <c:order val="2"/>
          <c:tx>
            <c:v>IBN2</c:v>
          </c:tx>
          <c:spPr>
            <a:ln w="12700"/>
          </c:spPr>
          <c:marker>
            <c:symbol val="circle"/>
            <c:size val="4"/>
          </c:marker>
          <c:val>
            <c:numRef>
              <c:f>'4x4 (100)'!$U$1:$U$50</c:f>
              <c:numCache>
                <c:formatCode>General</c:formatCode>
                <c:ptCount val="5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99.0</c:v>
                </c:pt>
                <c:pt idx="4">
                  <c:v>98.0</c:v>
                </c:pt>
                <c:pt idx="5">
                  <c:v>98.0</c:v>
                </c:pt>
                <c:pt idx="6">
                  <c:v>99.0</c:v>
                </c:pt>
                <c:pt idx="7">
                  <c:v>96.0</c:v>
                </c:pt>
                <c:pt idx="8">
                  <c:v>94.0</c:v>
                </c:pt>
                <c:pt idx="9">
                  <c:v>90.0</c:v>
                </c:pt>
                <c:pt idx="10">
                  <c:v>87.0</c:v>
                </c:pt>
                <c:pt idx="11">
                  <c:v>82.0</c:v>
                </c:pt>
                <c:pt idx="12">
                  <c:v>88.0</c:v>
                </c:pt>
                <c:pt idx="13">
                  <c:v>78.0</c:v>
                </c:pt>
                <c:pt idx="14">
                  <c:v>67.0</c:v>
                </c:pt>
                <c:pt idx="15">
                  <c:v>71.0</c:v>
                </c:pt>
                <c:pt idx="16">
                  <c:v>63.0</c:v>
                </c:pt>
                <c:pt idx="17">
                  <c:v>55.0</c:v>
                </c:pt>
                <c:pt idx="18">
                  <c:v>49.0</c:v>
                </c:pt>
                <c:pt idx="19">
                  <c:v>43.0</c:v>
                </c:pt>
                <c:pt idx="20">
                  <c:v>51.0</c:v>
                </c:pt>
                <c:pt idx="21">
                  <c:v>43.0</c:v>
                </c:pt>
                <c:pt idx="22">
                  <c:v>36.0</c:v>
                </c:pt>
                <c:pt idx="23">
                  <c:v>33.0</c:v>
                </c:pt>
                <c:pt idx="24">
                  <c:v>25.0</c:v>
                </c:pt>
                <c:pt idx="25">
                  <c:v>24.0</c:v>
                </c:pt>
                <c:pt idx="26">
                  <c:v>9.0</c:v>
                </c:pt>
                <c:pt idx="27">
                  <c:v>13.0</c:v>
                </c:pt>
                <c:pt idx="28">
                  <c:v>10.0</c:v>
                </c:pt>
                <c:pt idx="29">
                  <c:v>3.0</c:v>
                </c:pt>
                <c:pt idx="30">
                  <c:v>8.0</c:v>
                </c:pt>
                <c:pt idx="31">
                  <c:v>5.0</c:v>
                </c:pt>
                <c:pt idx="32">
                  <c:v>0.0</c:v>
                </c:pt>
                <c:pt idx="33">
                  <c:v>4.0</c:v>
                </c:pt>
                <c:pt idx="34">
                  <c:v>2.0</c:v>
                </c:pt>
                <c:pt idx="35">
                  <c:v>1.0</c:v>
                </c:pt>
                <c:pt idx="36">
                  <c:v>0.0</c:v>
                </c:pt>
                <c:pt idx="37">
                  <c:v>2.0</c:v>
                </c:pt>
                <c:pt idx="38">
                  <c:v>1.0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0A6-4BDA-9A56-08CE5CC1595C}"/>
            </c:ext>
          </c:extLst>
        </c:ser>
        <c:ser>
          <c:idx val="2"/>
          <c:order val="3"/>
          <c:tx>
            <c:v>IBN100</c:v>
          </c:tx>
          <c:spPr>
            <a:ln w="1270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4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val>
            <c:numRef>
              <c:f>'4x4 (100)'!$X$1:$X$40</c:f>
              <c:numCache>
                <c:formatCode>General</c:formatCode>
                <c:ptCount val="4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99.0</c:v>
                </c:pt>
                <c:pt idx="4">
                  <c:v>97.0</c:v>
                </c:pt>
                <c:pt idx="5">
                  <c:v>98.0</c:v>
                </c:pt>
                <c:pt idx="6">
                  <c:v>99.0</c:v>
                </c:pt>
                <c:pt idx="7">
                  <c:v>96.0</c:v>
                </c:pt>
                <c:pt idx="8">
                  <c:v>94.0</c:v>
                </c:pt>
                <c:pt idx="9">
                  <c:v>89.0</c:v>
                </c:pt>
                <c:pt idx="10">
                  <c:v>85.0</c:v>
                </c:pt>
                <c:pt idx="11">
                  <c:v>80.0</c:v>
                </c:pt>
                <c:pt idx="12">
                  <c:v>86.0</c:v>
                </c:pt>
                <c:pt idx="13">
                  <c:v>73.0</c:v>
                </c:pt>
                <c:pt idx="14">
                  <c:v>65.0</c:v>
                </c:pt>
                <c:pt idx="15">
                  <c:v>67.0</c:v>
                </c:pt>
                <c:pt idx="16">
                  <c:v>56.0</c:v>
                </c:pt>
                <c:pt idx="17">
                  <c:v>52.0</c:v>
                </c:pt>
                <c:pt idx="18">
                  <c:v>46.0</c:v>
                </c:pt>
                <c:pt idx="19">
                  <c:v>42.0</c:v>
                </c:pt>
                <c:pt idx="20">
                  <c:v>48.0</c:v>
                </c:pt>
                <c:pt idx="21">
                  <c:v>38.0</c:v>
                </c:pt>
                <c:pt idx="22">
                  <c:v>36.0</c:v>
                </c:pt>
                <c:pt idx="23">
                  <c:v>25.0</c:v>
                </c:pt>
                <c:pt idx="24">
                  <c:v>20.0</c:v>
                </c:pt>
                <c:pt idx="25">
                  <c:v>22.0</c:v>
                </c:pt>
                <c:pt idx="26">
                  <c:v>8.0</c:v>
                </c:pt>
                <c:pt idx="27">
                  <c:v>12.0</c:v>
                </c:pt>
                <c:pt idx="28">
                  <c:v>8.0</c:v>
                </c:pt>
                <c:pt idx="29">
                  <c:v>3.0</c:v>
                </c:pt>
                <c:pt idx="30">
                  <c:v>8.0</c:v>
                </c:pt>
                <c:pt idx="31">
                  <c:v>4.0</c:v>
                </c:pt>
                <c:pt idx="32">
                  <c:v>0.0</c:v>
                </c:pt>
                <c:pt idx="33">
                  <c:v>4.0</c:v>
                </c:pt>
                <c:pt idx="34">
                  <c:v>2.0</c:v>
                </c:pt>
                <c:pt idx="35">
                  <c:v>1.0</c:v>
                </c:pt>
                <c:pt idx="36">
                  <c:v>0.0</c:v>
                </c:pt>
                <c:pt idx="37">
                  <c:v>1.0</c:v>
                </c:pt>
                <c:pt idx="38">
                  <c:v>1.0</c:v>
                </c:pt>
                <c:pt idx="39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0A6-4BDA-9A56-08CE5CC15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514856"/>
        <c:axId val="-206950666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4"/>
                <c:order val="2"/>
                <c:tx>
                  <c:v>SXLWX</c:v>
                </c:tx>
                <c:spPr>
                  <a:ln w="12700"/>
                </c:spPr>
                <c:marker>
                  <c:symbol val="star"/>
                  <c:size val="4"/>
                </c:marker>
                <c:val>
                  <c:numRef>
                    <c:extLst>
                      <c:ext uri="{02D57815-91ED-43cb-92C2-25804820EDAC}">
                        <c15:formulaRef>
                          <c15:sqref>'4x4 (100)'!$T$1:$T$50</c15:sqref>
                        </c15:formulaRef>
                      </c:ext>
                    </c:extLst>
                    <c:numCache>
                      <c:formatCode>General</c:formatCode>
                      <c:ptCount val="5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0A6-4BDA-9A56-08CE5CC1595C}"/>
                  </c:ext>
                </c:extLst>
              </c15:ser>
            </c15:filteredLineSeries>
            <c15:filteredLineSeries>
              <c15:ser>
                <c:idx val="6"/>
                <c:order val="4"/>
                <c:tx>
                  <c:v>IBN10</c:v>
                </c:tx>
                <c:spPr>
                  <a:ln w="12700"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'4x4 (100)'!$V$1:$V$50</c15:sqref>
                        </c15:formulaRef>
                      </c:ext>
                    </c:extLst>
                    <c:numCache>
                      <c:formatCode>General</c:formatCode>
                      <c:ptCount val="5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99</c:v>
                      </c:pt>
                      <c:pt idx="4">
                        <c:v>98</c:v>
                      </c:pt>
                      <c:pt idx="5">
                        <c:v>98</c:v>
                      </c:pt>
                      <c:pt idx="6">
                        <c:v>99</c:v>
                      </c:pt>
                      <c:pt idx="7">
                        <c:v>96</c:v>
                      </c:pt>
                      <c:pt idx="8">
                        <c:v>94</c:v>
                      </c:pt>
                      <c:pt idx="9">
                        <c:v>90</c:v>
                      </c:pt>
                      <c:pt idx="10">
                        <c:v>87</c:v>
                      </c:pt>
                      <c:pt idx="11">
                        <c:v>82</c:v>
                      </c:pt>
                      <c:pt idx="12">
                        <c:v>88</c:v>
                      </c:pt>
                      <c:pt idx="13">
                        <c:v>78</c:v>
                      </c:pt>
                      <c:pt idx="14">
                        <c:v>67</c:v>
                      </c:pt>
                      <c:pt idx="15">
                        <c:v>71</c:v>
                      </c:pt>
                      <c:pt idx="16">
                        <c:v>62</c:v>
                      </c:pt>
                      <c:pt idx="17">
                        <c:v>55</c:v>
                      </c:pt>
                      <c:pt idx="18">
                        <c:v>49</c:v>
                      </c:pt>
                      <c:pt idx="19">
                        <c:v>43</c:v>
                      </c:pt>
                      <c:pt idx="20">
                        <c:v>51</c:v>
                      </c:pt>
                      <c:pt idx="21">
                        <c:v>43</c:v>
                      </c:pt>
                      <c:pt idx="22">
                        <c:v>36</c:v>
                      </c:pt>
                      <c:pt idx="23">
                        <c:v>31</c:v>
                      </c:pt>
                      <c:pt idx="24">
                        <c:v>24</c:v>
                      </c:pt>
                      <c:pt idx="25">
                        <c:v>24</c:v>
                      </c:pt>
                      <c:pt idx="26">
                        <c:v>9</c:v>
                      </c:pt>
                      <c:pt idx="27">
                        <c:v>13</c:v>
                      </c:pt>
                      <c:pt idx="28">
                        <c:v>10</c:v>
                      </c:pt>
                      <c:pt idx="29">
                        <c:v>3</c:v>
                      </c:pt>
                      <c:pt idx="30">
                        <c:v>8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2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0A6-4BDA-9A56-08CE5CC1595C}"/>
                  </c:ext>
                </c:extLst>
              </c15:ser>
            </c15:filteredLineSeries>
            <c15:filteredLineSeries>
              <c15:ser>
                <c:idx val="1"/>
                <c:order val="5"/>
                <c:tx>
                  <c:v>IBN20</c:v>
                </c:tx>
                <c:spPr>
                  <a:ln w="12700"/>
                </c:spPr>
                <c:marker>
                  <c:symbol val="x"/>
                  <c:size val="5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'4x4 (100)'!$W$1:$W$40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99</c:v>
                      </c:pt>
                      <c:pt idx="4">
                        <c:v>98</c:v>
                      </c:pt>
                      <c:pt idx="5">
                        <c:v>98</c:v>
                      </c:pt>
                      <c:pt idx="6">
                        <c:v>99</c:v>
                      </c:pt>
                      <c:pt idx="7">
                        <c:v>96</c:v>
                      </c:pt>
                      <c:pt idx="8">
                        <c:v>94</c:v>
                      </c:pt>
                      <c:pt idx="9">
                        <c:v>90</c:v>
                      </c:pt>
                      <c:pt idx="10">
                        <c:v>87</c:v>
                      </c:pt>
                      <c:pt idx="11">
                        <c:v>82</c:v>
                      </c:pt>
                      <c:pt idx="12">
                        <c:v>87</c:v>
                      </c:pt>
                      <c:pt idx="13">
                        <c:v>76</c:v>
                      </c:pt>
                      <c:pt idx="14">
                        <c:v>67</c:v>
                      </c:pt>
                      <c:pt idx="15">
                        <c:v>71</c:v>
                      </c:pt>
                      <c:pt idx="16">
                        <c:v>62</c:v>
                      </c:pt>
                      <c:pt idx="17">
                        <c:v>54</c:v>
                      </c:pt>
                      <c:pt idx="18">
                        <c:v>49</c:v>
                      </c:pt>
                      <c:pt idx="19">
                        <c:v>43</c:v>
                      </c:pt>
                      <c:pt idx="20">
                        <c:v>51</c:v>
                      </c:pt>
                      <c:pt idx="21">
                        <c:v>42</c:v>
                      </c:pt>
                      <c:pt idx="22">
                        <c:v>36</c:v>
                      </c:pt>
                      <c:pt idx="23">
                        <c:v>29</c:v>
                      </c:pt>
                      <c:pt idx="24">
                        <c:v>23</c:v>
                      </c:pt>
                      <c:pt idx="25">
                        <c:v>23</c:v>
                      </c:pt>
                      <c:pt idx="26">
                        <c:v>9</c:v>
                      </c:pt>
                      <c:pt idx="27">
                        <c:v>13</c:v>
                      </c:pt>
                      <c:pt idx="28">
                        <c:v>10</c:v>
                      </c:pt>
                      <c:pt idx="29">
                        <c:v>3</c:v>
                      </c:pt>
                      <c:pt idx="30">
                        <c:v>8</c:v>
                      </c:pt>
                      <c:pt idx="31">
                        <c:v>5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2</c:v>
                      </c:pt>
                      <c:pt idx="35">
                        <c:v>1</c:v>
                      </c:pt>
                      <c:pt idx="36">
                        <c:v>0</c:v>
                      </c:pt>
                      <c:pt idx="37">
                        <c:v>2</c:v>
                      </c:pt>
                      <c:pt idx="38">
                        <c:v>1</c:v>
                      </c:pt>
                      <c:pt idx="3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0A6-4BDA-9A56-08CE5CC1595C}"/>
                  </c:ext>
                </c:extLst>
              </c15:ser>
            </c15:filteredLineSeries>
          </c:ext>
        </c:extLst>
      </c:lineChart>
      <c:catAx>
        <c:axId val="-2069514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 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506664"/>
        <c:crosses val="autoZero"/>
        <c:auto val="1"/>
        <c:lblAlgn val="ctr"/>
        <c:lblOffset val="100"/>
        <c:noMultiLvlLbl val="0"/>
      </c:catAx>
      <c:valAx>
        <c:axId val="-2069506664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  <a:r>
                  <a:rPr lang="en-GB" baseline="0"/>
                  <a:t> schedulable flowsets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5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77029843776"/>
          <c:y val="0.0295146649813151"/>
          <c:w val="0.862181006976946"/>
          <c:h val="0.831409694588744"/>
        </c:manualLayout>
      </c:layout>
      <c:lineChart>
        <c:grouping val="standard"/>
        <c:varyColors val="0"/>
        <c:ser>
          <c:idx val="0"/>
          <c:order val="0"/>
          <c:tx>
            <c:v>SB</c:v>
          </c:tx>
          <c:spPr>
            <a:ln w="127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plus"/>
            <c:size val="2"/>
            <c:spPr>
              <a:noFill/>
              <a:ln w="12700">
                <a:solidFill>
                  <a:schemeClr val="accent1"/>
                </a:solidFill>
                <a:prstDash val="dash"/>
              </a:ln>
              <a:effectLst/>
            </c:spPr>
          </c:marker>
          <c:cat>
            <c:numRef>
              <c:f>'8x8 (101)'!$O$1:$O$45</c:f>
              <c:numCache>
                <c:formatCode>General</c:formatCode>
                <c:ptCount val="45"/>
                <c:pt idx="0">
                  <c:v>80.0</c:v>
                </c:pt>
                <c:pt idx="1">
                  <c:v>90.0</c:v>
                </c:pt>
                <c:pt idx="2">
                  <c:v>100.0</c:v>
                </c:pt>
                <c:pt idx="3">
                  <c:v>110.0</c:v>
                </c:pt>
                <c:pt idx="4">
                  <c:v>120.0</c:v>
                </c:pt>
                <c:pt idx="5">
                  <c:v>130.0</c:v>
                </c:pt>
                <c:pt idx="6">
                  <c:v>140.0</c:v>
                </c:pt>
                <c:pt idx="7">
                  <c:v>150.0</c:v>
                </c:pt>
                <c:pt idx="8">
                  <c:v>160.0</c:v>
                </c:pt>
                <c:pt idx="9">
                  <c:v>170.0</c:v>
                </c:pt>
                <c:pt idx="10">
                  <c:v>180.0</c:v>
                </c:pt>
                <c:pt idx="11">
                  <c:v>190.0</c:v>
                </c:pt>
                <c:pt idx="12">
                  <c:v>200.0</c:v>
                </c:pt>
                <c:pt idx="13">
                  <c:v>210.0</c:v>
                </c:pt>
                <c:pt idx="14">
                  <c:v>220.0</c:v>
                </c:pt>
                <c:pt idx="15">
                  <c:v>230.0</c:v>
                </c:pt>
                <c:pt idx="16">
                  <c:v>240.0</c:v>
                </c:pt>
                <c:pt idx="17">
                  <c:v>250.0</c:v>
                </c:pt>
                <c:pt idx="18">
                  <c:v>260.0</c:v>
                </c:pt>
                <c:pt idx="19">
                  <c:v>270.0</c:v>
                </c:pt>
                <c:pt idx="20">
                  <c:v>280.0</c:v>
                </c:pt>
                <c:pt idx="21">
                  <c:v>290.0</c:v>
                </c:pt>
                <c:pt idx="22">
                  <c:v>300.0</c:v>
                </c:pt>
                <c:pt idx="23">
                  <c:v>310.0</c:v>
                </c:pt>
                <c:pt idx="24">
                  <c:v>320.0</c:v>
                </c:pt>
                <c:pt idx="25">
                  <c:v>330.0</c:v>
                </c:pt>
                <c:pt idx="26">
                  <c:v>340.0</c:v>
                </c:pt>
                <c:pt idx="27">
                  <c:v>350.0</c:v>
                </c:pt>
                <c:pt idx="28">
                  <c:v>360.0</c:v>
                </c:pt>
                <c:pt idx="29">
                  <c:v>370.0</c:v>
                </c:pt>
                <c:pt idx="30">
                  <c:v>380.0</c:v>
                </c:pt>
                <c:pt idx="31">
                  <c:v>390.0</c:v>
                </c:pt>
                <c:pt idx="32">
                  <c:v>400.0</c:v>
                </c:pt>
                <c:pt idx="33">
                  <c:v>410.0</c:v>
                </c:pt>
                <c:pt idx="34">
                  <c:v>420.0</c:v>
                </c:pt>
                <c:pt idx="35">
                  <c:v>430.0</c:v>
                </c:pt>
                <c:pt idx="36">
                  <c:v>440.0</c:v>
                </c:pt>
                <c:pt idx="37">
                  <c:v>450.0</c:v>
                </c:pt>
                <c:pt idx="38">
                  <c:v>460.0</c:v>
                </c:pt>
                <c:pt idx="39">
                  <c:v>470.0</c:v>
                </c:pt>
                <c:pt idx="40">
                  <c:v>480.0</c:v>
                </c:pt>
                <c:pt idx="41">
                  <c:v>490.0</c:v>
                </c:pt>
                <c:pt idx="42">
                  <c:v>500.0</c:v>
                </c:pt>
                <c:pt idx="43">
                  <c:v>510.0</c:v>
                </c:pt>
                <c:pt idx="44">
                  <c:v>520.0</c:v>
                </c:pt>
              </c:numCache>
            </c:numRef>
          </c:cat>
          <c:val>
            <c:numRef>
              <c:f>'8x8 (101)'!$P$1:$P$45</c:f>
              <c:numCache>
                <c:formatCode>General</c:formatCode>
                <c:ptCount val="45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98.0</c:v>
                </c:pt>
                <c:pt idx="13">
                  <c:v>100.0</c:v>
                </c:pt>
                <c:pt idx="14">
                  <c:v>98.0</c:v>
                </c:pt>
                <c:pt idx="15">
                  <c:v>100.0</c:v>
                </c:pt>
                <c:pt idx="16">
                  <c:v>99.0</c:v>
                </c:pt>
                <c:pt idx="17">
                  <c:v>98.0</c:v>
                </c:pt>
                <c:pt idx="18">
                  <c:v>96.0</c:v>
                </c:pt>
                <c:pt idx="19">
                  <c:v>98.0</c:v>
                </c:pt>
                <c:pt idx="20">
                  <c:v>94.0</c:v>
                </c:pt>
                <c:pt idx="21">
                  <c:v>95.0</c:v>
                </c:pt>
                <c:pt idx="22">
                  <c:v>94.0</c:v>
                </c:pt>
                <c:pt idx="23">
                  <c:v>92.0</c:v>
                </c:pt>
                <c:pt idx="24">
                  <c:v>96.0</c:v>
                </c:pt>
                <c:pt idx="25">
                  <c:v>84.0</c:v>
                </c:pt>
                <c:pt idx="26">
                  <c:v>90.0</c:v>
                </c:pt>
                <c:pt idx="27">
                  <c:v>91.0</c:v>
                </c:pt>
                <c:pt idx="28">
                  <c:v>88.0</c:v>
                </c:pt>
                <c:pt idx="29">
                  <c:v>83.0</c:v>
                </c:pt>
                <c:pt idx="30">
                  <c:v>91.0</c:v>
                </c:pt>
                <c:pt idx="31">
                  <c:v>86.0</c:v>
                </c:pt>
                <c:pt idx="32">
                  <c:v>80.0</c:v>
                </c:pt>
                <c:pt idx="33">
                  <c:v>81.0</c:v>
                </c:pt>
                <c:pt idx="34">
                  <c:v>81.0</c:v>
                </c:pt>
                <c:pt idx="35">
                  <c:v>83.0</c:v>
                </c:pt>
                <c:pt idx="36">
                  <c:v>74.0</c:v>
                </c:pt>
                <c:pt idx="37">
                  <c:v>71.0</c:v>
                </c:pt>
                <c:pt idx="38">
                  <c:v>79.0</c:v>
                </c:pt>
                <c:pt idx="39">
                  <c:v>71.0</c:v>
                </c:pt>
                <c:pt idx="40">
                  <c:v>70.0</c:v>
                </c:pt>
                <c:pt idx="41">
                  <c:v>77.0</c:v>
                </c:pt>
                <c:pt idx="42">
                  <c:v>65.0</c:v>
                </c:pt>
                <c:pt idx="43">
                  <c:v>77.0</c:v>
                </c:pt>
                <c:pt idx="44">
                  <c:v>67.0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11-402D-AA1C-CA823763FDB0}"/>
            </c:ext>
          </c:extLst>
        </c:ser>
        <c:ser>
          <c:idx val="3"/>
          <c:order val="1"/>
          <c:tx>
            <c:v>XLWX</c:v>
          </c:tx>
          <c:spPr>
            <a:ln w="1270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triangle"/>
            <c:size val="3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numRef>
              <c:f>'8x8 (101)'!$O$1:$O$45</c:f>
              <c:numCache>
                <c:formatCode>General</c:formatCode>
                <c:ptCount val="45"/>
                <c:pt idx="0">
                  <c:v>80.0</c:v>
                </c:pt>
                <c:pt idx="1">
                  <c:v>90.0</c:v>
                </c:pt>
                <c:pt idx="2">
                  <c:v>100.0</c:v>
                </c:pt>
                <c:pt idx="3">
                  <c:v>110.0</c:v>
                </c:pt>
                <c:pt idx="4">
                  <c:v>120.0</c:v>
                </c:pt>
                <c:pt idx="5">
                  <c:v>130.0</c:v>
                </c:pt>
                <c:pt idx="6">
                  <c:v>140.0</c:v>
                </c:pt>
                <c:pt idx="7">
                  <c:v>150.0</c:v>
                </c:pt>
                <c:pt idx="8">
                  <c:v>160.0</c:v>
                </c:pt>
                <c:pt idx="9">
                  <c:v>170.0</c:v>
                </c:pt>
                <c:pt idx="10">
                  <c:v>180.0</c:v>
                </c:pt>
                <c:pt idx="11">
                  <c:v>190.0</c:v>
                </c:pt>
                <c:pt idx="12">
                  <c:v>200.0</c:v>
                </c:pt>
                <c:pt idx="13">
                  <c:v>210.0</c:v>
                </c:pt>
                <c:pt idx="14">
                  <c:v>220.0</c:v>
                </c:pt>
                <c:pt idx="15">
                  <c:v>230.0</c:v>
                </c:pt>
                <c:pt idx="16">
                  <c:v>240.0</c:v>
                </c:pt>
                <c:pt idx="17">
                  <c:v>250.0</c:v>
                </c:pt>
                <c:pt idx="18">
                  <c:v>260.0</c:v>
                </c:pt>
                <c:pt idx="19">
                  <c:v>270.0</c:v>
                </c:pt>
                <c:pt idx="20">
                  <c:v>280.0</c:v>
                </c:pt>
                <c:pt idx="21">
                  <c:v>290.0</c:v>
                </c:pt>
                <c:pt idx="22">
                  <c:v>300.0</c:v>
                </c:pt>
                <c:pt idx="23">
                  <c:v>310.0</c:v>
                </c:pt>
                <c:pt idx="24">
                  <c:v>320.0</c:v>
                </c:pt>
                <c:pt idx="25">
                  <c:v>330.0</c:v>
                </c:pt>
                <c:pt idx="26">
                  <c:v>340.0</c:v>
                </c:pt>
                <c:pt idx="27">
                  <c:v>350.0</c:v>
                </c:pt>
                <c:pt idx="28">
                  <c:v>360.0</c:v>
                </c:pt>
                <c:pt idx="29">
                  <c:v>370.0</c:v>
                </c:pt>
                <c:pt idx="30">
                  <c:v>380.0</c:v>
                </c:pt>
                <c:pt idx="31">
                  <c:v>390.0</c:v>
                </c:pt>
                <c:pt idx="32">
                  <c:v>400.0</c:v>
                </c:pt>
                <c:pt idx="33">
                  <c:v>410.0</c:v>
                </c:pt>
                <c:pt idx="34">
                  <c:v>420.0</c:v>
                </c:pt>
                <c:pt idx="35">
                  <c:v>430.0</c:v>
                </c:pt>
                <c:pt idx="36">
                  <c:v>440.0</c:v>
                </c:pt>
                <c:pt idx="37">
                  <c:v>450.0</c:v>
                </c:pt>
                <c:pt idx="38">
                  <c:v>460.0</c:v>
                </c:pt>
                <c:pt idx="39">
                  <c:v>470.0</c:v>
                </c:pt>
                <c:pt idx="40">
                  <c:v>480.0</c:v>
                </c:pt>
                <c:pt idx="41">
                  <c:v>490.0</c:v>
                </c:pt>
                <c:pt idx="42">
                  <c:v>500.0</c:v>
                </c:pt>
                <c:pt idx="43">
                  <c:v>510.0</c:v>
                </c:pt>
                <c:pt idx="44">
                  <c:v>520.0</c:v>
                </c:pt>
              </c:numCache>
            </c:numRef>
          </c:cat>
          <c:val>
            <c:numRef>
              <c:f>'8x8 (101)'!$S$1:$S$45</c:f>
              <c:numCache>
                <c:formatCode>General</c:formatCode>
                <c:ptCount val="45"/>
                <c:pt idx="0">
                  <c:v>100.0</c:v>
                </c:pt>
                <c:pt idx="1">
                  <c:v>98.0</c:v>
                </c:pt>
                <c:pt idx="2">
                  <c:v>98.0</c:v>
                </c:pt>
                <c:pt idx="3">
                  <c:v>98.0</c:v>
                </c:pt>
                <c:pt idx="4">
                  <c:v>98.0</c:v>
                </c:pt>
                <c:pt idx="5">
                  <c:v>96.0</c:v>
                </c:pt>
                <c:pt idx="6">
                  <c:v>92.0</c:v>
                </c:pt>
                <c:pt idx="7">
                  <c:v>87.0</c:v>
                </c:pt>
                <c:pt idx="8">
                  <c:v>83.0</c:v>
                </c:pt>
                <c:pt idx="9">
                  <c:v>84.0</c:v>
                </c:pt>
                <c:pt idx="10">
                  <c:v>67.0</c:v>
                </c:pt>
                <c:pt idx="11">
                  <c:v>62.0</c:v>
                </c:pt>
                <c:pt idx="12">
                  <c:v>70.0</c:v>
                </c:pt>
                <c:pt idx="13">
                  <c:v>60.0</c:v>
                </c:pt>
                <c:pt idx="14">
                  <c:v>54.0</c:v>
                </c:pt>
                <c:pt idx="15">
                  <c:v>40.0</c:v>
                </c:pt>
                <c:pt idx="16">
                  <c:v>37.0</c:v>
                </c:pt>
                <c:pt idx="17">
                  <c:v>37.0</c:v>
                </c:pt>
                <c:pt idx="18">
                  <c:v>26.0</c:v>
                </c:pt>
                <c:pt idx="19">
                  <c:v>16.0</c:v>
                </c:pt>
                <c:pt idx="20">
                  <c:v>20.0</c:v>
                </c:pt>
                <c:pt idx="21">
                  <c:v>14.0</c:v>
                </c:pt>
                <c:pt idx="22">
                  <c:v>14.0</c:v>
                </c:pt>
                <c:pt idx="23">
                  <c:v>10.0</c:v>
                </c:pt>
                <c:pt idx="24">
                  <c:v>6.0</c:v>
                </c:pt>
                <c:pt idx="25">
                  <c:v>4.0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0.0</c:v>
                </c:pt>
                <c:pt idx="30">
                  <c:v>2.0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11-402D-AA1C-CA823763FDB0}"/>
            </c:ext>
          </c:extLst>
        </c:ser>
        <c:ser>
          <c:idx val="5"/>
          <c:order val="2"/>
          <c:tx>
            <c:v>IBN2</c:v>
          </c:tx>
          <c:spPr>
            <a:ln w="12700"/>
          </c:spPr>
          <c:marker>
            <c:symbol val="circle"/>
            <c:size val="4"/>
          </c:marker>
          <c:cat>
            <c:numRef>
              <c:f>'8x8 (101)'!$O$1:$O$45</c:f>
              <c:numCache>
                <c:formatCode>General</c:formatCode>
                <c:ptCount val="45"/>
                <c:pt idx="0">
                  <c:v>80.0</c:v>
                </c:pt>
                <c:pt idx="1">
                  <c:v>90.0</c:v>
                </c:pt>
                <c:pt idx="2">
                  <c:v>100.0</c:v>
                </c:pt>
                <c:pt idx="3">
                  <c:v>110.0</c:v>
                </c:pt>
                <c:pt idx="4">
                  <c:v>120.0</c:v>
                </c:pt>
                <c:pt idx="5">
                  <c:v>130.0</c:v>
                </c:pt>
                <c:pt idx="6">
                  <c:v>140.0</c:v>
                </c:pt>
                <c:pt idx="7">
                  <c:v>150.0</c:v>
                </c:pt>
                <c:pt idx="8">
                  <c:v>160.0</c:v>
                </c:pt>
                <c:pt idx="9">
                  <c:v>170.0</c:v>
                </c:pt>
                <c:pt idx="10">
                  <c:v>180.0</c:v>
                </c:pt>
                <c:pt idx="11">
                  <c:v>190.0</c:v>
                </c:pt>
                <c:pt idx="12">
                  <c:v>200.0</c:v>
                </c:pt>
                <c:pt idx="13">
                  <c:v>210.0</c:v>
                </c:pt>
                <c:pt idx="14">
                  <c:v>220.0</c:v>
                </c:pt>
                <c:pt idx="15">
                  <c:v>230.0</c:v>
                </c:pt>
                <c:pt idx="16">
                  <c:v>240.0</c:v>
                </c:pt>
                <c:pt idx="17">
                  <c:v>250.0</c:v>
                </c:pt>
                <c:pt idx="18">
                  <c:v>260.0</c:v>
                </c:pt>
                <c:pt idx="19">
                  <c:v>270.0</c:v>
                </c:pt>
                <c:pt idx="20">
                  <c:v>280.0</c:v>
                </c:pt>
                <c:pt idx="21">
                  <c:v>290.0</c:v>
                </c:pt>
                <c:pt idx="22">
                  <c:v>300.0</c:v>
                </c:pt>
                <c:pt idx="23">
                  <c:v>310.0</c:v>
                </c:pt>
                <c:pt idx="24">
                  <c:v>320.0</c:v>
                </c:pt>
                <c:pt idx="25">
                  <c:v>330.0</c:v>
                </c:pt>
                <c:pt idx="26">
                  <c:v>340.0</c:v>
                </c:pt>
                <c:pt idx="27">
                  <c:v>350.0</c:v>
                </c:pt>
                <c:pt idx="28">
                  <c:v>360.0</c:v>
                </c:pt>
                <c:pt idx="29">
                  <c:v>370.0</c:v>
                </c:pt>
                <c:pt idx="30">
                  <c:v>380.0</c:v>
                </c:pt>
                <c:pt idx="31">
                  <c:v>390.0</c:v>
                </c:pt>
                <c:pt idx="32">
                  <c:v>400.0</c:v>
                </c:pt>
                <c:pt idx="33">
                  <c:v>410.0</c:v>
                </c:pt>
                <c:pt idx="34">
                  <c:v>420.0</c:v>
                </c:pt>
                <c:pt idx="35">
                  <c:v>430.0</c:v>
                </c:pt>
                <c:pt idx="36">
                  <c:v>440.0</c:v>
                </c:pt>
                <c:pt idx="37">
                  <c:v>450.0</c:v>
                </c:pt>
                <c:pt idx="38">
                  <c:v>460.0</c:v>
                </c:pt>
                <c:pt idx="39">
                  <c:v>470.0</c:v>
                </c:pt>
                <c:pt idx="40">
                  <c:v>480.0</c:v>
                </c:pt>
                <c:pt idx="41">
                  <c:v>490.0</c:v>
                </c:pt>
                <c:pt idx="42">
                  <c:v>500.0</c:v>
                </c:pt>
                <c:pt idx="43">
                  <c:v>510.0</c:v>
                </c:pt>
                <c:pt idx="44">
                  <c:v>520.0</c:v>
                </c:pt>
              </c:numCache>
            </c:numRef>
          </c:cat>
          <c:val>
            <c:numRef>
              <c:f>'8x8 (101)'!$U$1:$U$45</c:f>
              <c:numCache>
                <c:formatCode>General</c:formatCode>
                <c:ptCount val="45"/>
                <c:pt idx="0">
                  <c:v>100.0</c:v>
                </c:pt>
                <c:pt idx="1">
                  <c:v>100.0</c:v>
                </c:pt>
                <c:pt idx="2">
                  <c:v>98.0</c:v>
                </c:pt>
                <c:pt idx="3">
                  <c:v>98.0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97.0</c:v>
                </c:pt>
                <c:pt idx="8">
                  <c:v>96.0</c:v>
                </c:pt>
                <c:pt idx="9">
                  <c:v>97.0</c:v>
                </c:pt>
                <c:pt idx="10">
                  <c:v>86.0</c:v>
                </c:pt>
                <c:pt idx="11">
                  <c:v>88.0</c:v>
                </c:pt>
                <c:pt idx="12">
                  <c:v>89.0</c:v>
                </c:pt>
                <c:pt idx="13">
                  <c:v>84.0</c:v>
                </c:pt>
                <c:pt idx="14">
                  <c:v>78.0</c:v>
                </c:pt>
                <c:pt idx="15">
                  <c:v>78.0</c:v>
                </c:pt>
                <c:pt idx="16">
                  <c:v>63.0</c:v>
                </c:pt>
                <c:pt idx="17">
                  <c:v>66.0</c:v>
                </c:pt>
                <c:pt idx="18">
                  <c:v>66.0</c:v>
                </c:pt>
                <c:pt idx="19">
                  <c:v>51.0</c:v>
                </c:pt>
                <c:pt idx="20">
                  <c:v>57.0</c:v>
                </c:pt>
                <c:pt idx="21">
                  <c:v>59.0</c:v>
                </c:pt>
                <c:pt idx="22">
                  <c:v>43.0</c:v>
                </c:pt>
                <c:pt idx="23">
                  <c:v>46.0</c:v>
                </c:pt>
                <c:pt idx="24">
                  <c:v>39.0</c:v>
                </c:pt>
                <c:pt idx="25">
                  <c:v>32.0</c:v>
                </c:pt>
                <c:pt idx="26">
                  <c:v>26.0</c:v>
                </c:pt>
                <c:pt idx="27">
                  <c:v>20.0</c:v>
                </c:pt>
                <c:pt idx="28">
                  <c:v>19.0</c:v>
                </c:pt>
                <c:pt idx="29">
                  <c:v>17.0</c:v>
                </c:pt>
                <c:pt idx="30">
                  <c:v>9.0</c:v>
                </c:pt>
                <c:pt idx="31">
                  <c:v>3.0</c:v>
                </c:pt>
                <c:pt idx="32">
                  <c:v>7.0</c:v>
                </c:pt>
                <c:pt idx="33">
                  <c:v>12.0</c:v>
                </c:pt>
                <c:pt idx="34">
                  <c:v>2.0</c:v>
                </c:pt>
                <c:pt idx="35">
                  <c:v>4.0</c:v>
                </c:pt>
                <c:pt idx="36">
                  <c:v>0.0</c:v>
                </c:pt>
                <c:pt idx="37">
                  <c:v>1.0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811-402D-AA1C-CA823763FDB0}"/>
            </c:ext>
          </c:extLst>
        </c:ser>
        <c:ser>
          <c:idx val="7"/>
          <c:order val="3"/>
          <c:tx>
            <c:v>IBN100</c:v>
          </c:tx>
          <c:spPr>
            <a:ln w="1270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4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'8x8 (101)'!$O$1:$O$45</c:f>
              <c:numCache>
                <c:formatCode>General</c:formatCode>
                <c:ptCount val="45"/>
                <c:pt idx="0">
                  <c:v>80.0</c:v>
                </c:pt>
                <c:pt idx="1">
                  <c:v>90.0</c:v>
                </c:pt>
                <c:pt idx="2">
                  <c:v>100.0</c:v>
                </c:pt>
                <c:pt idx="3">
                  <c:v>110.0</c:v>
                </c:pt>
                <c:pt idx="4">
                  <c:v>120.0</c:v>
                </c:pt>
                <c:pt idx="5">
                  <c:v>130.0</c:v>
                </c:pt>
                <c:pt idx="6">
                  <c:v>140.0</c:v>
                </c:pt>
                <c:pt idx="7">
                  <c:v>150.0</c:v>
                </c:pt>
                <c:pt idx="8">
                  <c:v>160.0</c:v>
                </c:pt>
                <c:pt idx="9">
                  <c:v>170.0</c:v>
                </c:pt>
                <c:pt idx="10">
                  <c:v>180.0</c:v>
                </c:pt>
                <c:pt idx="11">
                  <c:v>190.0</c:v>
                </c:pt>
                <c:pt idx="12">
                  <c:v>200.0</c:v>
                </c:pt>
                <c:pt idx="13">
                  <c:v>210.0</c:v>
                </c:pt>
                <c:pt idx="14">
                  <c:v>220.0</c:v>
                </c:pt>
                <c:pt idx="15">
                  <c:v>230.0</c:v>
                </c:pt>
                <c:pt idx="16">
                  <c:v>240.0</c:v>
                </c:pt>
                <c:pt idx="17">
                  <c:v>250.0</c:v>
                </c:pt>
                <c:pt idx="18">
                  <c:v>260.0</c:v>
                </c:pt>
                <c:pt idx="19">
                  <c:v>270.0</c:v>
                </c:pt>
                <c:pt idx="20">
                  <c:v>280.0</c:v>
                </c:pt>
                <c:pt idx="21">
                  <c:v>290.0</c:v>
                </c:pt>
                <c:pt idx="22">
                  <c:v>300.0</c:v>
                </c:pt>
                <c:pt idx="23">
                  <c:v>310.0</c:v>
                </c:pt>
                <c:pt idx="24">
                  <c:v>320.0</c:v>
                </c:pt>
                <c:pt idx="25">
                  <c:v>330.0</c:v>
                </c:pt>
                <c:pt idx="26">
                  <c:v>340.0</c:v>
                </c:pt>
                <c:pt idx="27">
                  <c:v>350.0</c:v>
                </c:pt>
                <c:pt idx="28">
                  <c:v>360.0</c:v>
                </c:pt>
                <c:pt idx="29">
                  <c:v>370.0</c:v>
                </c:pt>
                <c:pt idx="30">
                  <c:v>380.0</c:v>
                </c:pt>
                <c:pt idx="31">
                  <c:v>390.0</c:v>
                </c:pt>
                <c:pt idx="32">
                  <c:v>400.0</c:v>
                </c:pt>
                <c:pt idx="33">
                  <c:v>410.0</c:v>
                </c:pt>
                <c:pt idx="34">
                  <c:v>420.0</c:v>
                </c:pt>
                <c:pt idx="35">
                  <c:v>430.0</c:v>
                </c:pt>
                <c:pt idx="36">
                  <c:v>440.0</c:v>
                </c:pt>
                <c:pt idx="37">
                  <c:v>450.0</c:v>
                </c:pt>
                <c:pt idx="38">
                  <c:v>460.0</c:v>
                </c:pt>
                <c:pt idx="39">
                  <c:v>470.0</c:v>
                </c:pt>
                <c:pt idx="40">
                  <c:v>480.0</c:v>
                </c:pt>
                <c:pt idx="41">
                  <c:v>490.0</c:v>
                </c:pt>
                <c:pt idx="42">
                  <c:v>500.0</c:v>
                </c:pt>
                <c:pt idx="43">
                  <c:v>510.0</c:v>
                </c:pt>
                <c:pt idx="44">
                  <c:v>520.0</c:v>
                </c:pt>
              </c:numCache>
            </c:numRef>
          </c:cat>
          <c:val>
            <c:numRef>
              <c:f>'8x8 (101)'!$X$1:$X$45</c:f>
              <c:numCache>
                <c:formatCode>General</c:formatCode>
                <c:ptCount val="45"/>
                <c:pt idx="0">
                  <c:v>100.0</c:v>
                </c:pt>
                <c:pt idx="1">
                  <c:v>100.0</c:v>
                </c:pt>
                <c:pt idx="2">
                  <c:v>98.0</c:v>
                </c:pt>
                <c:pt idx="3">
                  <c:v>98.0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97.0</c:v>
                </c:pt>
                <c:pt idx="8">
                  <c:v>96.0</c:v>
                </c:pt>
                <c:pt idx="9">
                  <c:v>95.0</c:v>
                </c:pt>
                <c:pt idx="10">
                  <c:v>85.0</c:v>
                </c:pt>
                <c:pt idx="11">
                  <c:v>86.0</c:v>
                </c:pt>
                <c:pt idx="12">
                  <c:v>87.0</c:v>
                </c:pt>
                <c:pt idx="13">
                  <c:v>82.0</c:v>
                </c:pt>
                <c:pt idx="14">
                  <c:v>78.0</c:v>
                </c:pt>
                <c:pt idx="15">
                  <c:v>75.0</c:v>
                </c:pt>
                <c:pt idx="16">
                  <c:v>63.0</c:v>
                </c:pt>
                <c:pt idx="17">
                  <c:v>61.0</c:v>
                </c:pt>
                <c:pt idx="18">
                  <c:v>65.0</c:v>
                </c:pt>
                <c:pt idx="19">
                  <c:v>50.0</c:v>
                </c:pt>
                <c:pt idx="20">
                  <c:v>56.0</c:v>
                </c:pt>
                <c:pt idx="21">
                  <c:v>55.0</c:v>
                </c:pt>
                <c:pt idx="22">
                  <c:v>41.0</c:v>
                </c:pt>
                <c:pt idx="23">
                  <c:v>44.0</c:v>
                </c:pt>
                <c:pt idx="24">
                  <c:v>35.0</c:v>
                </c:pt>
                <c:pt idx="25">
                  <c:v>28.0</c:v>
                </c:pt>
                <c:pt idx="26">
                  <c:v>21.0</c:v>
                </c:pt>
                <c:pt idx="27">
                  <c:v>16.0</c:v>
                </c:pt>
                <c:pt idx="28">
                  <c:v>18.0</c:v>
                </c:pt>
                <c:pt idx="29">
                  <c:v>16.0</c:v>
                </c:pt>
                <c:pt idx="30">
                  <c:v>9.0</c:v>
                </c:pt>
                <c:pt idx="31">
                  <c:v>3.0</c:v>
                </c:pt>
                <c:pt idx="32">
                  <c:v>7.0</c:v>
                </c:pt>
                <c:pt idx="33">
                  <c:v>9.0</c:v>
                </c:pt>
                <c:pt idx="34">
                  <c:v>2.0</c:v>
                </c:pt>
                <c:pt idx="35">
                  <c:v>4.0</c:v>
                </c:pt>
                <c:pt idx="36">
                  <c:v>0.0</c:v>
                </c:pt>
                <c:pt idx="37">
                  <c:v>1.0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811-402D-AA1C-CA823763F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5017352"/>
        <c:axId val="-206497000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SSB2</c:v>
                </c:tx>
                <c:spPr>
                  <a:ln w="31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diamond"/>
                  <c:size val="3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'8x8 (101)'!$O$1:$O$45</c15:sqref>
                        </c15:formulaRef>
                      </c:ext>
                    </c:extLst>
                    <c:numCache>
                      <c:formatCode>General</c:formatCode>
                      <c:ptCount val="45"/>
                      <c:pt idx="0">
                        <c:v>80</c:v>
                      </c:pt>
                      <c:pt idx="1">
                        <c:v>90</c:v>
                      </c:pt>
                      <c:pt idx="2">
                        <c:v>100</c:v>
                      </c:pt>
                      <c:pt idx="3">
                        <c:v>110</c:v>
                      </c:pt>
                      <c:pt idx="4">
                        <c:v>120</c:v>
                      </c:pt>
                      <c:pt idx="5">
                        <c:v>130</c:v>
                      </c:pt>
                      <c:pt idx="6">
                        <c:v>140</c:v>
                      </c:pt>
                      <c:pt idx="7">
                        <c:v>150</c:v>
                      </c:pt>
                      <c:pt idx="8">
                        <c:v>160</c:v>
                      </c:pt>
                      <c:pt idx="9">
                        <c:v>170</c:v>
                      </c:pt>
                      <c:pt idx="10">
                        <c:v>180</c:v>
                      </c:pt>
                      <c:pt idx="11">
                        <c:v>190</c:v>
                      </c:pt>
                      <c:pt idx="12">
                        <c:v>200</c:v>
                      </c:pt>
                      <c:pt idx="13">
                        <c:v>210</c:v>
                      </c:pt>
                      <c:pt idx="14">
                        <c:v>220</c:v>
                      </c:pt>
                      <c:pt idx="15">
                        <c:v>230</c:v>
                      </c:pt>
                      <c:pt idx="16">
                        <c:v>240</c:v>
                      </c:pt>
                      <c:pt idx="17">
                        <c:v>250</c:v>
                      </c:pt>
                      <c:pt idx="18">
                        <c:v>260</c:v>
                      </c:pt>
                      <c:pt idx="19">
                        <c:v>270</c:v>
                      </c:pt>
                      <c:pt idx="20">
                        <c:v>280</c:v>
                      </c:pt>
                      <c:pt idx="21">
                        <c:v>290</c:v>
                      </c:pt>
                      <c:pt idx="22">
                        <c:v>300</c:v>
                      </c:pt>
                      <c:pt idx="23">
                        <c:v>310</c:v>
                      </c:pt>
                      <c:pt idx="24">
                        <c:v>320</c:v>
                      </c:pt>
                      <c:pt idx="25">
                        <c:v>330</c:v>
                      </c:pt>
                      <c:pt idx="26">
                        <c:v>340</c:v>
                      </c:pt>
                      <c:pt idx="27">
                        <c:v>350</c:v>
                      </c:pt>
                      <c:pt idx="28">
                        <c:v>360</c:v>
                      </c:pt>
                      <c:pt idx="29">
                        <c:v>370</c:v>
                      </c:pt>
                      <c:pt idx="30">
                        <c:v>380</c:v>
                      </c:pt>
                      <c:pt idx="31">
                        <c:v>390</c:v>
                      </c:pt>
                      <c:pt idx="32">
                        <c:v>400</c:v>
                      </c:pt>
                      <c:pt idx="33">
                        <c:v>410</c:v>
                      </c:pt>
                      <c:pt idx="34">
                        <c:v>420</c:v>
                      </c:pt>
                      <c:pt idx="35">
                        <c:v>430</c:v>
                      </c:pt>
                      <c:pt idx="36">
                        <c:v>440</c:v>
                      </c:pt>
                      <c:pt idx="37">
                        <c:v>450</c:v>
                      </c:pt>
                      <c:pt idx="38">
                        <c:v>460</c:v>
                      </c:pt>
                      <c:pt idx="39">
                        <c:v>470</c:v>
                      </c:pt>
                      <c:pt idx="40">
                        <c:v>480</c:v>
                      </c:pt>
                      <c:pt idx="41">
                        <c:v>490</c:v>
                      </c:pt>
                      <c:pt idx="42">
                        <c:v>500</c:v>
                      </c:pt>
                      <c:pt idx="43">
                        <c:v>510</c:v>
                      </c:pt>
                      <c:pt idx="44">
                        <c:v>520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'8x8 (101)'!$Q$1:$Q$50</c15:sqref>
                        </c15:formulaRef>
                      </c:ext>
                    </c:extLst>
                    <c:numCache>
                      <c:formatCode>General</c:formatCode>
                      <c:ptCount val="5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0811-402D-AA1C-CA823763FDB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SSB10</c:v>
                </c:tx>
                <c:spPr>
                  <a:ln w="31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x"/>
                  <c:size val="2"/>
                  <c:spPr>
                    <a:noFill/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'8x8 (101)'!$O$1:$O$45</c15:sqref>
                        </c15:formulaRef>
                      </c:ext>
                    </c:extLst>
                    <c:numCache>
                      <c:formatCode>General</c:formatCode>
                      <c:ptCount val="45"/>
                      <c:pt idx="0">
                        <c:v>80</c:v>
                      </c:pt>
                      <c:pt idx="1">
                        <c:v>90</c:v>
                      </c:pt>
                      <c:pt idx="2">
                        <c:v>100</c:v>
                      </c:pt>
                      <c:pt idx="3">
                        <c:v>110</c:v>
                      </c:pt>
                      <c:pt idx="4">
                        <c:v>120</c:v>
                      </c:pt>
                      <c:pt idx="5">
                        <c:v>130</c:v>
                      </c:pt>
                      <c:pt idx="6">
                        <c:v>140</c:v>
                      </c:pt>
                      <c:pt idx="7">
                        <c:v>150</c:v>
                      </c:pt>
                      <c:pt idx="8">
                        <c:v>160</c:v>
                      </c:pt>
                      <c:pt idx="9">
                        <c:v>170</c:v>
                      </c:pt>
                      <c:pt idx="10">
                        <c:v>180</c:v>
                      </c:pt>
                      <c:pt idx="11">
                        <c:v>190</c:v>
                      </c:pt>
                      <c:pt idx="12">
                        <c:v>200</c:v>
                      </c:pt>
                      <c:pt idx="13">
                        <c:v>210</c:v>
                      </c:pt>
                      <c:pt idx="14">
                        <c:v>220</c:v>
                      </c:pt>
                      <c:pt idx="15">
                        <c:v>230</c:v>
                      </c:pt>
                      <c:pt idx="16">
                        <c:v>240</c:v>
                      </c:pt>
                      <c:pt idx="17">
                        <c:v>250</c:v>
                      </c:pt>
                      <c:pt idx="18">
                        <c:v>260</c:v>
                      </c:pt>
                      <c:pt idx="19">
                        <c:v>270</c:v>
                      </c:pt>
                      <c:pt idx="20">
                        <c:v>280</c:v>
                      </c:pt>
                      <c:pt idx="21">
                        <c:v>290</c:v>
                      </c:pt>
                      <c:pt idx="22">
                        <c:v>300</c:v>
                      </c:pt>
                      <c:pt idx="23">
                        <c:v>310</c:v>
                      </c:pt>
                      <c:pt idx="24">
                        <c:v>320</c:v>
                      </c:pt>
                      <c:pt idx="25">
                        <c:v>330</c:v>
                      </c:pt>
                      <c:pt idx="26">
                        <c:v>340</c:v>
                      </c:pt>
                      <c:pt idx="27">
                        <c:v>350</c:v>
                      </c:pt>
                      <c:pt idx="28">
                        <c:v>360</c:v>
                      </c:pt>
                      <c:pt idx="29">
                        <c:v>370</c:v>
                      </c:pt>
                      <c:pt idx="30">
                        <c:v>380</c:v>
                      </c:pt>
                      <c:pt idx="31">
                        <c:v>390</c:v>
                      </c:pt>
                      <c:pt idx="32">
                        <c:v>400</c:v>
                      </c:pt>
                      <c:pt idx="33">
                        <c:v>410</c:v>
                      </c:pt>
                      <c:pt idx="34">
                        <c:v>420</c:v>
                      </c:pt>
                      <c:pt idx="35">
                        <c:v>430</c:v>
                      </c:pt>
                      <c:pt idx="36">
                        <c:v>440</c:v>
                      </c:pt>
                      <c:pt idx="37">
                        <c:v>450</c:v>
                      </c:pt>
                      <c:pt idx="38">
                        <c:v>460</c:v>
                      </c:pt>
                      <c:pt idx="39">
                        <c:v>470</c:v>
                      </c:pt>
                      <c:pt idx="40">
                        <c:v>480</c:v>
                      </c:pt>
                      <c:pt idx="41">
                        <c:v>490</c:v>
                      </c:pt>
                      <c:pt idx="42">
                        <c:v>500</c:v>
                      </c:pt>
                      <c:pt idx="43">
                        <c:v>510</c:v>
                      </c:pt>
                      <c:pt idx="44">
                        <c:v>520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'8x8 (101)'!$R$1:$R$50</c15:sqref>
                        </c15:formulaRef>
                      </c:ext>
                    </c:extLst>
                    <c:numCache>
                      <c:formatCode>General</c:formatCode>
                      <c:ptCount val="5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811-402D-AA1C-CA823763FDB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SXLWX</c:v>
                </c:tx>
                <c:spPr>
                  <a:ln w="12700"/>
                </c:spPr>
                <c:marker>
                  <c:symbol val="star"/>
                  <c:size val="4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'8x8 (101)'!$O$1:$O$45</c15:sqref>
                        </c15:formulaRef>
                      </c:ext>
                    </c:extLst>
                    <c:numCache>
                      <c:formatCode>General</c:formatCode>
                      <c:ptCount val="45"/>
                      <c:pt idx="0">
                        <c:v>80</c:v>
                      </c:pt>
                      <c:pt idx="1">
                        <c:v>90</c:v>
                      </c:pt>
                      <c:pt idx="2">
                        <c:v>100</c:v>
                      </c:pt>
                      <c:pt idx="3">
                        <c:v>110</c:v>
                      </c:pt>
                      <c:pt idx="4">
                        <c:v>120</c:v>
                      </c:pt>
                      <c:pt idx="5">
                        <c:v>130</c:v>
                      </c:pt>
                      <c:pt idx="6">
                        <c:v>140</c:v>
                      </c:pt>
                      <c:pt idx="7">
                        <c:v>150</c:v>
                      </c:pt>
                      <c:pt idx="8">
                        <c:v>160</c:v>
                      </c:pt>
                      <c:pt idx="9">
                        <c:v>170</c:v>
                      </c:pt>
                      <c:pt idx="10">
                        <c:v>180</c:v>
                      </c:pt>
                      <c:pt idx="11">
                        <c:v>190</c:v>
                      </c:pt>
                      <c:pt idx="12">
                        <c:v>200</c:v>
                      </c:pt>
                      <c:pt idx="13">
                        <c:v>210</c:v>
                      </c:pt>
                      <c:pt idx="14">
                        <c:v>220</c:v>
                      </c:pt>
                      <c:pt idx="15">
                        <c:v>230</c:v>
                      </c:pt>
                      <c:pt idx="16">
                        <c:v>240</c:v>
                      </c:pt>
                      <c:pt idx="17">
                        <c:v>250</c:v>
                      </c:pt>
                      <c:pt idx="18">
                        <c:v>260</c:v>
                      </c:pt>
                      <c:pt idx="19">
                        <c:v>270</c:v>
                      </c:pt>
                      <c:pt idx="20">
                        <c:v>280</c:v>
                      </c:pt>
                      <c:pt idx="21">
                        <c:v>290</c:v>
                      </c:pt>
                      <c:pt idx="22">
                        <c:v>300</c:v>
                      </c:pt>
                      <c:pt idx="23">
                        <c:v>310</c:v>
                      </c:pt>
                      <c:pt idx="24">
                        <c:v>320</c:v>
                      </c:pt>
                      <c:pt idx="25">
                        <c:v>330</c:v>
                      </c:pt>
                      <c:pt idx="26">
                        <c:v>340</c:v>
                      </c:pt>
                      <c:pt idx="27">
                        <c:v>350</c:v>
                      </c:pt>
                      <c:pt idx="28">
                        <c:v>360</c:v>
                      </c:pt>
                      <c:pt idx="29">
                        <c:v>370</c:v>
                      </c:pt>
                      <c:pt idx="30">
                        <c:v>380</c:v>
                      </c:pt>
                      <c:pt idx="31">
                        <c:v>390</c:v>
                      </c:pt>
                      <c:pt idx="32">
                        <c:v>400</c:v>
                      </c:pt>
                      <c:pt idx="33">
                        <c:v>410</c:v>
                      </c:pt>
                      <c:pt idx="34">
                        <c:v>420</c:v>
                      </c:pt>
                      <c:pt idx="35">
                        <c:v>430</c:v>
                      </c:pt>
                      <c:pt idx="36">
                        <c:v>440</c:v>
                      </c:pt>
                      <c:pt idx="37">
                        <c:v>450</c:v>
                      </c:pt>
                      <c:pt idx="38">
                        <c:v>460</c:v>
                      </c:pt>
                      <c:pt idx="39">
                        <c:v>470</c:v>
                      </c:pt>
                      <c:pt idx="40">
                        <c:v>480</c:v>
                      </c:pt>
                      <c:pt idx="41">
                        <c:v>490</c:v>
                      </c:pt>
                      <c:pt idx="42">
                        <c:v>500</c:v>
                      </c:pt>
                      <c:pt idx="43">
                        <c:v>510</c:v>
                      </c:pt>
                      <c:pt idx="44">
                        <c:v>520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'8x8 (101)'!$T$1:$T$50</c15:sqref>
                        </c15:formulaRef>
                      </c:ext>
                    </c:extLst>
                    <c:numCache>
                      <c:formatCode>General</c:formatCode>
                      <c:ptCount val="5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811-402D-AA1C-CA823763FDB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IBN10</c:v>
                </c:tx>
                <c:spPr>
                  <a:ln w="12700"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'8x8 (101)'!$O$1:$O$45</c15:sqref>
                        </c15:formulaRef>
                      </c:ext>
                    </c:extLst>
                    <c:numCache>
                      <c:formatCode>General</c:formatCode>
                      <c:ptCount val="45"/>
                      <c:pt idx="0">
                        <c:v>80</c:v>
                      </c:pt>
                      <c:pt idx="1">
                        <c:v>90</c:v>
                      </c:pt>
                      <c:pt idx="2">
                        <c:v>100</c:v>
                      </c:pt>
                      <c:pt idx="3">
                        <c:v>110</c:v>
                      </c:pt>
                      <c:pt idx="4">
                        <c:v>120</c:v>
                      </c:pt>
                      <c:pt idx="5">
                        <c:v>130</c:v>
                      </c:pt>
                      <c:pt idx="6">
                        <c:v>140</c:v>
                      </c:pt>
                      <c:pt idx="7">
                        <c:v>150</c:v>
                      </c:pt>
                      <c:pt idx="8">
                        <c:v>160</c:v>
                      </c:pt>
                      <c:pt idx="9">
                        <c:v>170</c:v>
                      </c:pt>
                      <c:pt idx="10">
                        <c:v>180</c:v>
                      </c:pt>
                      <c:pt idx="11">
                        <c:v>190</c:v>
                      </c:pt>
                      <c:pt idx="12">
                        <c:v>200</c:v>
                      </c:pt>
                      <c:pt idx="13">
                        <c:v>210</c:v>
                      </c:pt>
                      <c:pt idx="14">
                        <c:v>220</c:v>
                      </c:pt>
                      <c:pt idx="15">
                        <c:v>230</c:v>
                      </c:pt>
                      <c:pt idx="16">
                        <c:v>240</c:v>
                      </c:pt>
                      <c:pt idx="17">
                        <c:v>250</c:v>
                      </c:pt>
                      <c:pt idx="18">
                        <c:v>260</c:v>
                      </c:pt>
                      <c:pt idx="19">
                        <c:v>270</c:v>
                      </c:pt>
                      <c:pt idx="20">
                        <c:v>280</c:v>
                      </c:pt>
                      <c:pt idx="21">
                        <c:v>290</c:v>
                      </c:pt>
                      <c:pt idx="22">
                        <c:v>300</c:v>
                      </c:pt>
                      <c:pt idx="23">
                        <c:v>310</c:v>
                      </c:pt>
                      <c:pt idx="24">
                        <c:v>320</c:v>
                      </c:pt>
                      <c:pt idx="25">
                        <c:v>330</c:v>
                      </c:pt>
                      <c:pt idx="26">
                        <c:v>340</c:v>
                      </c:pt>
                      <c:pt idx="27">
                        <c:v>350</c:v>
                      </c:pt>
                      <c:pt idx="28">
                        <c:v>360</c:v>
                      </c:pt>
                      <c:pt idx="29">
                        <c:v>370</c:v>
                      </c:pt>
                      <c:pt idx="30">
                        <c:v>380</c:v>
                      </c:pt>
                      <c:pt idx="31">
                        <c:v>390</c:v>
                      </c:pt>
                      <c:pt idx="32">
                        <c:v>400</c:v>
                      </c:pt>
                      <c:pt idx="33">
                        <c:v>410</c:v>
                      </c:pt>
                      <c:pt idx="34">
                        <c:v>420</c:v>
                      </c:pt>
                      <c:pt idx="35">
                        <c:v>430</c:v>
                      </c:pt>
                      <c:pt idx="36">
                        <c:v>440</c:v>
                      </c:pt>
                      <c:pt idx="37">
                        <c:v>450</c:v>
                      </c:pt>
                      <c:pt idx="38">
                        <c:v>460</c:v>
                      </c:pt>
                      <c:pt idx="39">
                        <c:v>470</c:v>
                      </c:pt>
                      <c:pt idx="40">
                        <c:v>480</c:v>
                      </c:pt>
                      <c:pt idx="41">
                        <c:v>490</c:v>
                      </c:pt>
                      <c:pt idx="42">
                        <c:v>500</c:v>
                      </c:pt>
                      <c:pt idx="43">
                        <c:v>510</c:v>
                      </c:pt>
                      <c:pt idx="44">
                        <c:v>520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'8x8 (101)'!$V$1:$V$80</c15:sqref>
                        </c15:formulaRef>
                      </c:ext>
                    </c:extLst>
                    <c:numCache>
                      <c:formatCode>General</c:formatCode>
                      <c:ptCount val="80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98</c:v>
                      </c:pt>
                      <c:pt idx="3">
                        <c:v>98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100</c:v>
                      </c:pt>
                      <c:pt idx="7">
                        <c:v>97</c:v>
                      </c:pt>
                      <c:pt idx="8">
                        <c:v>96</c:v>
                      </c:pt>
                      <c:pt idx="9">
                        <c:v>97</c:v>
                      </c:pt>
                      <c:pt idx="10">
                        <c:v>86</c:v>
                      </c:pt>
                      <c:pt idx="11">
                        <c:v>87</c:v>
                      </c:pt>
                      <c:pt idx="12">
                        <c:v>89</c:v>
                      </c:pt>
                      <c:pt idx="13">
                        <c:v>84</c:v>
                      </c:pt>
                      <c:pt idx="14">
                        <c:v>78</c:v>
                      </c:pt>
                      <c:pt idx="15">
                        <c:v>78</c:v>
                      </c:pt>
                      <c:pt idx="16">
                        <c:v>63</c:v>
                      </c:pt>
                      <c:pt idx="17">
                        <c:v>65</c:v>
                      </c:pt>
                      <c:pt idx="18">
                        <c:v>66</c:v>
                      </c:pt>
                      <c:pt idx="19">
                        <c:v>51</c:v>
                      </c:pt>
                      <c:pt idx="20">
                        <c:v>57</c:v>
                      </c:pt>
                      <c:pt idx="21">
                        <c:v>58</c:v>
                      </c:pt>
                      <c:pt idx="22">
                        <c:v>43</c:v>
                      </c:pt>
                      <c:pt idx="23">
                        <c:v>46</c:v>
                      </c:pt>
                      <c:pt idx="24">
                        <c:v>39</c:v>
                      </c:pt>
                      <c:pt idx="25">
                        <c:v>32</c:v>
                      </c:pt>
                      <c:pt idx="26">
                        <c:v>26</c:v>
                      </c:pt>
                      <c:pt idx="27">
                        <c:v>18</c:v>
                      </c:pt>
                      <c:pt idx="28">
                        <c:v>19</c:v>
                      </c:pt>
                      <c:pt idx="29">
                        <c:v>17</c:v>
                      </c:pt>
                      <c:pt idx="30">
                        <c:v>9</c:v>
                      </c:pt>
                      <c:pt idx="31">
                        <c:v>3</c:v>
                      </c:pt>
                      <c:pt idx="32">
                        <c:v>7</c:v>
                      </c:pt>
                      <c:pt idx="33">
                        <c:v>11</c:v>
                      </c:pt>
                      <c:pt idx="34">
                        <c:v>2</c:v>
                      </c:pt>
                      <c:pt idx="35">
                        <c:v>4</c:v>
                      </c:pt>
                      <c:pt idx="36">
                        <c:v>0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0</c:v>
                      </c:pt>
                      <c:pt idx="40">
                        <c:v>1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811-402D-AA1C-CA823763FDB0}"/>
                  </c:ext>
                </c:extLst>
              </c15:ser>
            </c15:filteredLineSeries>
          </c:ext>
        </c:extLst>
      </c:lineChart>
      <c:catAx>
        <c:axId val="-2065017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# flows per </a:t>
                </a:r>
                <a:r>
                  <a:rPr lang="en-GB" dirty="0" smtClean="0"/>
                  <a:t>flow set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4970008"/>
        <c:crosses val="autoZero"/>
        <c:auto val="1"/>
        <c:lblAlgn val="ctr"/>
        <c:lblOffset val="100"/>
        <c:noMultiLvlLbl val="0"/>
      </c:catAx>
      <c:valAx>
        <c:axId val="-2064970008"/>
        <c:scaling>
          <c:orientation val="minMax"/>
          <c:max val="100.0"/>
          <c:min val="0.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</a:t>
                </a:r>
                <a:r>
                  <a:rPr lang="en-GB" baseline="0" dirty="0"/>
                  <a:t> schedulable </a:t>
                </a:r>
                <a:r>
                  <a:rPr lang="en-GB" baseline="0" dirty="0" smtClean="0"/>
                  <a:t>flow sets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00730535713844809"/>
              <c:y val="0.2499848975493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01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31947" y="9329713"/>
            <a:ext cx="2886980" cy="4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204" tIns="46102" rIns="92204" bIns="46102" numCol="1" anchor="b" anchorCtr="0" compatLnSpc="1">
            <a:prstTxWarp prst="textNoShape">
              <a:avLst/>
            </a:prstTxWarp>
          </a:bodyPr>
          <a:lstStyle>
            <a:lvl1pPr algn="r" defTabSz="915973" eaLnBrk="0" hangingPunct="0">
              <a:defRPr sz="1000">
                <a:latin typeface="Arial Narrow" pitchFamily="34" charset="0"/>
              </a:defRPr>
            </a:lvl1pPr>
          </a:lstStyle>
          <a:p>
            <a:fld id="{953E98A0-BF79-45D8-B5C8-ED75087E9AF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7574"/>
            <a:ext cx="6440652" cy="4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204" tIns="46102" rIns="92204" bIns="46102" anchor="ctr"/>
          <a:lstStyle/>
          <a:p>
            <a:pPr algn="ctr" defTabSz="915973" eaLnBrk="0" hangingPunct="0"/>
            <a:r>
              <a:rPr lang="de-DE" sz="2000" b="1" dirty="0">
                <a:latin typeface="Arial Narrow" pitchFamily="34" charset="0"/>
              </a:rPr>
              <a:t>MES – TU Darmstadt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338" y="9219066"/>
            <a:ext cx="1102550" cy="5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30" y="9285147"/>
            <a:ext cx="1114699" cy="4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787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4415" y="98354"/>
            <a:ext cx="6645671" cy="970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080" tIns="44040" rIns="88080" bIns="44040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15148"/>
            <a:ext cx="6794500" cy="2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5" tIns="46102" rIns="93795" bIns="46102" numCol="1" anchor="t" anchorCtr="0" compatLnSpc="1">
            <a:prstTxWarp prst="textNoShape">
              <a:avLst/>
            </a:prstTxWarp>
            <a:spAutoFit/>
          </a:bodyPr>
          <a:lstStyle>
            <a:lvl1pPr algn="ctr" defTabSz="93126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573088"/>
            <a:ext cx="4764087" cy="3573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119" y="4292192"/>
            <a:ext cx="5886339" cy="48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5" tIns="46102" rIns="93795" bIns="46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First level bullet:  Use the Demote/Promote arrows to change levels of bullets</a:t>
            </a:r>
          </a:p>
          <a:p>
            <a:pPr lvl="2"/>
            <a:r>
              <a:rPr lang="de-DE" smtClean="0"/>
              <a:t>Second level bullet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92926" y="9254411"/>
            <a:ext cx="2943170" cy="4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5" tIns="46102" rIns="93795" bIns="46102" numCol="1" anchor="b" anchorCtr="0" compatLnSpc="1">
            <a:prstTxWarp prst="textNoShape">
              <a:avLst/>
            </a:prstTxWarp>
          </a:bodyPr>
          <a:lstStyle>
            <a:lvl1pPr algn="r" defTabSz="931265">
              <a:lnSpc>
                <a:spcPct val="90000"/>
              </a:lnSpc>
              <a:spcBef>
                <a:spcPct val="40000"/>
              </a:spcBef>
              <a:defRPr sz="1000">
                <a:latin typeface="Arial Narrow" pitchFamily="34" charset="0"/>
              </a:defRPr>
            </a:lvl1pPr>
          </a:lstStyle>
          <a:p>
            <a:fld id="{86490F3A-3613-4707-9291-14076EC882F1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205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0338" y="9219066"/>
            <a:ext cx="1102550" cy="5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130" y="9285147"/>
            <a:ext cx="1114699" cy="4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716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228600" indent="-114300" algn="l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457200" indent="-114300" algn="l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5B67-7EE8-46C2-AA97-AF25AAA318FD}" type="slidenum">
              <a:rPr lang="de-DE"/>
              <a:pPr/>
              <a:t>1</a:t>
            </a:fld>
            <a:endParaRPr lang="de-DE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17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Grp="1" noChangeArrowheads="1"/>
          </p:cNvSpPr>
          <p:nvPr/>
        </p:nvSpPr>
        <p:spPr bwMode="auto">
          <a:xfrm>
            <a:off x="3492926" y="9254411"/>
            <a:ext cx="2943170" cy="497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95" tIns="46102" rIns="93795" bIns="46102" anchor="b"/>
          <a:lstStyle/>
          <a:p>
            <a:pPr algn="r" defTabSz="931265">
              <a:lnSpc>
                <a:spcPct val="90000"/>
              </a:lnSpc>
              <a:spcBef>
                <a:spcPct val="40000"/>
              </a:spcBef>
              <a:defRPr/>
            </a:pPr>
            <a:fld id="{B17CF747-07B3-41F0-8F36-A630C864FB66}" type="slidenum">
              <a:rPr lang="en-US" sz="1000">
                <a:latin typeface="Arial Narrow" pitchFamily="34" charset="0"/>
              </a:rPr>
              <a:pPr algn="r" defTabSz="931265">
                <a:lnSpc>
                  <a:spcPct val="90000"/>
                </a:lnSpc>
                <a:spcBef>
                  <a:spcPct val="40000"/>
                </a:spcBef>
                <a:defRPr/>
              </a:pPr>
              <a:t>24</a:t>
            </a:fld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6868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Grp="1" noChangeArrowheads="1"/>
          </p:cNvSpPr>
          <p:nvPr/>
        </p:nvSpPr>
        <p:spPr bwMode="auto">
          <a:xfrm>
            <a:off x="3492926" y="9254411"/>
            <a:ext cx="2943170" cy="497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95" tIns="46102" rIns="93795" bIns="46102" anchor="b"/>
          <a:lstStyle/>
          <a:p>
            <a:pPr algn="r" defTabSz="931265">
              <a:lnSpc>
                <a:spcPct val="90000"/>
              </a:lnSpc>
              <a:spcBef>
                <a:spcPct val="40000"/>
              </a:spcBef>
              <a:defRPr/>
            </a:pPr>
            <a:fld id="{B17CF747-07B3-41F0-8F36-A630C864FB66}" type="slidenum">
              <a:rPr lang="en-US" sz="1000">
                <a:latin typeface="Arial Narrow" pitchFamily="34" charset="0"/>
              </a:rPr>
              <a:pPr algn="r" defTabSz="931265">
                <a:lnSpc>
                  <a:spcPct val="90000"/>
                </a:lnSpc>
                <a:spcBef>
                  <a:spcPct val="40000"/>
                </a:spcBef>
                <a:defRPr/>
              </a:pPr>
              <a:t>25</a:t>
            </a:fld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643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>
            <a:spLocks noChangeArrowheads="1"/>
          </p:cNvSpPr>
          <p:nvPr userDrawn="1"/>
        </p:nvSpPr>
        <p:spPr bwMode="blackWhite">
          <a:xfrm>
            <a:off x="0" y="943183"/>
            <a:ext cx="9144000" cy="449262"/>
          </a:xfrm>
          <a:prstGeom prst="rect">
            <a:avLst/>
          </a:prstGeom>
          <a:solidFill>
            <a:srgbClr val="0067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9" name="Rectangle 33"/>
          <p:cNvSpPr>
            <a:spLocks noChangeArrowheads="1"/>
          </p:cNvSpPr>
          <p:nvPr userDrawn="1"/>
        </p:nvSpPr>
        <p:spPr bwMode="blackWhite">
          <a:xfrm>
            <a:off x="0" y="-9577"/>
            <a:ext cx="9144000" cy="1267085"/>
          </a:xfrm>
          <a:prstGeom prst="rect">
            <a:avLst/>
          </a:prstGeom>
          <a:solidFill>
            <a:srgbClr val="333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7" y="0"/>
            <a:ext cx="2726304" cy="1257508"/>
          </a:xfrm>
          <a:prstGeom prst="rect">
            <a:avLst/>
          </a:prstGeom>
        </p:spPr>
      </p:pic>
      <p:sp>
        <p:nvSpPr>
          <p:cNvPr id="11" name="Rectangle 33"/>
          <p:cNvSpPr>
            <a:spLocks noChangeArrowheads="1"/>
          </p:cNvSpPr>
          <p:nvPr userDrawn="1"/>
        </p:nvSpPr>
        <p:spPr bwMode="blackWhite">
          <a:xfrm>
            <a:off x="0" y="5590915"/>
            <a:ext cx="9144000" cy="1267085"/>
          </a:xfrm>
          <a:prstGeom prst="rect">
            <a:avLst/>
          </a:prstGeom>
          <a:solidFill>
            <a:srgbClr val="333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6153" name="Picture 1033" descr="colou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133" y="5840282"/>
            <a:ext cx="2047875" cy="768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3"/>
          <p:cNvSpPr>
            <a:spLocks noChangeArrowheads="1"/>
          </p:cNvSpPr>
          <p:nvPr userDrawn="1"/>
        </p:nvSpPr>
        <p:spPr bwMode="blackWhite">
          <a:xfrm>
            <a:off x="-3175" y="6364287"/>
            <a:ext cx="9144000" cy="493713"/>
          </a:xfrm>
          <a:prstGeom prst="rect">
            <a:avLst/>
          </a:prstGeom>
          <a:solidFill>
            <a:srgbClr val="333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39763"/>
            <a:ext cx="88296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44613"/>
            <a:ext cx="8034337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blackWhite">
          <a:xfrm>
            <a:off x="0" y="126010"/>
            <a:ext cx="9144000" cy="449262"/>
          </a:xfrm>
          <a:prstGeom prst="rect">
            <a:avLst/>
          </a:prstGeom>
          <a:solidFill>
            <a:srgbClr val="0067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8582025" y="6500813"/>
            <a:ext cx="5334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fld id="{76637D75-C3C3-4797-B9E9-9D6F3A1AD83F}" type="slidenum">
              <a:rPr lang="en-US" sz="1400" b="1">
                <a:solidFill>
                  <a:srgbClr val="FFFFFF"/>
                </a:solidFill>
                <a:latin typeface="Arial Narrow" pitchFamily="34" charset="0"/>
              </a:rPr>
              <a:pPr algn="ctr">
                <a:lnSpc>
                  <a:spcPct val="90000"/>
                </a:lnSpc>
                <a:spcBef>
                  <a:spcPct val="50000"/>
                </a:spcBef>
              </a:pPr>
              <a:t>‹#›</a:t>
            </a:fld>
            <a:endParaRPr lang="en-US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56" name="Picture 32" descr="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75" y="6425405"/>
            <a:ext cx="990600" cy="371475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blackWhite">
          <a:xfrm>
            <a:off x="0" y="0"/>
            <a:ext cx="9144000" cy="493713"/>
          </a:xfrm>
          <a:prstGeom prst="rect">
            <a:avLst/>
          </a:prstGeom>
          <a:solidFill>
            <a:srgbClr val="333F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2600326" y="92646"/>
            <a:ext cx="638333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de-DE" sz="1400" dirty="0" smtClean="0">
                <a:solidFill>
                  <a:schemeClr val="bg1"/>
                </a:solidFill>
              </a:rPr>
              <a:t>Alan</a:t>
            </a:r>
            <a:r>
              <a:rPr lang="de-DE" sz="1400" baseline="0" dirty="0" smtClean="0">
                <a:solidFill>
                  <a:schemeClr val="bg1"/>
                </a:solidFill>
              </a:rPr>
              <a:t> Burns</a:t>
            </a:r>
            <a:r>
              <a:rPr lang="de-DE" sz="1400" dirty="0" smtClean="0">
                <a:solidFill>
                  <a:schemeClr val="bg1"/>
                </a:solidFill>
              </a:rPr>
              <a:t> 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black">
          <a:xfrm>
            <a:off x="153988" y="6490483"/>
            <a:ext cx="638333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de-DE" sz="1400" dirty="0" smtClean="0">
                <a:solidFill>
                  <a:schemeClr val="bg1"/>
                </a:solidFill>
              </a:rPr>
              <a:t>Real-Time Systems Group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988" y="38715"/>
            <a:ext cx="2114494" cy="416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F3A6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F3A60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Clr>
          <a:srgbClr val="333F48"/>
        </a:buClr>
        <a:buFont typeface="Wingdings" pitchFamily="2" charset="2"/>
        <a:buChar char="§"/>
        <a:tabLst>
          <a:tab pos="228600" algn="l"/>
          <a:tab pos="742950" algn="l"/>
          <a:tab pos="1143000" algn="l"/>
          <a:tab pos="1600200" algn="l"/>
          <a:tab pos="2057400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0888" indent="-285750" algn="l" rtl="0" fontAlgn="base">
        <a:spcBef>
          <a:spcPct val="25000"/>
        </a:spcBef>
        <a:spcAft>
          <a:spcPct val="15000"/>
        </a:spcAft>
        <a:buClr>
          <a:srgbClr val="333F48"/>
        </a:buClr>
        <a:buFont typeface="Webdings" pitchFamily="18" charset="2"/>
        <a:buChar char="4"/>
        <a:tabLst>
          <a:tab pos="228600" algn="l"/>
          <a:tab pos="742950" algn="l"/>
          <a:tab pos="1143000" algn="l"/>
          <a:tab pos="1600200" algn="l"/>
          <a:tab pos="2057400" algn="l"/>
        </a:tabLst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F48"/>
        </a:buClr>
        <a:buChar char="•"/>
        <a:tabLst>
          <a:tab pos="228600" algn="l"/>
          <a:tab pos="742950" algn="l"/>
          <a:tab pos="1143000" algn="l"/>
          <a:tab pos="1600200" algn="l"/>
          <a:tab pos="2057400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F48"/>
        </a:buClr>
        <a:buFont typeface="Arial" charset="0"/>
        <a:buChar char="-"/>
        <a:tabLst>
          <a:tab pos="228600" algn="l"/>
          <a:tab pos="742950" algn="l"/>
          <a:tab pos="1143000" algn="l"/>
          <a:tab pos="1600200" algn="l"/>
          <a:tab pos="205740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F48"/>
        </a:buClr>
        <a:buFont typeface="Arial" charset="0"/>
        <a:buChar char="-"/>
        <a:tabLst>
          <a:tab pos="228600" algn="l"/>
          <a:tab pos="742950" algn="l"/>
          <a:tab pos="1143000" algn="l"/>
          <a:tab pos="1600200" algn="l"/>
          <a:tab pos="2057400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5142"/>
        </a:buClr>
        <a:buFont typeface="Arial" charset="0"/>
        <a:buChar char="-"/>
        <a:tabLst>
          <a:tab pos="228600" algn="l"/>
          <a:tab pos="742950" algn="l"/>
          <a:tab pos="1143000" algn="l"/>
          <a:tab pos="1600200" algn="l"/>
          <a:tab pos="2057400" algn="l"/>
        </a:tabLs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5142"/>
        </a:buClr>
        <a:buFont typeface="Arial" charset="0"/>
        <a:buChar char="-"/>
        <a:tabLst>
          <a:tab pos="228600" algn="l"/>
          <a:tab pos="742950" algn="l"/>
          <a:tab pos="1143000" algn="l"/>
          <a:tab pos="1600200" algn="l"/>
          <a:tab pos="2057400" algn="l"/>
        </a:tabLs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5142"/>
        </a:buClr>
        <a:buFont typeface="Arial" charset="0"/>
        <a:buChar char="-"/>
        <a:tabLst>
          <a:tab pos="228600" algn="l"/>
          <a:tab pos="742950" algn="l"/>
          <a:tab pos="1143000" algn="l"/>
          <a:tab pos="1600200" algn="l"/>
          <a:tab pos="2057400" algn="l"/>
        </a:tabLs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5142"/>
        </a:buClr>
        <a:buFont typeface="Arial" charset="0"/>
        <a:buChar char="-"/>
        <a:tabLst>
          <a:tab pos="228600" algn="l"/>
          <a:tab pos="742950" algn="l"/>
          <a:tab pos="1143000" algn="l"/>
          <a:tab pos="1600200" algn="l"/>
          <a:tab pos="205740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5" y="2194560"/>
            <a:ext cx="8353425" cy="31354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 sz="3600" dirty="0"/>
              <a:t>Hard Real-Time Systems and Many-Core Platforms</a:t>
            </a: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de-DE" sz="4400" dirty="0" smtClean="0">
                <a:solidFill>
                  <a:schemeClr val="tx1"/>
                </a:solidFill>
              </a:rPr>
              <a:t/>
            </a:r>
            <a:br>
              <a:rPr lang="de-DE" sz="4400" dirty="0" smtClean="0">
                <a:solidFill>
                  <a:schemeClr val="tx1"/>
                </a:solidFill>
              </a:rPr>
            </a:br>
            <a:r>
              <a:rPr lang="de-DE" sz="2400" b="0" dirty="0" smtClean="0">
                <a:solidFill>
                  <a:schemeClr val="tx1"/>
                </a:solidFill>
              </a:rPr>
              <a:t>Alan Burns</a:t>
            </a:r>
            <a:r>
              <a:rPr lang="pt-BR" sz="2400" b="0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pt-BR" sz="2400" b="0" dirty="0" smtClean="0">
                <a:solidFill>
                  <a:schemeClr val="tx1"/>
                </a:solidFill>
                <a:cs typeface="Arial" charset="0"/>
              </a:rPr>
            </a:b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pt-BR" sz="1600" b="0" dirty="0" smtClean="0">
                <a:solidFill>
                  <a:schemeClr val="tx1"/>
                </a:solidFill>
                <a:cs typeface="Arial" charset="0"/>
              </a:rPr>
              <a:t>Real-Time </a:t>
            </a:r>
            <a:r>
              <a:rPr lang="pt-BR" sz="1600" b="0" dirty="0">
                <a:solidFill>
                  <a:schemeClr val="tx1"/>
                </a:solidFill>
                <a:cs typeface="Arial" charset="0"/>
              </a:rPr>
              <a:t>Systems Group 		</a:t>
            </a:r>
            <a:r>
              <a:rPr lang="pt-BR" sz="1600" b="0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pt-BR" sz="1600" b="0" dirty="0" smtClean="0">
                <a:solidFill>
                  <a:schemeClr val="tx1"/>
                </a:solidFill>
                <a:cs typeface="Arial" charset="0"/>
              </a:rPr>
            </a:br>
            <a:r>
              <a:rPr lang="pt-BR" sz="1600" b="0" dirty="0" smtClean="0">
                <a:solidFill>
                  <a:schemeClr val="tx1"/>
                </a:solidFill>
                <a:cs typeface="Arial" charset="0"/>
              </a:rPr>
              <a:t>Department of Computer </a:t>
            </a:r>
            <a:r>
              <a:rPr lang="pt-BR" sz="1600" b="0" dirty="0">
                <a:solidFill>
                  <a:schemeClr val="tx1"/>
                </a:solidFill>
                <a:cs typeface="Arial" charset="0"/>
              </a:rPr>
              <a:t>Science 		</a:t>
            </a:r>
            <a:r>
              <a:rPr lang="de-DE" sz="1600" b="0" dirty="0">
                <a:solidFill>
                  <a:schemeClr val="tx1"/>
                </a:solidFill>
              </a:rPr>
              <a:t/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pt-BR" sz="1600" b="0" dirty="0">
                <a:solidFill>
                  <a:schemeClr val="tx1"/>
                </a:solidFill>
                <a:cs typeface="Arial" charset="0"/>
              </a:rPr>
              <a:t>University of </a:t>
            </a:r>
            <a:r>
              <a:rPr lang="pt-BR" sz="1600" b="0" dirty="0" smtClean="0">
                <a:solidFill>
                  <a:schemeClr val="tx1"/>
                </a:solidFill>
                <a:cs typeface="Arial" charset="0"/>
              </a:rPr>
              <a:t>York </a:t>
            </a:r>
            <a:br>
              <a:rPr lang="pt-BR" sz="1600" b="0" dirty="0" smtClean="0">
                <a:solidFill>
                  <a:schemeClr val="tx1"/>
                </a:solidFill>
                <a:cs typeface="Arial" charset="0"/>
              </a:rPr>
            </a:br>
            <a:r>
              <a:rPr lang="pt-BR" sz="1600" b="0" dirty="0" smtClean="0">
                <a:solidFill>
                  <a:schemeClr val="tx1"/>
                </a:solidFill>
                <a:cs typeface="Arial" charset="0"/>
              </a:rPr>
              <a:t>United </a:t>
            </a:r>
            <a:r>
              <a:rPr lang="pt-BR" sz="1600" b="0" dirty="0">
                <a:solidFill>
                  <a:schemeClr val="tx1"/>
                </a:solidFill>
                <a:cs typeface="Arial" charset="0"/>
              </a:rPr>
              <a:t>Kingdom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600" b="0" dirty="0">
                <a:solidFill>
                  <a:schemeClr val="tx1"/>
                </a:solidFill>
              </a:rPr>
              <a:t/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/>
            </a:r>
            <a:br>
              <a:rPr lang="de-DE" sz="1600" b="0" dirty="0">
                <a:solidFill>
                  <a:schemeClr val="tx1"/>
                </a:solidFill>
              </a:rPr>
            </a:br>
            <a:endParaRPr lang="de-DE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Networks – key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9" y="1344613"/>
            <a:ext cx="4056062" cy="4948237"/>
          </a:xfrm>
        </p:spPr>
        <p:txBody>
          <a:bodyPr/>
          <a:lstStyle/>
          <a:p>
            <a:r>
              <a:rPr lang="en-GB" sz="2800" dirty="0"/>
              <a:t>topology</a:t>
            </a:r>
          </a:p>
          <a:p>
            <a:pPr lvl="1"/>
            <a:r>
              <a:rPr lang="en-GB" sz="2000" dirty="0"/>
              <a:t>mesh, star, torus…</a:t>
            </a:r>
          </a:p>
          <a:p>
            <a:endParaRPr lang="en-GB" sz="2800" dirty="0" smtClean="0"/>
          </a:p>
          <a:p>
            <a:r>
              <a:rPr lang="en-GB" sz="2800" dirty="0" smtClean="0"/>
              <a:t>routing </a:t>
            </a:r>
            <a:r>
              <a:rPr lang="en-GB" sz="2800" dirty="0"/>
              <a:t>protocol</a:t>
            </a:r>
          </a:p>
          <a:p>
            <a:pPr lvl="1"/>
            <a:r>
              <a:rPr lang="en-GB" sz="2000" dirty="0" smtClean="0"/>
              <a:t>deterministic, adaptive…</a:t>
            </a:r>
            <a:endParaRPr lang="en-GB" sz="2000" dirty="0"/>
          </a:p>
          <a:p>
            <a:endParaRPr lang="en-GB" sz="2800" dirty="0" smtClean="0"/>
          </a:p>
          <a:p>
            <a:r>
              <a:rPr lang="en-GB" sz="2800" dirty="0" smtClean="0"/>
              <a:t>arbitration</a:t>
            </a:r>
            <a:endParaRPr lang="en-GB" sz="2800" dirty="0"/>
          </a:p>
          <a:p>
            <a:pPr lvl="1"/>
            <a:r>
              <a:rPr lang="en-GB" sz="2000" dirty="0"/>
              <a:t>round-robin, priority preemptive, priority non-preemptive, TDM</a:t>
            </a:r>
            <a:r>
              <a:rPr lang="en-GB" sz="2000" dirty="0" smtClean="0"/>
              <a:t>…</a:t>
            </a:r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27601" y="1343009"/>
            <a:ext cx="405606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333F48"/>
              </a:buClr>
              <a:buFont typeface="Wingdings" pitchFamily="2" charset="2"/>
              <a:buChar char="§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0888" indent="-285750" algn="l" rtl="0" fontAlgn="base">
              <a:spcBef>
                <a:spcPct val="25000"/>
              </a:spcBef>
              <a:spcAft>
                <a:spcPct val="15000"/>
              </a:spcAft>
              <a:buClr>
                <a:srgbClr val="333F48"/>
              </a:buClr>
              <a:buFont typeface="Webdings" pitchFamily="18" charset="2"/>
              <a:buChar char="4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F48"/>
              </a:buClr>
              <a:buChar char="•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F48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F48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dirty="0"/>
              <a:t>buffering</a:t>
            </a:r>
          </a:p>
          <a:p>
            <a:pPr lvl="1"/>
            <a:r>
              <a:rPr lang="en-GB" sz="2000" dirty="0"/>
              <a:t>FIFO, SAFC, SAMQ, DAMQ, hot potato…</a:t>
            </a:r>
          </a:p>
          <a:p>
            <a:endParaRPr lang="en-GB" sz="2800" dirty="0" smtClean="0"/>
          </a:p>
          <a:p>
            <a:r>
              <a:rPr lang="en-GB" sz="2800" dirty="0" smtClean="0"/>
              <a:t>flow </a:t>
            </a:r>
            <a:r>
              <a:rPr lang="en-GB" sz="2800" dirty="0"/>
              <a:t>control protocol</a:t>
            </a:r>
          </a:p>
          <a:p>
            <a:pPr lvl="1"/>
            <a:r>
              <a:rPr lang="en-GB" sz="2000" dirty="0"/>
              <a:t>handshake, </a:t>
            </a:r>
            <a:r>
              <a:rPr lang="en-GB" sz="2000" dirty="0" smtClean="0"/>
              <a:t>credit-based…</a:t>
            </a:r>
            <a:endParaRPr lang="en-GB" sz="2000" dirty="0"/>
          </a:p>
          <a:p>
            <a:endParaRPr lang="en-GB" sz="2800" kern="0" dirty="0" smtClean="0"/>
          </a:p>
          <a:p>
            <a:r>
              <a:rPr lang="en-GB" sz="2800" kern="0" dirty="0" smtClean="0">
                <a:solidFill>
                  <a:srgbClr val="F28308"/>
                </a:solidFill>
              </a:rPr>
              <a:t>switching protocol</a:t>
            </a:r>
          </a:p>
          <a:p>
            <a:pPr lvl="1"/>
            <a:r>
              <a:rPr lang="en-GB" sz="2000" kern="0" dirty="0">
                <a:solidFill>
                  <a:srgbClr val="F28308"/>
                </a:solidFill>
              </a:rPr>
              <a:t>store-and-forward, </a:t>
            </a:r>
            <a:r>
              <a:rPr lang="en-GB" sz="2000" kern="0" dirty="0" smtClean="0">
                <a:solidFill>
                  <a:srgbClr val="F28308"/>
                </a:solidFill>
              </a:rPr>
              <a:t>circuit, wormhole</a:t>
            </a:r>
            <a:endParaRPr lang="en-GB" sz="2000" kern="0" dirty="0">
              <a:solidFill>
                <a:srgbClr val="F28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Wormhole switching</a:t>
            </a:r>
            <a:endParaRPr lang="pt-BR" dirty="0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336675"/>
            <a:ext cx="8890000" cy="3048000"/>
          </a:xfrm>
          <a:noFill/>
        </p:spPr>
        <p:txBody>
          <a:bodyPr/>
          <a:lstStyle/>
          <a:p>
            <a:pPr marL="342900" indent="-342900" eaLnBrk="1" hangingPunct="1">
              <a:tabLst/>
            </a:pPr>
            <a:r>
              <a:rPr lang="en-US" sz="2400" dirty="0" smtClean="0"/>
              <a:t>Packet is routed and forwarded as soon the header flit has arrived</a:t>
            </a:r>
          </a:p>
          <a:p>
            <a:pPr marL="865188" lvl="1" indent="-342900">
              <a:tabLst/>
            </a:pPr>
            <a:r>
              <a:rPr lang="en-US" sz="2000" dirty="0" smtClean="0"/>
              <a:t>payload flits follow header</a:t>
            </a:r>
          </a:p>
          <a:p>
            <a:pPr marL="342900" indent="-342900" eaLnBrk="1" hangingPunct="1">
              <a:tabLst/>
            </a:pPr>
            <a:r>
              <a:rPr lang="en-US" sz="2400" dirty="0" smtClean="0"/>
              <a:t>Input ports does not need to buffer a complete packet</a:t>
            </a:r>
          </a:p>
          <a:p>
            <a:pPr marL="742950" lvl="1" eaLnBrk="1" hangingPunct="1">
              <a:tabLst/>
            </a:pPr>
            <a:r>
              <a:rPr lang="en-US" sz="2000" dirty="0" smtClean="0"/>
              <a:t>flits of a packet can be stored across multiple routers</a:t>
            </a:r>
            <a:endParaRPr lang="en-US" sz="2400" dirty="0" smtClean="0"/>
          </a:p>
          <a:p>
            <a:pPr marL="342900" indent="-342900" eaLnBrk="1" hangingPunct="1">
              <a:tabLst/>
            </a:pPr>
            <a:r>
              <a:rPr lang="en-US" sz="2400" dirty="0" smtClean="0"/>
              <a:t>Trade-off between buffer overheads and network contention</a:t>
            </a:r>
          </a:p>
        </p:txBody>
      </p:sp>
      <p:graphicFrame>
        <p:nvGraphicFramePr>
          <p:cNvPr id="200708" name="Object 2"/>
          <p:cNvGraphicFramePr>
            <a:graphicFrameLocks noChangeAspect="1"/>
          </p:cNvGraphicFramePr>
          <p:nvPr/>
        </p:nvGraphicFramePr>
        <p:xfrm>
          <a:off x="1066800" y="4373563"/>
          <a:ext cx="73152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VISIO" r:id="rId3" imgW="5983224" imgH="1118616" progId="">
                  <p:embed/>
                </p:oleObj>
              </mc:Choice>
              <mc:Fallback>
                <p:oleObj name="VISIO" r:id="rId3" imgW="5983224" imgH="11186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73563"/>
                        <a:ext cx="7315200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59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3" name="Rectangle 45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60" name="Rectangle 52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61" name="Rectangle 53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3" name="Rectangle 65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4" name="Rectangle 66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6" name="Rectangle 68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8" name="Rectangle 70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84" name="Rectangle 76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85" name="Rectangle 77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88" name="Rectangle 80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1" name="Rectangle 83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5" name="Rectangle 87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6" name="Rectangle 88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7" name="Rectangle 89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02" name="Rectangle 94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5" name="Rectangle 97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6" name="Rectangle 98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7" name="Rectangle 99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09" name="Rectangle 101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0" name="Rectangle 102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1" name="Rectangle 103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2" name="Rectangle 104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3" name="Rectangle 105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4" name="Rectangle 106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5" name="Rectangle 107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16" name="Line 108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18" name="Line 110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19" name="Line 111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120" name="Text Box 112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3121" name="Text Box 113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3122" name="Text Box 114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3123" name="Text Box 115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3124" name="Text Box 116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3125" name="Text Box 117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3126" name="Rectangle 118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27" name="Rectangle 119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28" name="Rectangle 120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29" name="Rectangle 121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3130" name="AutoShape 122"/>
          <p:cNvCxnSpPr>
            <a:cxnSpLocks noChangeShapeType="1"/>
            <a:stCxn id="43128" idx="0"/>
            <a:endCxn id="43113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1" name="AutoShape 123"/>
          <p:cNvCxnSpPr>
            <a:cxnSpLocks noChangeShapeType="1"/>
            <a:stCxn id="43019" idx="3"/>
            <a:endCxn id="43035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2" name="AutoShape 124"/>
          <p:cNvCxnSpPr>
            <a:cxnSpLocks noChangeShapeType="1"/>
            <a:stCxn id="43038" idx="3"/>
            <a:endCxn id="43053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3" name="AutoShape 125"/>
          <p:cNvCxnSpPr>
            <a:cxnSpLocks noChangeShapeType="1"/>
            <a:stCxn id="43022" idx="2"/>
            <a:endCxn id="43109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4" name="AutoShape 126"/>
          <p:cNvCxnSpPr>
            <a:cxnSpLocks noChangeShapeType="1"/>
            <a:stCxn id="43041" idx="2"/>
            <a:endCxn id="43091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5" name="AutoShape 127"/>
          <p:cNvCxnSpPr>
            <a:cxnSpLocks noChangeShapeType="1"/>
            <a:stCxn id="43059" idx="2"/>
            <a:endCxn id="43073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6" name="AutoShape 128"/>
          <p:cNvCxnSpPr>
            <a:cxnSpLocks noChangeShapeType="1"/>
            <a:stCxn id="43110" idx="3"/>
            <a:endCxn id="43089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37" name="AutoShape 129"/>
          <p:cNvCxnSpPr>
            <a:cxnSpLocks noChangeShapeType="1"/>
            <a:stCxn id="43092" idx="3"/>
            <a:endCxn id="43071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138" name="Rectangle 130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39" name="Rectangle 131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3140" name="Text Box 132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3141" name="Text Box 133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3142" name="Text Box 134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</p:spTree>
    <p:extLst>
      <p:ext uri="{BB962C8B-B14F-4D97-AF65-F5344CB8AC3E}">
        <p14:creationId xmlns:p14="http://schemas.microsoft.com/office/powerpoint/2010/main" val="143669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3" name="Rectangle 51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4" name="Rectangle 52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5" name="Rectangle 53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090" name="Rectangle 58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7" name="Rectangle 65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8" name="Rectangle 66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099" name="Rectangle 67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00" name="Rectangle 68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01" name="Rectangle 69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02" name="Rectangle 70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03" name="Rectangle 71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04" name="Line 72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05" name="Line 73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06" name="Line 74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08" name="Rectangle 76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09" name="Rectangle 77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0" name="Rectangle 78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1" name="Rectangle 79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2" name="Rectangle 80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4" name="Rectangle 82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5" name="Rectangle 83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6" name="Rectangle 84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7" name="Rectangle 85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8" name="Rectangle 86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19" name="Rectangle 87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20" name="Rectangle 88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21" name="Rectangle 89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22" name="Line 90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23" name="Line 91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24" name="Line 92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25" name="Line 93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26" name="Rectangle 94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27" name="Rectangle 95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28" name="Rectangle 96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29" name="Rectangle 97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0" name="Rectangle 98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1" name="Rectangle 99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2" name="Rectangle 100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3" name="Rectangle 101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4" name="Rectangle 102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5" name="Rectangle 103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6" name="Rectangle 104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7" name="Rectangle 105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8" name="Rectangle 106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39" name="Rectangle 107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40" name="Line 108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41" name="Line 109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42" name="Line 110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43" name="Line 111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44" name="Text Box 112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4145" name="Text Box 113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4146" name="Text Box 114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4147" name="Text Box 115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4148" name="Text Box 116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4149" name="Text Box 117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4150" name="Rectangle 118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51" name="Rectangle 119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52" name="Rectangle 120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53" name="Rectangle 121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4154" name="AutoShape 122"/>
          <p:cNvCxnSpPr>
            <a:cxnSpLocks noChangeShapeType="1"/>
            <a:stCxn id="44152" idx="0"/>
            <a:endCxn id="44137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55" name="AutoShape 123"/>
          <p:cNvCxnSpPr>
            <a:cxnSpLocks noChangeShapeType="1"/>
            <a:stCxn id="44043" idx="3"/>
            <a:endCxn id="44059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56" name="AutoShape 124"/>
          <p:cNvCxnSpPr>
            <a:cxnSpLocks noChangeShapeType="1"/>
            <a:stCxn id="44062" idx="3"/>
            <a:endCxn id="44077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57" name="AutoShape 125"/>
          <p:cNvCxnSpPr>
            <a:cxnSpLocks noChangeShapeType="1"/>
            <a:stCxn id="44046" idx="2"/>
            <a:endCxn id="44133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58" name="AutoShape 126"/>
          <p:cNvCxnSpPr>
            <a:cxnSpLocks noChangeShapeType="1"/>
            <a:stCxn id="44065" idx="2"/>
            <a:endCxn id="44115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59" name="AutoShape 127"/>
          <p:cNvCxnSpPr>
            <a:cxnSpLocks noChangeShapeType="1"/>
            <a:stCxn id="44083" idx="2"/>
            <a:endCxn id="44097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60" name="AutoShape 128"/>
          <p:cNvCxnSpPr>
            <a:cxnSpLocks noChangeShapeType="1"/>
            <a:stCxn id="44134" idx="3"/>
            <a:endCxn id="44113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61" name="AutoShape 129"/>
          <p:cNvCxnSpPr>
            <a:cxnSpLocks noChangeShapeType="1"/>
            <a:stCxn id="44116" idx="3"/>
            <a:endCxn id="44095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162" name="Line 130"/>
          <p:cNvSpPr>
            <a:spLocks noChangeShapeType="1"/>
          </p:cNvSpPr>
          <p:nvPr/>
        </p:nvSpPr>
        <p:spPr bwMode="auto">
          <a:xfrm flipH="1">
            <a:off x="3048000" y="4038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4163" name="Rectangle 131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64" name="Rectangle 132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4165" name="Text Box 133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4166" name="Text Box 134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4167" name="Text Box 135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</p:spTree>
    <p:extLst>
      <p:ext uri="{BB962C8B-B14F-4D97-AF65-F5344CB8AC3E}">
        <p14:creationId xmlns:p14="http://schemas.microsoft.com/office/powerpoint/2010/main" val="2069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4" name="Rectangle 68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28" name="Line 72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29" name="Line 73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30" name="Line 74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31" name="Line 75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32" name="Rectangle 76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3" name="Rectangle 77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4" name="Rectangle 78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5" name="Rectangle 79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6" name="Rectangle 80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7" name="Rectangle 81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8" name="Rectangle 82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39" name="Rectangle 83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0" name="Rectangle 84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1" name="Rectangle 85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2" name="Rectangle 86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3" name="Rectangle 87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4" name="Rectangle 88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5" name="Rectangle 89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46" name="Line 90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47" name="Line 91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48" name="Line 92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49" name="Line 93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50" name="Rectangle 94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1" name="Rectangle 95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2" name="Rectangle 96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3" name="Rectangle 97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4" name="Rectangle 98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5" name="Rectangle 99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6" name="Rectangle 100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7" name="Rectangle 101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8" name="Rectangle 102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59" name="Rectangle 103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60" name="Rectangle 104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61" name="Rectangle 105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62" name="Rectangle 106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63" name="Rectangle 107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64" name="Line 108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65" name="Line 109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66" name="Line 110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67" name="Line 111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68" name="Text Box 112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5169" name="Text Box 113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5170" name="Text Box 114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5171" name="Text Box 115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5172" name="Text Box 116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5173" name="Text Box 117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5174" name="Rectangle 118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75" name="Rectangle 119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76" name="Rectangle 120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77" name="Rectangle 121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5178" name="AutoShape 122"/>
          <p:cNvCxnSpPr>
            <a:cxnSpLocks noChangeShapeType="1"/>
            <a:stCxn id="45176" idx="0"/>
            <a:endCxn id="45161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79" name="AutoShape 123"/>
          <p:cNvCxnSpPr>
            <a:cxnSpLocks noChangeShapeType="1"/>
            <a:stCxn id="45067" idx="3"/>
            <a:endCxn id="45083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0" name="AutoShape 124"/>
          <p:cNvCxnSpPr>
            <a:cxnSpLocks noChangeShapeType="1"/>
            <a:stCxn id="45086" idx="3"/>
            <a:endCxn id="45101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1" name="AutoShape 125"/>
          <p:cNvCxnSpPr>
            <a:cxnSpLocks noChangeShapeType="1"/>
            <a:stCxn id="45070" idx="2"/>
            <a:endCxn id="45157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2" name="AutoShape 126"/>
          <p:cNvCxnSpPr>
            <a:cxnSpLocks noChangeShapeType="1"/>
            <a:stCxn id="45089" idx="2"/>
            <a:endCxn id="45139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3" name="AutoShape 127"/>
          <p:cNvCxnSpPr>
            <a:cxnSpLocks noChangeShapeType="1"/>
            <a:stCxn id="45107" idx="2"/>
            <a:endCxn id="45121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4" name="AutoShape 128"/>
          <p:cNvCxnSpPr>
            <a:cxnSpLocks noChangeShapeType="1"/>
            <a:stCxn id="45158" idx="3"/>
            <a:endCxn id="45137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5" name="AutoShape 129"/>
          <p:cNvCxnSpPr>
            <a:cxnSpLocks noChangeShapeType="1"/>
            <a:stCxn id="45140" idx="3"/>
            <a:endCxn id="45119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86" name="Line 130"/>
          <p:cNvSpPr>
            <a:spLocks noChangeShapeType="1"/>
          </p:cNvSpPr>
          <p:nvPr/>
        </p:nvSpPr>
        <p:spPr bwMode="auto">
          <a:xfrm flipH="1">
            <a:off x="3048000" y="4038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187" name="Rectangle 131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88" name="Rectangle 132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5189" name="Text Box 133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5190" name="Text Box 134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5191" name="Text Box 135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  <p:sp>
        <p:nvSpPr>
          <p:cNvPr id="45192" name="Line 136"/>
          <p:cNvSpPr>
            <a:spLocks noChangeShapeType="1"/>
          </p:cNvSpPr>
          <p:nvPr/>
        </p:nvSpPr>
        <p:spPr bwMode="auto">
          <a:xfrm flipH="1">
            <a:off x="3048000" y="2057400"/>
            <a:ext cx="2286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7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29" name="Rectangle 49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37" name="Line 57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5" name="Rectangle 65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3" name="Rectangle 83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4" name="Rectangle 84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5" name="Rectangle 85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6" name="Rectangle 86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8" name="Rectangle 88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69" name="Rectangle 89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72" name="Line 92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73" name="Line 93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76" name="Rectangle 96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77" name="Rectangle 97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78" name="Rectangle 98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79" name="Rectangle 99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0" name="Rectangle 100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1" name="Rectangle 101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2" name="Rectangle 102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88" name="Line 108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89" name="Line 109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90" name="Line 110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91" name="Line 111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192" name="Text Box 112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6193" name="Text Box 113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6194" name="Text Box 114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6195" name="Text Box 115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6196" name="Text Box 116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6197" name="Text Box 117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6198" name="Rectangle 118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199" name="Rectangle 119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200" name="Rectangle 120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201" name="Rectangle 121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6202" name="AutoShape 122"/>
          <p:cNvCxnSpPr>
            <a:cxnSpLocks noChangeShapeType="1"/>
            <a:stCxn id="46200" idx="0"/>
            <a:endCxn id="46185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3" name="AutoShape 123"/>
          <p:cNvCxnSpPr>
            <a:cxnSpLocks noChangeShapeType="1"/>
            <a:stCxn id="46091" idx="3"/>
            <a:endCxn id="46107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4" name="AutoShape 124"/>
          <p:cNvCxnSpPr>
            <a:cxnSpLocks noChangeShapeType="1"/>
            <a:stCxn id="46110" idx="3"/>
            <a:endCxn id="46125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5" name="AutoShape 125"/>
          <p:cNvCxnSpPr>
            <a:cxnSpLocks noChangeShapeType="1"/>
            <a:stCxn id="46094" idx="2"/>
            <a:endCxn id="46181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6" name="AutoShape 126"/>
          <p:cNvCxnSpPr>
            <a:cxnSpLocks noChangeShapeType="1"/>
            <a:stCxn id="46113" idx="2"/>
            <a:endCxn id="46163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7" name="AutoShape 127"/>
          <p:cNvCxnSpPr>
            <a:cxnSpLocks noChangeShapeType="1"/>
            <a:stCxn id="46131" idx="2"/>
            <a:endCxn id="46145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8" name="AutoShape 128"/>
          <p:cNvCxnSpPr>
            <a:cxnSpLocks noChangeShapeType="1"/>
            <a:stCxn id="46182" idx="3"/>
            <a:endCxn id="46161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9" name="AutoShape 129"/>
          <p:cNvCxnSpPr>
            <a:cxnSpLocks noChangeShapeType="1"/>
            <a:stCxn id="46164" idx="3"/>
            <a:endCxn id="46143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210" name="Line 130"/>
          <p:cNvSpPr>
            <a:spLocks noChangeShapeType="1"/>
          </p:cNvSpPr>
          <p:nvPr/>
        </p:nvSpPr>
        <p:spPr bwMode="auto">
          <a:xfrm flipH="1">
            <a:off x="3048000" y="2057400"/>
            <a:ext cx="2286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211" name="Line 131"/>
          <p:cNvSpPr>
            <a:spLocks noChangeShapeType="1"/>
          </p:cNvSpPr>
          <p:nvPr/>
        </p:nvSpPr>
        <p:spPr bwMode="auto">
          <a:xfrm flipH="1">
            <a:off x="5029200" y="2057400"/>
            <a:ext cx="45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6212" name="Rectangle 132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213" name="Rectangle 133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6214" name="Text Box 134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6215" name="Text Box 135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6216" name="Text Box 136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  <p:sp>
        <p:nvSpPr>
          <p:cNvPr id="46217" name="Line 137"/>
          <p:cNvSpPr>
            <a:spLocks noChangeShapeType="1"/>
          </p:cNvSpPr>
          <p:nvPr/>
        </p:nvSpPr>
        <p:spPr bwMode="auto">
          <a:xfrm flipH="1">
            <a:off x="3048000" y="4038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3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47" name="Rectangle 43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48" name="Rectangle 44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0" name="Rectangle 46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1" name="Rectangle 47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3" name="Rectangle 49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4" name="Rectangle 50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5" name="Rectangle 51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60" name="Line 56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61" name="Rectangle 57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2" name="Rectangle 58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4" name="Rectangle 60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6" name="Rectangle 62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8" name="Rectangle 64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69" name="Rectangle 65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70" name="Rectangle 66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71" name="Rectangle 67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75" name="Line 71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79" name="Rectangle 75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0" name="Rectangle 76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1" name="Rectangle 77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2" name="Rectangle 78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3" name="Rectangle 79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4" name="Rectangle 80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5" name="Rectangle 81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6" name="Rectangle 82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7" name="Rectangle 83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8" name="Rectangle 84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89" name="Rectangle 85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90" name="Rectangle 86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91" name="Rectangle 87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92" name="Rectangle 88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93" name="Line 89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94" name="Line 90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95" name="Line 91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96" name="Line 92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197" name="Rectangle 93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98" name="Rectangle 94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199" name="Rectangle 95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0" name="Rectangle 96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1" name="Rectangle 97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2" name="Rectangle 98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3" name="Rectangle 99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4" name="Rectangle 100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5" name="Rectangle 101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6" name="Rectangle 102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7" name="Rectangle 103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8" name="Rectangle 104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09" name="Rectangle 105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10" name="Rectangle 106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212" name="Line 108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213" name="Line 109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7217" name="Text Box 113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7218" name="Text Box 114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7220" name="Text Box 116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7221" name="Rectangle 117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22" name="Rectangle 118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23" name="Rectangle 119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24" name="Rectangle 120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7225" name="AutoShape 121"/>
          <p:cNvCxnSpPr>
            <a:cxnSpLocks noChangeShapeType="1"/>
            <a:stCxn id="47223" idx="0"/>
            <a:endCxn id="47208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26" name="AutoShape 122"/>
          <p:cNvCxnSpPr>
            <a:cxnSpLocks noChangeShapeType="1"/>
            <a:stCxn id="47114" idx="3"/>
            <a:endCxn id="47130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27" name="AutoShape 123"/>
          <p:cNvCxnSpPr>
            <a:cxnSpLocks noChangeShapeType="1"/>
            <a:stCxn id="47133" idx="3"/>
            <a:endCxn id="47148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28" name="AutoShape 124"/>
          <p:cNvCxnSpPr>
            <a:cxnSpLocks noChangeShapeType="1"/>
            <a:stCxn id="47117" idx="2"/>
            <a:endCxn id="47204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29" name="AutoShape 125"/>
          <p:cNvCxnSpPr>
            <a:cxnSpLocks noChangeShapeType="1"/>
            <a:stCxn id="47136" idx="2"/>
            <a:endCxn id="47186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30" name="AutoShape 126"/>
          <p:cNvCxnSpPr>
            <a:cxnSpLocks noChangeShapeType="1"/>
            <a:stCxn id="47154" idx="2"/>
            <a:endCxn id="47168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31" name="AutoShape 127"/>
          <p:cNvCxnSpPr>
            <a:cxnSpLocks noChangeShapeType="1"/>
            <a:stCxn id="47205" idx="3"/>
            <a:endCxn id="47184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232" name="AutoShape 128"/>
          <p:cNvCxnSpPr>
            <a:cxnSpLocks noChangeShapeType="1"/>
            <a:stCxn id="47187" idx="3"/>
            <a:endCxn id="47166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233" name="Line 129"/>
          <p:cNvSpPr>
            <a:spLocks noChangeShapeType="1"/>
          </p:cNvSpPr>
          <p:nvPr/>
        </p:nvSpPr>
        <p:spPr bwMode="auto">
          <a:xfrm flipH="1">
            <a:off x="3048000" y="2057400"/>
            <a:ext cx="2286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234" name="Line 130"/>
          <p:cNvSpPr>
            <a:spLocks noChangeShapeType="1"/>
          </p:cNvSpPr>
          <p:nvPr/>
        </p:nvSpPr>
        <p:spPr bwMode="auto">
          <a:xfrm flipH="1">
            <a:off x="5029200" y="2057400"/>
            <a:ext cx="45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235" name="Rectangle 131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36" name="Rectangle 132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7237" name="Rectangle 1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7238" name="Text Box 134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7239" name="Text Box 135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  <p:sp>
        <p:nvSpPr>
          <p:cNvPr id="47241" name="Line 137"/>
          <p:cNvSpPr>
            <a:spLocks noChangeShapeType="1"/>
          </p:cNvSpPr>
          <p:nvPr/>
        </p:nvSpPr>
        <p:spPr bwMode="auto">
          <a:xfrm flipH="1">
            <a:off x="3048000" y="40386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18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80" name="Rectangle 52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86" name="Rectangle 58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88" name="Rectangle 60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0" name="Rectangle 62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2" name="Rectangle 64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3" name="Rectangle 65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4" name="Rectangle 66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5" name="Rectangle 67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6" name="Rectangle 68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7" name="Rectangle 69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04" name="Rectangle 76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05" name="Rectangle 77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06" name="Rectangle 78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08" name="Rectangle 80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09" name="Rectangle 81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0" name="Rectangle 82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1" name="Rectangle 83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2" name="Rectangle 84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3" name="Rectangle 85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4" name="Rectangle 86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5" name="Rectangle 87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6" name="Rectangle 88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21" name="Rectangle 93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2" name="Rectangle 94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3" name="Rectangle 95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4" name="Rectangle 96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5" name="Rectangle 97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6" name="Rectangle 98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7" name="Rectangle 99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8" name="Rectangle 100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29" name="Rectangle 101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30" name="Rectangle 102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31" name="Rectangle 103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32" name="Rectangle 104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33" name="Rectangle 105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34" name="Rectangle 106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36" name="Line 108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39" name="Text Box 111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8240" name="Text Box 112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8241" name="Text Box 113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8242" name="Text Box 114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8243" name="Text Box 115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8244" name="Text Box 116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8245" name="Rectangle 117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46" name="Rectangle 118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47" name="Rectangle 119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48" name="Rectangle 120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8249" name="AutoShape 121"/>
          <p:cNvCxnSpPr>
            <a:cxnSpLocks noChangeShapeType="1"/>
            <a:stCxn id="48247" idx="0"/>
            <a:endCxn id="48232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0" name="AutoShape 122"/>
          <p:cNvCxnSpPr>
            <a:cxnSpLocks noChangeShapeType="1"/>
            <a:stCxn id="48138" idx="3"/>
            <a:endCxn id="48154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1" name="AutoShape 123"/>
          <p:cNvCxnSpPr>
            <a:cxnSpLocks noChangeShapeType="1"/>
            <a:stCxn id="48157" idx="3"/>
            <a:endCxn id="48172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2" name="AutoShape 124"/>
          <p:cNvCxnSpPr>
            <a:cxnSpLocks noChangeShapeType="1"/>
            <a:stCxn id="48141" idx="2"/>
            <a:endCxn id="48228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3" name="AutoShape 125"/>
          <p:cNvCxnSpPr>
            <a:cxnSpLocks noChangeShapeType="1"/>
            <a:stCxn id="48160" idx="2"/>
            <a:endCxn id="48210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4" name="AutoShape 126"/>
          <p:cNvCxnSpPr>
            <a:cxnSpLocks noChangeShapeType="1"/>
            <a:stCxn id="48178" idx="2"/>
            <a:endCxn id="48192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5" name="AutoShape 127"/>
          <p:cNvCxnSpPr>
            <a:cxnSpLocks noChangeShapeType="1"/>
            <a:stCxn id="48229" idx="3"/>
            <a:endCxn id="48208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56" name="AutoShape 128"/>
          <p:cNvCxnSpPr>
            <a:cxnSpLocks noChangeShapeType="1"/>
            <a:stCxn id="48211" idx="3"/>
            <a:endCxn id="48190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57" name="Line 129"/>
          <p:cNvSpPr>
            <a:spLocks noChangeShapeType="1"/>
          </p:cNvSpPr>
          <p:nvPr/>
        </p:nvSpPr>
        <p:spPr bwMode="auto">
          <a:xfrm flipH="1">
            <a:off x="3048000" y="2057400"/>
            <a:ext cx="2286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58" name="Line 130"/>
          <p:cNvSpPr>
            <a:spLocks noChangeShapeType="1"/>
          </p:cNvSpPr>
          <p:nvPr/>
        </p:nvSpPr>
        <p:spPr bwMode="auto">
          <a:xfrm flipH="1">
            <a:off x="5029200" y="2057400"/>
            <a:ext cx="45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8259" name="Rectangle 131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60" name="Rectangle 132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8261" name="Rectangle 1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8262" name="Text Box 134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8263" name="Text Box 135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8264" name="Text Box 136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</p:spTree>
    <p:extLst>
      <p:ext uri="{BB962C8B-B14F-4D97-AF65-F5344CB8AC3E}">
        <p14:creationId xmlns:p14="http://schemas.microsoft.com/office/powerpoint/2010/main" val="100735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2098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8194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8956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590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38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286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8956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8956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657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505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352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8956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956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956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3276600" y="5257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2743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2766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30480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30480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4196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50292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51054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4800600" y="1905000"/>
            <a:ext cx="152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4648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4495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51054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51054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867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7150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5626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1054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51054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51054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49530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>
            <a:off x="54864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>
            <a:off x="52578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52578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629400" y="12192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7239000" y="1828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7315200" y="1600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7010400" y="1905000"/>
            <a:ext cx="1524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6858000" y="19050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6705600" y="1905000"/>
            <a:ext cx="152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7315200" y="1447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8" name="Rectangle 46"/>
          <p:cNvSpPr>
            <a:spLocks noChangeArrowheads="1"/>
          </p:cNvSpPr>
          <p:nvPr/>
        </p:nvSpPr>
        <p:spPr bwMode="auto">
          <a:xfrm>
            <a:off x="7315200" y="1295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80772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00" name="Rectangle 48"/>
          <p:cNvSpPr>
            <a:spLocks noChangeArrowheads="1"/>
          </p:cNvSpPr>
          <p:nvPr/>
        </p:nvSpPr>
        <p:spPr bwMode="auto">
          <a:xfrm>
            <a:off x="79248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7772400" y="19050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7315200" y="2667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7315200" y="2514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7315200" y="2362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05" name="Line 53"/>
          <p:cNvSpPr>
            <a:spLocks noChangeShapeType="1"/>
          </p:cNvSpPr>
          <p:nvPr/>
        </p:nvSpPr>
        <p:spPr bwMode="auto">
          <a:xfrm>
            <a:off x="71628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06" name="Line 54"/>
          <p:cNvSpPr>
            <a:spLocks noChangeShapeType="1"/>
          </p:cNvSpPr>
          <p:nvPr/>
        </p:nvSpPr>
        <p:spPr bwMode="auto">
          <a:xfrm>
            <a:off x="7696200" y="2057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07" name="Line 55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>
            <a:off x="7467600" y="2286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09" name="Rectangle 57"/>
          <p:cNvSpPr>
            <a:spLocks noChangeArrowheads="1"/>
          </p:cNvSpPr>
          <p:nvPr/>
        </p:nvSpPr>
        <p:spPr bwMode="auto">
          <a:xfrm>
            <a:off x="66294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72390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73152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7010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6858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4" name="Rectangle 62"/>
          <p:cNvSpPr>
            <a:spLocks noChangeArrowheads="1"/>
          </p:cNvSpPr>
          <p:nvPr/>
        </p:nvSpPr>
        <p:spPr bwMode="auto">
          <a:xfrm>
            <a:off x="6705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5" name="Rectangle 63"/>
          <p:cNvSpPr>
            <a:spLocks noChangeArrowheads="1"/>
          </p:cNvSpPr>
          <p:nvPr/>
        </p:nvSpPr>
        <p:spPr bwMode="auto">
          <a:xfrm>
            <a:off x="73152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6" name="Rectangle 64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7" name="Rectangle 65"/>
          <p:cNvSpPr>
            <a:spLocks noChangeArrowheads="1"/>
          </p:cNvSpPr>
          <p:nvPr/>
        </p:nvSpPr>
        <p:spPr bwMode="auto">
          <a:xfrm>
            <a:off x="8077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8" name="Rectangle 66"/>
          <p:cNvSpPr>
            <a:spLocks noChangeArrowheads="1"/>
          </p:cNvSpPr>
          <p:nvPr/>
        </p:nvSpPr>
        <p:spPr bwMode="auto">
          <a:xfrm>
            <a:off x="7924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19" name="Rectangle 67"/>
          <p:cNvSpPr>
            <a:spLocks noChangeArrowheads="1"/>
          </p:cNvSpPr>
          <p:nvPr/>
        </p:nvSpPr>
        <p:spPr bwMode="auto">
          <a:xfrm>
            <a:off x="7772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73152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21" name="Rectangle 69"/>
          <p:cNvSpPr>
            <a:spLocks noChangeArrowheads="1"/>
          </p:cNvSpPr>
          <p:nvPr/>
        </p:nvSpPr>
        <p:spPr bwMode="auto">
          <a:xfrm>
            <a:off x="73152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22" name="Rectangle 70"/>
          <p:cNvSpPr>
            <a:spLocks noChangeArrowheads="1"/>
          </p:cNvSpPr>
          <p:nvPr/>
        </p:nvSpPr>
        <p:spPr bwMode="auto">
          <a:xfrm>
            <a:off x="73152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23" name="Line 71"/>
          <p:cNvSpPr>
            <a:spLocks noChangeShapeType="1"/>
          </p:cNvSpPr>
          <p:nvPr/>
        </p:nvSpPr>
        <p:spPr bwMode="auto">
          <a:xfrm>
            <a:off x="71628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24" name="Line 72"/>
          <p:cNvSpPr>
            <a:spLocks noChangeShapeType="1"/>
          </p:cNvSpPr>
          <p:nvPr/>
        </p:nvSpPr>
        <p:spPr bwMode="auto">
          <a:xfrm>
            <a:off x="7696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25" name="Line 73"/>
          <p:cNvSpPr>
            <a:spLocks noChangeShapeType="1"/>
          </p:cNvSpPr>
          <p:nvPr/>
        </p:nvSpPr>
        <p:spPr bwMode="auto">
          <a:xfrm>
            <a:off x="74676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26" name="Line 74"/>
          <p:cNvSpPr>
            <a:spLocks noChangeShapeType="1"/>
          </p:cNvSpPr>
          <p:nvPr/>
        </p:nvSpPr>
        <p:spPr bwMode="auto">
          <a:xfrm>
            <a:off x="74676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27" name="Rectangle 75"/>
          <p:cNvSpPr>
            <a:spLocks noChangeArrowheads="1"/>
          </p:cNvSpPr>
          <p:nvPr/>
        </p:nvSpPr>
        <p:spPr bwMode="auto">
          <a:xfrm>
            <a:off x="44196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28" name="Rectangle 76"/>
          <p:cNvSpPr>
            <a:spLocks noChangeArrowheads="1"/>
          </p:cNvSpPr>
          <p:nvPr/>
        </p:nvSpPr>
        <p:spPr bwMode="auto">
          <a:xfrm>
            <a:off x="50292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29" name="Rectangle 77"/>
          <p:cNvSpPr>
            <a:spLocks noChangeArrowheads="1"/>
          </p:cNvSpPr>
          <p:nvPr/>
        </p:nvSpPr>
        <p:spPr bwMode="auto">
          <a:xfrm>
            <a:off x="5105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0" name="Rectangle 78"/>
          <p:cNvSpPr>
            <a:spLocks noChangeArrowheads="1"/>
          </p:cNvSpPr>
          <p:nvPr/>
        </p:nvSpPr>
        <p:spPr bwMode="auto">
          <a:xfrm>
            <a:off x="4800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1" name="Rectangle 79"/>
          <p:cNvSpPr>
            <a:spLocks noChangeArrowheads="1"/>
          </p:cNvSpPr>
          <p:nvPr/>
        </p:nvSpPr>
        <p:spPr bwMode="auto">
          <a:xfrm>
            <a:off x="4648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2" name="Rectangle 80"/>
          <p:cNvSpPr>
            <a:spLocks noChangeArrowheads="1"/>
          </p:cNvSpPr>
          <p:nvPr/>
        </p:nvSpPr>
        <p:spPr bwMode="auto">
          <a:xfrm>
            <a:off x="4495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3" name="Rectangle 81"/>
          <p:cNvSpPr>
            <a:spLocks noChangeArrowheads="1"/>
          </p:cNvSpPr>
          <p:nvPr/>
        </p:nvSpPr>
        <p:spPr bwMode="auto">
          <a:xfrm>
            <a:off x="51054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4" name="Rectangle 82"/>
          <p:cNvSpPr>
            <a:spLocks noChangeArrowheads="1"/>
          </p:cNvSpPr>
          <p:nvPr/>
        </p:nvSpPr>
        <p:spPr bwMode="auto">
          <a:xfrm>
            <a:off x="5105400" y="3505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5" name="Rectangle 83"/>
          <p:cNvSpPr>
            <a:spLocks noChangeArrowheads="1"/>
          </p:cNvSpPr>
          <p:nvPr/>
        </p:nvSpPr>
        <p:spPr bwMode="auto">
          <a:xfrm>
            <a:off x="5867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6" name="Rectangle 84"/>
          <p:cNvSpPr>
            <a:spLocks noChangeArrowheads="1"/>
          </p:cNvSpPr>
          <p:nvPr/>
        </p:nvSpPr>
        <p:spPr bwMode="auto">
          <a:xfrm>
            <a:off x="5715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7" name="Rectangle 85"/>
          <p:cNvSpPr>
            <a:spLocks noChangeArrowheads="1"/>
          </p:cNvSpPr>
          <p:nvPr/>
        </p:nvSpPr>
        <p:spPr bwMode="auto">
          <a:xfrm>
            <a:off x="5562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8" name="Rectangle 86"/>
          <p:cNvSpPr>
            <a:spLocks noChangeArrowheads="1"/>
          </p:cNvSpPr>
          <p:nvPr/>
        </p:nvSpPr>
        <p:spPr bwMode="auto">
          <a:xfrm>
            <a:off x="51054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39" name="Rectangle 87"/>
          <p:cNvSpPr>
            <a:spLocks noChangeArrowheads="1"/>
          </p:cNvSpPr>
          <p:nvPr/>
        </p:nvSpPr>
        <p:spPr bwMode="auto">
          <a:xfrm>
            <a:off x="51054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40" name="Rectangle 88"/>
          <p:cNvSpPr>
            <a:spLocks noChangeArrowheads="1"/>
          </p:cNvSpPr>
          <p:nvPr/>
        </p:nvSpPr>
        <p:spPr bwMode="auto">
          <a:xfrm>
            <a:off x="51054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41" name="Line 89"/>
          <p:cNvSpPr>
            <a:spLocks noChangeShapeType="1"/>
          </p:cNvSpPr>
          <p:nvPr/>
        </p:nvSpPr>
        <p:spPr bwMode="auto">
          <a:xfrm>
            <a:off x="49530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42" name="Line 90"/>
          <p:cNvSpPr>
            <a:spLocks noChangeShapeType="1"/>
          </p:cNvSpPr>
          <p:nvPr/>
        </p:nvSpPr>
        <p:spPr bwMode="auto">
          <a:xfrm>
            <a:off x="54864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43" name="Line 91"/>
          <p:cNvSpPr>
            <a:spLocks noChangeShapeType="1"/>
          </p:cNvSpPr>
          <p:nvPr/>
        </p:nvSpPr>
        <p:spPr bwMode="auto">
          <a:xfrm>
            <a:off x="52578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44" name="Line 92"/>
          <p:cNvSpPr>
            <a:spLocks noChangeShapeType="1"/>
          </p:cNvSpPr>
          <p:nvPr/>
        </p:nvSpPr>
        <p:spPr bwMode="auto">
          <a:xfrm>
            <a:off x="52578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45" name="Rectangle 93"/>
          <p:cNvSpPr>
            <a:spLocks noChangeArrowheads="1"/>
          </p:cNvSpPr>
          <p:nvPr/>
        </p:nvSpPr>
        <p:spPr bwMode="auto">
          <a:xfrm>
            <a:off x="2209800" y="3429000"/>
            <a:ext cx="16764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46" name="Rectangle 94"/>
          <p:cNvSpPr>
            <a:spLocks noChangeArrowheads="1"/>
          </p:cNvSpPr>
          <p:nvPr/>
        </p:nvSpPr>
        <p:spPr bwMode="auto">
          <a:xfrm>
            <a:off x="2819400" y="4038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47" name="Rectangle 95"/>
          <p:cNvSpPr>
            <a:spLocks noChangeArrowheads="1"/>
          </p:cNvSpPr>
          <p:nvPr/>
        </p:nvSpPr>
        <p:spPr bwMode="auto">
          <a:xfrm>
            <a:off x="28956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48" name="Rectangle 96"/>
          <p:cNvSpPr>
            <a:spLocks noChangeArrowheads="1"/>
          </p:cNvSpPr>
          <p:nvPr/>
        </p:nvSpPr>
        <p:spPr bwMode="auto">
          <a:xfrm>
            <a:off x="2590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49" name="Rectangle 97"/>
          <p:cNvSpPr>
            <a:spLocks noChangeArrowheads="1"/>
          </p:cNvSpPr>
          <p:nvPr/>
        </p:nvSpPr>
        <p:spPr bwMode="auto">
          <a:xfrm>
            <a:off x="24384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0" name="Rectangle 98"/>
          <p:cNvSpPr>
            <a:spLocks noChangeArrowheads="1"/>
          </p:cNvSpPr>
          <p:nvPr/>
        </p:nvSpPr>
        <p:spPr bwMode="auto">
          <a:xfrm>
            <a:off x="22860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1" name="Rectangle 99"/>
          <p:cNvSpPr>
            <a:spLocks noChangeArrowheads="1"/>
          </p:cNvSpPr>
          <p:nvPr/>
        </p:nvSpPr>
        <p:spPr bwMode="auto">
          <a:xfrm>
            <a:off x="2895600" y="36576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2" name="Rectangle 100"/>
          <p:cNvSpPr>
            <a:spLocks noChangeArrowheads="1"/>
          </p:cNvSpPr>
          <p:nvPr/>
        </p:nvSpPr>
        <p:spPr bwMode="auto">
          <a:xfrm>
            <a:off x="2895600" y="3505200"/>
            <a:ext cx="304800" cy="152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3" name="Rectangle 101"/>
          <p:cNvSpPr>
            <a:spLocks noChangeArrowheads="1"/>
          </p:cNvSpPr>
          <p:nvPr/>
        </p:nvSpPr>
        <p:spPr bwMode="auto">
          <a:xfrm>
            <a:off x="36576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4" name="Rectangle 102"/>
          <p:cNvSpPr>
            <a:spLocks noChangeArrowheads="1"/>
          </p:cNvSpPr>
          <p:nvPr/>
        </p:nvSpPr>
        <p:spPr bwMode="auto">
          <a:xfrm>
            <a:off x="35052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5" name="Rectangle 103"/>
          <p:cNvSpPr>
            <a:spLocks noChangeArrowheads="1"/>
          </p:cNvSpPr>
          <p:nvPr/>
        </p:nvSpPr>
        <p:spPr bwMode="auto">
          <a:xfrm>
            <a:off x="3352800" y="41148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6" name="Rectangle 104"/>
          <p:cNvSpPr>
            <a:spLocks noChangeArrowheads="1"/>
          </p:cNvSpPr>
          <p:nvPr/>
        </p:nvSpPr>
        <p:spPr bwMode="auto">
          <a:xfrm>
            <a:off x="2895600" y="4876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7" name="Rectangle 105"/>
          <p:cNvSpPr>
            <a:spLocks noChangeArrowheads="1"/>
          </p:cNvSpPr>
          <p:nvPr/>
        </p:nvSpPr>
        <p:spPr bwMode="auto">
          <a:xfrm>
            <a:off x="2895600" y="4724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8" name="Rectangle 106"/>
          <p:cNvSpPr>
            <a:spLocks noChangeArrowheads="1"/>
          </p:cNvSpPr>
          <p:nvPr/>
        </p:nvSpPr>
        <p:spPr bwMode="auto">
          <a:xfrm>
            <a:off x="2895600" y="4572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59" name="Line 107"/>
          <p:cNvSpPr>
            <a:spLocks noChangeShapeType="1"/>
          </p:cNvSpPr>
          <p:nvPr/>
        </p:nvSpPr>
        <p:spPr bwMode="auto">
          <a:xfrm>
            <a:off x="27432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60" name="Line 108"/>
          <p:cNvSpPr>
            <a:spLocks noChangeShapeType="1"/>
          </p:cNvSpPr>
          <p:nvPr/>
        </p:nvSpPr>
        <p:spPr bwMode="auto">
          <a:xfrm>
            <a:off x="3276600" y="4267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61" name="Line 109"/>
          <p:cNvSpPr>
            <a:spLocks noChangeShapeType="1"/>
          </p:cNvSpPr>
          <p:nvPr/>
        </p:nvSpPr>
        <p:spPr bwMode="auto">
          <a:xfrm>
            <a:off x="3048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62" name="Line 110"/>
          <p:cNvSpPr>
            <a:spLocks noChangeShapeType="1"/>
          </p:cNvSpPr>
          <p:nvPr/>
        </p:nvSpPr>
        <p:spPr bwMode="auto">
          <a:xfrm>
            <a:off x="3048000" y="449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63" name="Text Box 111"/>
          <p:cNvSpPr txBox="1">
            <a:spLocks noChangeArrowheads="1"/>
          </p:cNvSpPr>
          <p:nvPr/>
        </p:nvSpPr>
        <p:spPr bwMode="auto">
          <a:xfrm>
            <a:off x="22098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9264" name="Text Box 112"/>
          <p:cNvSpPr txBox="1">
            <a:spLocks noChangeArrowheads="1"/>
          </p:cNvSpPr>
          <p:nvPr/>
        </p:nvSpPr>
        <p:spPr bwMode="auto">
          <a:xfrm>
            <a:off x="22098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9265" name="Text Box 113"/>
          <p:cNvSpPr txBox="1">
            <a:spLocks noChangeArrowheads="1"/>
          </p:cNvSpPr>
          <p:nvPr/>
        </p:nvSpPr>
        <p:spPr bwMode="auto">
          <a:xfrm>
            <a:off x="44196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9266" name="Text Box 114"/>
          <p:cNvSpPr txBox="1">
            <a:spLocks noChangeArrowheads="1"/>
          </p:cNvSpPr>
          <p:nvPr/>
        </p:nvSpPr>
        <p:spPr bwMode="auto">
          <a:xfrm>
            <a:off x="6629400" y="35052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9267" name="Text Box 115"/>
          <p:cNvSpPr txBox="1">
            <a:spLocks noChangeArrowheads="1"/>
          </p:cNvSpPr>
          <p:nvPr/>
        </p:nvSpPr>
        <p:spPr bwMode="auto">
          <a:xfrm>
            <a:off x="66294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9268" name="Text Box 116"/>
          <p:cNvSpPr txBox="1">
            <a:spLocks noChangeArrowheads="1"/>
          </p:cNvSpPr>
          <p:nvPr/>
        </p:nvSpPr>
        <p:spPr bwMode="auto">
          <a:xfrm>
            <a:off x="4419600" y="12954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200">
                <a:latin typeface="Arial Unicode MS" panose="020B0604020202020204" pitchFamily="34" charset="-128"/>
              </a:rPr>
              <a:t>Switch</a:t>
            </a:r>
          </a:p>
        </p:txBody>
      </p:sp>
      <p:sp>
        <p:nvSpPr>
          <p:cNvPr id="49269" name="Rectangle 117"/>
          <p:cNvSpPr>
            <a:spLocks noChangeArrowheads="1"/>
          </p:cNvSpPr>
          <p:nvPr/>
        </p:nvSpPr>
        <p:spPr bwMode="auto">
          <a:xfrm>
            <a:off x="3657600" y="5638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70" name="Rectangle 118"/>
          <p:cNvSpPr>
            <a:spLocks noChangeArrowheads="1"/>
          </p:cNvSpPr>
          <p:nvPr/>
        </p:nvSpPr>
        <p:spPr bwMode="auto">
          <a:xfrm>
            <a:off x="3657600" y="5486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71" name="Rectangle 119"/>
          <p:cNvSpPr>
            <a:spLocks noChangeArrowheads="1"/>
          </p:cNvSpPr>
          <p:nvPr/>
        </p:nvSpPr>
        <p:spPr bwMode="auto">
          <a:xfrm>
            <a:off x="3657600" y="5334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72" name="Rectangle 120"/>
          <p:cNvSpPr>
            <a:spLocks noChangeArrowheads="1"/>
          </p:cNvSpPr>
          <p:nvPr/>
        </p:nvSpPr>
        <p:spPr bwMode="auto">
          <a:xfrm>
            <a:off x="3657600" y="579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cxnSp>
        <p:nvCxnSpPr>
          <p:cNvPr id="49273" name="AutoShape 121"/>
          <p:cNvCxnSpPr>
            <a:cxnSpLocks noChangeShapeType="1"/>
            <a:stCxn id="49271" idx="0"/>
            <a:endCxn id="49256" idx="2"/>
          </p:cNvCxnSpPr>
          <p:nvPr/>
        </p:nvCxnSpPr>
        <p:spPr bwMode="auto">
          <a:xfrm rot="5400000" flipH="1">
            <a:off x="3276600" y="4800600"/>
            <a:ext cx="3048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74" name="AutoShape 122"/>
          <p:cNvCxnSpPr>
            <a:cxnSpLocks noChangeShapeType="1"/>
            <a:stCxn id="49162" idx="3"/>
            <a:endCxn id="49178" idx="1"/>
          </p:cNvCxnSpPr>
          <p:nvPr/>
        </p:nvCxnSpPr>
        <p:spPr bwMode="auto">
          <a:xfrm>
            <a:off x="38100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75" name="AutoShape 123"/>
          <p:cNvCxnSpPr>
            <a:cxnSpLocks noChangeShapeType="1"/>
            <a:stCxn id="49181" idx="3"/>
            <a:endCxn id="49196" idx="1"/>
          </p:cNvCxnSpPr>
          <p:nvPr/>
        </p:nvCxnSpPr>
        <p:spPr bwMode="auto">
          <a:xfrm>
            <a:off x="6019800" y="2057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76" name="AutoShape 124"/>
          <p:cNvCxnSpPr>
            <a:cxnSpLocks noChangeShapeType="1"/>
            <a:stCxn id="49165" idx="2"/>
            <a:endCxn id="49252" idx="0"/>
          </p:cNvCxnSpPr>
          <p:nvPr/>
        </p:nvCxnSpPr>
        <p:spPr bwMode="auto">
          <a:xfrm rot="5400000">
            <a:off x="27051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77" name="AutoShape 125"/>
          <p:cNvCxnSpPr>
            <a:cxnSpLocks noChangeShapeType="1"/>
            <a:stCxn id="49184" idx="2"/>
            <a:endCxn id="49234" idx="0"/>
          </p:cNvCxnSpPr>
          <p:nvPr/>
        </p:nvCxnSpPr>
        <p:spPr bwMode="auto">
          <a:xfrm rot="5400000">
            <a:off x="49149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78" name="AutoShape 126"/>
          <p:cNvCxnSpPr>
            <a:cxnSpLocks noChangeShapeType="1"/>
            <a:stCxn id="49202" idx="2"/>
            <a:endCxn id="49216" idx="0"/>
          </p:cNvCxnSpPr>
          <p:nvPr/>
        </p:nvCxnSpPr>
        <p:spPr bwMode="auto">
          <a:xfrm rot="5400000">
            <a:off x="7124700" y="3162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79" name="AutoShape 127"/>
          <p:cNvCxnSpPr>
            <a:cxnSpLocks noChangeShapeType="1"/>
            <a:stCxn id="49253" idx="3"/>
            <a:endCxn id="49232" idx="1"/>
          </p:cNvCxnSpPr>
          <p:nvPr/>
        </p:nvCxnSpPr>
        <p:spPr bwMode="auto">
          <a:xfrm>
            <a:off x="38100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80" name="AutoShape 128"/>
          <p:cNvCxnSpPr>
            <a:cxnSpLocks noChangeShapeType="1"/>
            <a:stCxn id="49235" idx="3"/>
            <a:endCxn id="49214" idx="1"/>
          </p:cNvCxnSpPr>
          <p:nvPr/>
        </p:nvCxnSpPr>
        <p:spPr bwMode="auto">
          <a:xfrm>
            <a:off x="6019800" y="4267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281" name="Line 130"/>
          <p:cNvSpPr>
            <a:spLocks noChangeShapeType="1"/>
          </p:cNvSpPr>
          <p:nvPr/>
        </p:nvSpPr>
        <p:spPr bwMode="auto">
          <a:xfrm flipH="1">
            <a:off x="5029200" y="2057400"/>
            <a:ext cx="45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282" name="Rectangle 131"/>
          <p:cNvSpPr>
            <a:spLocks noChangeArrowheads="1"/>
          </p:cNvSpPr>
          <p:nvPr/>
        </p:nvSpPr>
        <p:spPr bwMode="auto">
          <a:xfrm>
            <a:off x="5638800" y="5562600"/>
            <a:ext cx="3048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83" name="Rectangle 132"/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284" name="Rectangle 1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762000" eaLnBrk="1" hangingPunct="1"/>
            <a:r>
              <a:rPr lang="de-DE" altLang="en-US" smtClean="0"/>
              <a:t> Wormhole Switching</a:t>
            </a:r>
          </a:p>
        </p:txBody>
      </p:sp>
      <p:sp>
        <p:nvSpPr>
          <p:cNvPr id="49285" name="Text Box 134"/>
          <p:cNvSpPr txBox="1">
            <a:spLocks noChangeArrowheads="1"/>
          </p:cNvSpPr>
          <p:nvPr/>
        </p:nvSpPr>
        <p:spPr bwMode="auto">
          <a:xfrm>
            <a:off x="3381375" y="5943600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>
                <a:cs typeface="Arial" panose="020B0604020202020204" pitchFamily="34" charset="0"/>
              </a:rPr>
              <a:t>Terminal</a:t>
            </a:r>
          </a:p>
        </p:txBody>
      </p:sp>
      <p:sp>
        <p:nvSpPr>
          <p:cNvPr id="49286" name="Text Box 135"/>
          <p:cNvSpPr txBox="1">
            <a:spLocks noChangeArrowheads="1"/>
          </p:cNvSpPr>
          <p:nvPr/>
        </p:nvSpPr>
        <p:spPr bwMode="auto">
          <a:xfrm>
            <a:off x="5991225" y="54832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Header</a:t>
            </a:r>
          </a:p>
        </p:txBody>
      </p:sp>
      <p:sp>
        <p:nvSpPr>
          <p:cNvPr id="49287" name="Text Box 136"/>
          <p:cNvSpPr txBox="1">
            <a:spLocks noChangeArrowheads="1"/>
          </p:cNvSpPr>
          <p:nvPr/>
        </p:nvSpPr>
        <p:spPr bwMode="auto">
          <a:xfrm>
            <a:off x="5994400" y="58658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600">
                <a:cs typeface="Arial" panose="020B0604020202020204" pitchFamily="34" charset="0"/>
              </a:rPr>
              <a:t>Packet Data</a:t>
            </a:r>
          </a:p>
        </p:txBody>
      </p:sp>
    </p:spTree>
    <p:extLst>
      <p:ext uri="{BB962C8B-B14F-4D97-AF65-F5344CB8AC3E}">
        <p14:creationId xmlns:p14="http://schemas.microsoft.com/office/powerpoint/2010/main" val="327966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/>
              <a:t>Wormhole Networks-on-Chip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9" y="1344613"/>
            <a:ext cx="4758705" cy="4948237"/>
          </a:xfrm>
        </p:spPr>
        <p:txBody>
          <a:bodyPr/>
          <a:lstStyle/>
          <a:p>
            <a:r>
              <a:rPr lang="en-GB" sz="2800" dirty="0" smtClean="0"/>
              <a:t>Small buffering overheads of wormhole networks is particularly attractive to a special class of resource-constrained networks: Networks-on-Chip (NoCs)</a:t>
            </a:r>
          </a:p>
          <a:p>
            <a:pPr lvl="1"/>
            <a:r>
              <a:rPr lang="en-GB" sz="2000" dirty="0" smtClean="0"/>
              <a:t>small buffers mean smaller area and lower energy dissipation</a:t>
            </a:r>
            <a:endParaRPr lang="en-GB" sz="2000" dirty="0"/>
          </a:p>
          <a:p>
            <a:pPr lvl="1"/>
            <a:endParaRPr lang="en-GB" sz="2000" dirty="0" smtClean="0"/>
          </a:p>
          <a:p>
            <a:endParaRPr lang="en-GB" sz="2800" dirty="0">
              <a:solidFill>
                <a:schemeClr val="accent1"/>
              </a:solidFill>
            </a:endParaRPr>
          </a:p>
          <a:p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" name="Line 622"/>
          <p:cNvSpPr>
            <a:spLocks noChangeShapeType="1"/>
          </p:cNvSpPr>
          <p:nvPr/>
        </p:nvSpPr>
        <p:spPr bwMode="auto">
          <a:xfrm>
            <a:off x="8036570" y="449555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623"/>
          <p:cNvSpPr>
            <a:spLocks noChangeShapeType="1"/>
          </p:cNvSpPr>
          <p:nvPr/>
        </p:nvSpPr>
        <p:spPr bwMode="auto">
          <a:xfrm>
            <a:off x="8036570" y="277470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624"/>
          <p:cNvSpPr>
            <a:spLocks noChangeShapeType="1"/>
          </p:cNvSpPr>
          <p:nvPr/>
        </p:nvSpPr>
        <p:spPr bwMode="auto">
          <a:xfrm>
            <a:off x="7282508" y="449555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625"/>
          <p:cNvSpPr>
            <a:spLocks noChangeShapeType="1"/>
          </p:cNvSpPr>
          <p:nvPr/>
        </p:nvSpPr>
        <p:spPr bwMode="auto">
          <a:xfrm>
            <a:off x="8060383" y="3646241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626"/>
          <p:cNvSpPr>
            <a:spLocks noChangeShapeType="1"/>
          </p:cNvSpPr>
          <p:nvPr/>
        </p:nvSpPr>
        <p:spPr bwMode="auto">
          <a:xfrm>
            <a:off x="7269808" y="3646241"/>
            <a:ext cx="125412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627"/>
          <p:cNvSpPr>
            <a:spLocks noChangeShapeType="1"/>
          </p:cNvSpPr>
          <p:nvPr/>
        </p:nvSpPr>
        <p:spPr bwMode="auto">
          <a:xfrm>
            <a:off x="6458595" y="4495553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628"/>
          <p:cNvSpPr>
            <a:spLocks noChangeShapeType="1"/>
          </p:cNvSpPr>
          <p:nvPr/>
        </p:nvSpPr>
        <p:spPr bwMode="auto">
          <a:xfrm>
            <a:off x="6449070" y="3646241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Line 629"/>
          <p:cNvSpPr>
            <a:spLocks noChangeShapeType="1"/>
          </p:cNvSpPr>
          <p:nvPr/>
        </p:nvSpPr>
        <p:spPr bwMode="auto">
          <a:xfrm>
            <a:off x="7260283" y="2785816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" name="Line 630"/>
          <p:cNvSpPr>
            <a:spLocks noChangeShapeType="1"/>
          </p:cNvSpPr>
          <p:nvPr/>
        </p:nvSpPr>
        <p:spPr bwMode="auto">
          <a:xfrm>
            <a:off x="6458595" y="2785816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Line 631"/>
          <p:cNvSpPr>
            <a:spLocks noChangeShapeType="1"/>
          </p:cNvSpPr>
          <p:nvPr/>
        </p:nvSpPr>
        <p:spPr bwMode="auto">
          <a:xfrm flipV="1">
            <a:off x="6707833" y="3281116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632"/>
          <p:cNvSpPr>
            <a:spLocks noChangeShapeType="1"/>
          </p:cNvSpPr>
          <p:nvPr/>
        </p:nvSpPr>
        <p:spPr bwMode="auto">
          <a:xfrm>
            <a:off x="6650683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633"/>
          <p:cNvSpPr>
            <a:spLocks noChangeShapeType="1"/>
          </p:cNvSpPr>
          <p:nvPr/>
        </p:nvSpPr>
        <p:spPr bwMode="auto">
          <a:xfrm>
            <a:off x="6650683" y="4116141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Line 634"/>
          <p:cNvSpPr>
            <a:spLocks noChangeShapeType="1"/>
          </p:cNvSpPr>
          <p:nvPr/>
        </p:nvSpPr>
        <p:spPr bwMode="auto">
          <a:xfrm flipV="1">
            <a:off x="6707833" y="4127253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" name="Line 635"/>
          <p:cNvSpPr>
            <a:spLocks noChangeShapeType="1"/>
          </p:cNvSpPr>
          <p:nvPr/>
        </p:nvSpPr>
        <p:spPr bwMode="auto">
          <a:xfrm>
            <a:off x="6820545" y="4813053"/>
            <a:ext cx="576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" name="Line 636"/>
          <p:cNvSpPr>
            <a:spLocks noChangeShapeType="1"/>
          </p:cNvSpPr>
          <p:nvPr/>
        </p:nvSpPr>
        <p:spPr bwMode="auto">
          <a:xfrm flipH="1">
            <a:off x="6803083" y="4879728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Line 637"/>
          <p:cNvSpPr>
            <a:spLocks noChangeShapeType="1"/>
          </p:cNvSpPr>
          <p:nvPr/>
        </p:nvSpPr>
        <p:spPr bwMode="auto">
          <a:xfrm>
            <a:off x="6820545" y="3952628"/>
            <a:ext cx="4968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Line 638"/>
          <p:cNvSpPr>
            <a:spLocks noChangeShapeType="1"/>
          </p:cNvSpPr>
          <p:nvPr/>
        </p:nvSpPr>
        <p:spPr bwMode="auto">
          <a:xfrm flipH="1">
            <a:off x="6855470" y="4009778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639"/>
          <p:cNvSpPr>
            <a:spLocks noChangeShapeType="1"/>
          </p:cNvSpPr>
          <p:nvPr/>
        </p:nvSpPr>
        <p:spPr bwMode="auto">
          <a:xfrm>
            <a:off x="6864995" y="3081091"/>
            <a:ext cx="45243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Line 640"/>
          <p:cNvSpPr>
            <a:spLocks noChangeShapeType="1"/>
          </p:cNvSpPr>
          <p:nvPr/>
        </p:nvSpPr>
        <p:spPr bwMode="auto">
          <a:xfrm>
            <a:off x="7636520" y="4813053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3" name="Line 641"/>
          <p:cNvSpPr>
            <a:spLocks noChangeShapeType="1"/>
          </p:cNvSpPr>
          <p:nvPr/>
        </p:nvSpPr>
        <p:spPr bwMode="auto">
          <a:xfrm flipH="1">
            <a:off x="7625408" y="4870203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4" name="Line 642"/>
          <p:cNvSpPr>
            <a:spLocks noChangeShapeType="1"/>
          </p:cNvSpPr>
          <p:nvPr/>
        </p:nvSpPr>
        <p:spPr bwMode="auto">
          <a:xfrm>
            <a:off x="7630170" y="3952628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" name="Line 643"/>
          <p:cNvSpPr>
            <a:spLocks noChangeShapeType="1"/>
          </p:cNvSpPr>
          <p:nvPr/>
        </p:nvSpPr>
        <p:spPr bwMode="auto">
          <a:xfrm flipH="1">
            <a:off x="7641283" y="4009778"/>
            <a:ext cx="4746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" name="Line 644"/>
          <p:cNvSpPr>
            <a:spLocks noChangeShapeType="1"/>
          </p:cNvSpPr>
          <p:nvPr/>
        </p:nvSpPr>
        <p:spPr bwMode="auto">
          <a:xfrm>
            <a:off x="7636520" y="3081091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7" name="Line 645"/>
          <p:cNvSpPr>
            <a:spLocks noChangeShapeType="1"/>
          </p:cNvSpPr>
          <p:nvPr/>
        </p:nvSpPr>
        <p:spPr bwMode="auto">
          <a:xfrm flipH="1">
            <a:off x="7590483" y="3138241"/>
            <a:ext cx="5476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646"/>
          <p:cNvSpPr>
            <a:spLocks noChangeShapeType="1"/>
          </p:cNvSpPr>
          <p:nvPr/>
        </p:nvSpPr>
        <p:spPr bwMode="auto">
          <a:xfrm flipV="1">
            <a:off x="74857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Line 647"/>
          <p:cNvSpPr>
            <a:spLocks noChangeShapeType="1"/>
          </p:cNvSpPr>
          <p:nvPr/>
        </p:nvSpPr>
        <p:spPr bwMode="auto">
          <a:xfrm>
            <a:off x="7439670" y="3193803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648"/>
          <p:cNvSpPr>
            <a:spLocks noChangeShapeType="1"/>
          </p:cNvSpPr>
          <p:nvPr/>
        </p:nvSpPr>
        <p:spPr bwMode="auto">
          <a:xfrm>
            <a:off x="7439670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" name="Line 649"/>
          <p:cNvSpPr>
            <a:spLocks noChangeShapeType="1"/>
          </p:cNvSpPr>
          <p:nvPr/>
        </p:nvSpPr>
        <p:spPr bwMode="auto">
          <a:xfrm flipV="1">
            <a:off x="7485708" y="4105028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2" name="Line 650"/>
          <p:cNvSpPr>
            <a:spLocks noChangeShapeType="1"/>
          </p:cNvSpPr>
          <p:nvPr/>
        </p:nvSpPr>
        <p:spPr bwMode="auto">
          <a:xfrm flipV="1">
            <a:off x="82731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" name="Line 651"/>
          <p:cNvSpPr>
            <a:spLocks noChangeShapeType="1"/>
          </p:cNvSpPr>
          <p:nvPr/>
        </p:nvSpPr>
        <p:spPr bwMode="auto">
          <a:xfrm flipV="1">
            <a:off x="8273108" y="41145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4" name="Line 652"/>
          <p:cNvSpPr>
            <a:spLocks noChangeShapeType="1"/>
          </p:cNvSpPr>
          <p:nvPr/>
        </p:nvSpPr>
        <p:spPr bwMode="auto">
          <a:xfrm>
            <a:off x="8228658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Line 653"/>
          <p:cNvSpPr>
            <a:spLocks noChangeShapeType="1"/>
          </p:cNvSpPr>
          <p:nvPr/>
        </p:nvSpPr>
        <p:spPr bwMode="auto">
          <a:xfrm>
            <a:off x="8228658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Rectangle 654"/>
          <p:cNvSpPr>
            <a:spLocks noChangeArrowheads="1"/>
          </p:cNvSpPr>
          <p:nvPr/>
        </p:nvSpPr>
        <p:spPr bwMode="auto">
          <a:xfrm>
            <a:off x="6279208" y="2469903"/>
            <a:ext cx="315912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Freeform 655"/>
          <p:cNvSpPr>
            <a:spLocks/>
          </p:cNvSpPr>
          <p:nvPr/>
        </p:nvSpPr>
        <p:spPr bwMode="auto">
          <a:xfrm>
            <a:off x="6279208" y="2469903"/>
            <a:ext cx="315912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" name="Rectangle 656"/>
          <p:cNvSpPr>
            <a:spLocks noChangeArrowheads="1"/>
          </p:cNvSpPr>
          <p:nvPr/>
        </p:nvSpPr>
        <p:spPr bwMode="auto">
          <a:xfrm>
            <a:off x="6268095" y="4179641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" name="Freeform 657"/>
          <p:cNvSpPr>
            <a:spLocks/>
          </p:cNvSpPr>
          <p:nvPr/>
        </p:nvSpPr>
        <p:spPr bwMode="auto">
          <a:xfrm>
            <a:off x="6268095" y="4179641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0" name="Rectangle 658"/>
          <p:cNvSpPr>
            <a:spLocks noChangeArrowheads="1"/>
          </p:cNvSpPr>
          <p:nvPr/>
        </p:nvSpPr>
        <p:spPr bwMode="auto">
          <a:xfrm>
            <a:off x="7057083" y="3317628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" name="Freeform 659"/>
          <p:cNvSpPr>
            <a:spLocks/>
          </p:cNvSpPr>
          <p:nvPr/>
        </p:nvSpPr>
        <p:spPr bwMode="auto">
          <a:xfrm>
            <a:off x="7057083" y="3317628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2" name="Rectangle 660"/>
          <p:cNvSpPr>
            <a:spLocks noChangeArrowheads="1"/>
          </p:cNvSpPr>
          <p:nvPr/>
        </p:nvSpPr>
        <p:spPr bwMode="auto">
          <a:xfrm>
            <a:off x="7834958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" name="Freeform 661"/>
          <p:cNvSpPr>
            <a:spLocks/>
          </p:cNvSpPr>
          <p:nvPr/>
        </p:nvSpPr>
        <p:spPr bwMode="auto">
          <a:xfrm>
            <a:off x="7834958" y="3317628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4" name="Rectangle 662"/>
          <p:cNvSpPr>
            <a:spLocks noChangeArrowheads="1"/>
          </p:cNvSpPr>
          <p:nvPr/>
        </p:nvSpPr>
        <p:spPr bwMode="auto">
          <a:xfrm>
            <a:off x="6245870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" name="Freeform 663"/>
          <p:cNvSpPr>
            <a:spLocks/>
          </p:cNvSpPr>
          <p:nvPr/>
        </p:nvSpPr>
        <p:spPr bwMode="auto">
          <a:xfrm>
            <a:off x="6245870" y="3317628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6" name="Rectangle 664"/>
          <p:cNvSpPr>
            <a:spLocks noChangeArrowheads="1"/>
          </p:cNvSpPr>
          <p:nvPr/>
        </p:nvSpPr>
        <p:spPr bwMode="auto">
          <a:xfrm>
            <a:off x="7057083" y="4179641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" name="Freeform 665"/>
          <p:cNvSpPr>
            <a:spLocks/>
          </p:cNvSpPr>
          <p:nvPr/>
        </p:nvSpPr>
        <p:spPr bwMode="auto">
          <a:xfrm>
            <a:off x="7057083" y="4179641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8" name="Rectangle 666"/>
          <p:cNvSpPr>
            <a:spLocks noChangeArrowheads="1"/>
          </p:cNvSpPr>
          <p:nvPr/>
        </p:nvSpPr>
        <p:spPr bwMode="auto">
          <a:xfrm>
            <a:off x="7057083" y="2469903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" name="Freeform 667"/>
          <p:cNvSpPr>
            <a:spLocks/>
          </p:cNvSpPr>
          <p:nvPr/>
        </p:nvSpPr>
        <p:spPr bwMode="auto">
          <a:xfrm>
            <a:off x="7057083" y="2469903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0" name="Rectangle 668"/>
          <p:cNvSpPr>
            <a:spLocks noChangeArrowheads="1"/>
          </p:cNvSpPr>
          <p:nvPr/>
        </p:nvSpPr>
        <p:spPr bwMode="auto">
          <a:xfrm>
            <a:off x="7834958" y="2469903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1" name="Freeform 669"/>
          <p:cNvSpPr>
            <a:spLocks/>
          </p:cNvSpPr>
          <p:nvPr/>
        </p:nvSpPr>
        <p:spPr bwMode="auto">
          <a:xfrm>
            <a:off x="7834958" y="2469903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2" name="Rectangle 670"/>
          <p:cNvSpPr>
            <a:spLocks noChangeArrowheads="1"/>
          </p:cNvSpPr>
          <p:nvPr/>
        </p:nvSpPr>
        <p:spPr bwMode="auto">
          <a:xfrm>
            <a:off x="7834958" y="4179641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3" name="Freeform 671"/>
          <p:cNvSpPr>
            <a:spLocks/>
          </p:cNvSpPr>
          <p:nvPr/>
        </p:nvSpPr>
        <p:spPr bwMode="auto">
          <a:xfrm>
            <a:off x="7834958" y="4179641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4" name="Freeform 672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5" name="Freeform 673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6" name="Freeform 674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Freeform 675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8" name="Freeform 676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Freeform 677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0" name="Freeform 678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" name="Freeform 679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80"/>
          <p:cNvSpPr>
            <a:spLocks noChangeShapeType="1"/>
          </p:cNvSpPr>
          <p:nvPr/>
        </p:nvSpPr>
        <p:spPr bwMode="auto">
          <a:xfrm flipH="1">
            <a:off x="8182620" y="4768603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Freeform 681"/>
          <p:cNvSpPr>
            <a:spLocks/>
          </p:cNvSpPr>
          <p:nvPr/>
        </p:nvSpPr>
        <p:spPr bwMode="auto">
          <a:xfrm>
            <a:off x="8093720" y="4711453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4" name="Freeform 682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Freeform 683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6" name="Freeform 684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7" name="Freeform 685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8" name="Freeform 686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9" name="Freeform 687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0" name="Freeform 688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" name="Freeform 689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Rectangle 690"/>
          <p:cNvSpPr>
            <a:spLocks noChangeArrowheads="1"/>
          </p:cNvSpPr>
          <p:nvPr/>
        </p:nvSpPr>
        <p:spPr bwMode="auto">
          <a:xfrm>
            <a:off x="6341120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3" name="Rectangle 691"/>
          <p:cNvSpPr>
            <a:spLocks noChangeArrowheads="1"/>
          </p:cNvSpPr>
          <p:nvPr/>
        </p:nvSpPr>
        <p:spPr bwMode="auto">
          <a:xfrm>
            <a:off x="7144395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4" name="Rectangle 692"/>
          <p:cNvSpPr>
            <a:spLocks noChangeArrowheads="1"/>
          </p:cNvSpPr>
          <p:nvPr/>
        </p:nvSpPr>
        <p:spPr bwMode="auto">
          <a:xfrm>
            <a:off x="7914333" y="427647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5" name="Rectangle 693"/>
          <p:cNvSpPr>
            <a:spLocks noChangeArrowheads="1"/>
          </p:cNvSpPr>
          <p:nvPr/>
        </p:nvSpPr>
        <p:spPr bwMode="auto">
          <a:xfrm>
            <a:off x="7133283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6" name="Rectangle 694"/>
          <p:cNvSpPr>
            <a:spLocks noChangeArrowheads="1"/>
          </p:cNvSpPr>
          <p:nvPr/>
        </p:nvSpPr>
        <p:spPr bwMode="auto">
          <a:xfrm>
            <a:off x="6363345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7" name="Rectangle 695"/>
          <p:cNvSpPr>
            <a:spLocks noChangeArrowheads="1"/>
          </p:cNvSpPr>
          <p:nvPr/>
        </p:nvSpPr>
        <p:spPr bwMode="auto">
          <a:xfrm>
            <a:off x="792703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8" name="Rectangle 696"/>
          <p:cNvSpPr>
            <a:spLocks noChangeArrowheads="1"/>
          </p:cNvSpPr>
          <p:nvPr/>
        </p:nvSpPr>
        <p:spPr bwMode="auto">
          <a:xfrm>
            <a:off x="7914333" y="341605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9" name="Rectangle 697"/>
          <p:cNvSpPr>
            <a:spLocks noChangeArrowheads="1"/>
          </p:cNvSpPr>
          <p:nvPr/>
        </p:nvSpPr>
        <p:spPr bwMode="auto">
          <a:xfrm>
            <a:off x="6363345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80" name="Rectangle 698"/>
          <p:cNvSpPr>
            <a:spLocks noChangeArrowheads="1"/>
          </p:cNvSpPr>
          <p:nvPr/>
        </p:nvSpPr>
        <p:spPr bwMode="auto">
          <a:xfrm>
            <a:off x="821119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1" name="Freeform 699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2" name="Freeform 700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3" name="Rectangle 701"/>
          <p:cNvSpPr>
            <a:spLocks noChangeArrowheads="1"/>
          </p:cNvSpPr>
          <p:nvPr/>
        </p:nvSpPr>
        <p:spPr bwMode="auto">
          <a:xfrm>
            <a:off x="714598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84" name="Rectangle 702"/>
          <p:cNvSpPr>
            <a:spLocks noChangeArrowheads="1"/>
          </p:cNvSpPr>
          <p:nvPr/>
        </p:nvSpPr>
        <p:spPr bwMode="auto">
          <a:xfrm>
            <a:off x="741744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5" name="Rectangle 703"/>
          <p:cNvSpPr>
            <a:spLocks noChangeArrowheads="1"/>
          </p:cNvSpPr>
          <p:nvPr/>
        </p:nvSpPr>
        <p:spPr bwMode="auto">
          <a:xfrm>
            <a:off x="821119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6" name="Rectangle 704"/>
          <p:cNvSpPr>
            <a:spLocks noChangeArrowheads="1"/>
          </p:cNvSpPr>
          <p:nvPr/>
        </p:nvSpPr>
        <p:spPr bwMode="auto">
          <a:xfrm>
            <a:off x="6647508" y="39161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7" name="Rectangle 705"/>
          <p:cNvSpPr>
            <a:spLocks noChangeArrowheads="1"/>
          </p:cNvSpPr>
          <p:nvPr/>
        </p:nvSpPr>
        <p:spPr bwMode="auto">
          <a:xfrm>
            <a:off x="741744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8" name="Rectangle 706"/>
          <p:cNvSpPr>
            <a:spLocks noChangeArrowheads="1"/>
          </p:cNvSpPr>
          <p:nvPr/>
        </p:nvSpPr>
        <p:spPr bwMode="auto">
          <a:xfrm>
            <a:off x="822389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9" name="Rectangle 707"/>
          <p:cNvSpPr>
            <a:spLocks noChangeArrowheads="1"/>
          </p:cNvSpPr>
          <p:nvPr/>
        </p:nvSpPr>
        <p:spPr bwMode="auto">
          <a:xfrm>
            <a:off x="6660208" y="47797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0" name="Rectangle 708"/>
          <p:cNvSpPr>
            <a:spLocks noChangeArrowheads="1"/>
          </p:cNvSpPr>
          <p:nvPr/>
        </p:nvSpPr>
        <p:spPr bwMode="auto">
          <a:xfrm>
            <a:off x="743014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1" name="Line 709"/>
          <p:cNvSpPr>
            <a:spLocks noChangeShapeType="1"/>
          </p:cNvSpPr>
          <p:nvPr/>
        </p:nvSpPr>
        <p:spPr bwMode="auto">
          <a:xfrm flipH="1">
            <a:off x="6853883" y="3147766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" name="Rectangle 710"/>
          <p:cNvSpPr>
            <a:spLocks noChangeArrowheads="1"/>
          </p:cNvSpPr>
          <p:nvPr/>
        </p:nvSpPr>
        <p:spPr bwMode="auto">
          <a:xfrm>
            <a:off x="6652270" y="307156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Temporal predictability is getting increasing difficult with multi- and many-core platforms</a:t>
            </a:r>
          </a:p>
          <a:p>
            <a:r>
              <a:rPr lang="en-GB" dirty="0" smtClean="0"/>
              <a:t>Advice to ‘use only one core’ in avionics white papers</a:t>
            </a:r>
          </a:p>
          <a:p>
            <a:r>
              <a:rPr lang="en-GB" dirty="0" smtClean="0"/>
              <a:t>How to bound interference across the hardware platform?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23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/>
              <a:t>Wormhole Networks-on-Chip</a:t>
            </a:r>
          </a:p>
        </p:txBody>
      </p:sp>
      <p:sp>
        <p:nvSpPr>
          <p:cNvPr id="4" name="Line 622"/>
          <p:cNvSpPr>
            <a:spLocks noChangeShapeType="1"/>
          </p:cNvSpPr>
          <p:nvPr/>
        </p:nvSpPr>
        <p:spPr bwMode="auto">
          <a:xfrm>
            <a:off x="8036570" y="449555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623"/>
          <p:cNvSpPr>
            <a:spLocks noChangeShapeType="1"/>
          </p:cNvSpPr>
          <p:nvPr/>
        </p:nvSpPr>
        <p:spPr bwMode="auto">
          <a:xfrm>
            <a:off x="8036570" y="277470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624"/>
          <p:cNvSpPr>
            <a:spLocks noChangeShapeType="1"/>
          </p:cNvSpPr>
          <p:nvPr/>
        </p:nvSpPr>
        <p:spPr bwMode="auto">
          <a:xfrm>
            <a:off x="7282508" y="449555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625"/>
          <p:cNvSpPr>
            <a:spLocks noChangeShapeType="1"/>
          </p:cNvSpPr>
          <p:nvPr/>
        </p:nvSpPr>
        <p:spPr bwMode="auto">
          <a:xfrm>
            <a:off x="8060383" y="3646241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626"/>
          <p:cNvSpPr>
            <a:spLocks noChangeShapeType="1"/>
          </p:cNvSpPr>
          <p:nvPr/>
        </p:nvSpPr>
        <p:spPr bwMode="auto">
          <a:xfrm>
            <a:off x="7269808" y="3646241"/>
            <a:ext cx="125412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627"/>
          <p:cNvSpPr>
            <a:spLocks noChangeShapeType="1"/>
          </p:cNvSpPr>
          <p:nvPr/>
        </p:nvSpPr>
        <p:spPr bwMode="auto">
          <a:xfrm>
            <a:off x="6458595" y="4495553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628"/>
          <p:cNvSpPr>
            <a:spLocks noChangeShapeType="1"/>
          </p:cNvSpPr>
          <p:nvPr/>
        </p:nvSpPr>
        <p:spPr bwMode="auto">
          <a:xfrm>
            <a:off x="6449070" y="3646241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Line 629"/>
          <p:cNvSpPr>
            <a:spLocks noChangeShapeType="1"/>
          </p:cNvSpPr>
          <p:nvPr/>
        </p:nvSpPr>
        <p:spPr bwMode="auto">
          <a:xfrm>
            <a:off x="7260283" y="2785816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" name="Line 630"/>
          <p:cNvSpPr>
            <a:spLocks noChangeShapeType="1"/>
          </p:cNvSpPr>
          <p:nvPr/>
        </p:nvSpPr>
        <p:spPr bwMode="auto">
          <a:xfrm>
            <a:off x="6458595" y="2785816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Line 631"/>
          <p:cNvSpPr>
            <a:spLocks noChangeShapeType="1"/>
          </p:cNvSpPr>
          <p:nvPr/>
        </p:nvSpPr>
        <p:spPr bwMode="auto">
          <a:xfrm flipV="1">
            <a:off x="6707833" y="3281116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632"/>
          <p:cNvSpPr>
            <a:spLocks noChangeShapeType="1"/>
          </p:cNvSpPr>
          <p:nvPr/>
        </p:nvSpPr>
        <p:spPr bwMode="auto">
          <a:xfrm>
            <a:off x="6650683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633"/>
          <p:cNvSpPr>
            <a:spLocks noChangeShapeType="1"/>
          </p:cNvSpPr>
          <p:nvPr/>
        </p:nvSpPr>
        <p:spPr bwMode="auto">
          <a:xfrm>
            <a:off x="6650683" y="4116141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Line 634"/>
          <p:cNvSpPr>
            <a:spLocks noChangeShapeType="1"/>
          </p:cNvSpPr>
          <p:nvPr/>
        </p:nvSpPr>
        <p:spPr bwMode="auto">
          <a:xfrm flipV="1">
            <a:off x="6707833" y="4127253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" name="Line 635"/>
          <p:cNvSpPr>
            <a:spLocks noChangeShapeType="1"/>
          </p:cNvSpPr>
          <p:nvPr/>
        </p:nvSpPr>
        <p:spPr bwMode="auto">
          <a:xfrm>
            <a:off x="6820545" y="4813053"/>
            <a:ext cx="576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" name="Line 636"/>
          <p:cNvSpPr>
            <a:spLocks noChangeShapeType="1"/>
          </p:cNvSpPr>
          <p:nvPr/>
        </p:nvSpPr>
        <p:spPr bwMode="auto">
          <a:xfrm flipH="1">
            <a:off x="6803083" y="4879728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Line 637"/>
          <p:cNvSpPr>
            <a:spLocks noChangeShapeType="1"/>
          </p:cNvSpPr>
          <p:nvPr/>
        </p:nvSpPr>
        <p:spPr bwMode="auto">
          <a:xfrm>
            <a:off x="6820545" y="3952628"/>
            <a:ext cx="4968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Line 638"/>
          <p:cNvSpPr>
            <a:spLocks noChangeShapeType="1"/>
          </p:cNvSpPr>
          <p:nvPr/>
        </p:nvSpPr>
        <p:spPr bwMode="auto">
          <a:xfrm flipH="1">
            <a:off x="6855470" y="4009778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639"/>
          <p:cNvSpPr>
            <a:spLocks noChangeShapeType="1"/>
          </p:cNvSpPr>
          <p:nvPr/>
        </p:nvSpPr>
        <p:spPr bwMode="auto">
          <a:xfrm>
            <a:off x="6864995" y="3081091"/>
            <a:ext cx="45243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Line 640"/>
          <p:cNvSpPr>
            <a:spLocks noChangeShapeType="1"/>
          </p:cNvSpPr>
          <p:nvPr/>
        </p:nvSpPr>
        <p:spPr bwMode="auto">
          <a:xfrm>
            <a:off x="7636520" y="4813053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3" name="Line 641"/>
          <p:cNvSpPr>
            <a:spLocks noChangeShapeType="1"/>
          </p:cNvSpPr>
          <p:nvPr/>
        </p:nvSpPr>
        <p:spPr bwMode="auto">
          <a:xfrm flipH="1">
            <a:off x="7625408" y="4870203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4" name="Line 642"/>
          <p:cNvSpPr>
            <a:spLocks noChangeShapeType="1"/>
          </p:cNvSpPr>
          <p:nvPr/>
        </p:nvSpPr>
        <p:spPr bwMode="auto">
          <a:xfrm>
            <a:off x="7630170" y="3952628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" name="Line 643"/>
          <p:cNvSpPr>
            <a:spLocks noChangeShapeType="1"/>
          </p:cNvSpPr>
          <p:nvPr/>
        </p:nvSpPr>
        <p:spPr bwMode="auto">
          <a:xfrm flipH="1">
            <a:off x="7641283" y="4009778"/>
            <a:ext cx="4746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" name="Line 644"/>
          <p:cNvSpPr>
            <a:spLocks noChangeShapeType="1"/>
          </p:cNvSpPr>
          <p:nvPr/>
        </p:nvSpPr>
        <p:spPr bwMode="auto">
          <a:xfrm>
            <a:off x="7636520" y="3081091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7" name="Line 645"/>
          <p:cNvSpPr>
            <a:spLocks noChangeShapeType="1"/>
          </p:cNvSpPr>
          <p:nvPr/>
        </p:nvSpPr>
        <p:spPr bwMode="auto">
          <a:xfrm flipH="1">
            <a:off x="7590483" y="3138241"/>
            <a:ext cx="5476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646"/>
          <p:cNvSpPr>
            <a:spLocks noChangeShapeType="1"/>
          </p:cNvSpPr>
          <p:nvPr/>
        </p:nvSpPr>
        <p:spPr bwMode="auto">
          <a:xfrm flipV="1">
            <a:off x="74857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Line 647"/>
          <p:cNvSpPr>
            <a:spLocks noChangeShapeType="1"/>
          </p:cNvSpPr>
          <p:nvPr/>
        </p:nvSpPr>
        <p:spPr bwMode="auto">
          <a:xfrm>
            <a:off x="7439670" y="3193803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648"/>
          <p:cNvSpPr>
            <a:spLocks noChangeShapeType="1"/>
          </p:cNvSpPr>
          <p:nvPr/>
        </p:nvSpPr>
        <p:spPr bwMode="auto">
          <a:xfrm>
            <a:off x="7439670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" name="Line 649"/>
          <p:cNvSpPr>
            <a:spLocks noChangeShapeType="1"/>
          </p:cNvSpPr>
          <p:nvPr/>
        </p:nvSpPr>
        <p:spPr bwMode="auto">
          <a:xfrm flipV="1">
            <a:off x="7485708" y="4105028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2" name="Line 650"/>
          <p:cNvSpPr>
            <a:spLocks noChangeShapeType="1"/>
          </p:cNvSpPr>
          <p:nvPr/>
        </p:nvSpPr>
        <p:spPr bwMode="auto">
          <a:xfrm flipV="1">
            <a:off x="82731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" name="Line 651"/>
          <p:cNvSpPr>
            <a:spLocks noChangeShapeType="1"/>
          </p:cNvSpPr>
          <p:nvPr/>
        </p:nvSpPr>
        <p:spPr bwMode="auto">
          <a:xfrm flipV="1">
            <a:off x="8273108" y="41145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4" name="Line 652"/>
          <p:cNvSpPr>
            <a:spLocks noChangeShapeType="1"/>
          </p:cNvSpPr>
          <p:nvPr/>
        </p:nvSpPr>
        <p:spPr bwMode="auto">
          <a:xfrm>
            <a:off x="8228658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Line 653"/>
          <p:cNvSpPr>
            <a:spLocks noChangeShapeType="1"/>
          </p:cNvSpPr>
          <p:nvPr/>
        </p:nvSpPr>
        <p:spPr bwMode="auto">
          <a:xfrm>
            <a:off x="8228658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Rectangle 654"/>
          <p:cNvSpPr>
            <a:spLocks noChangeArrowheads="1"/>
          </p:cNvSpPr>
          <p:nvPr/>
        </p:nvSpPr>
        <p:spPr bwMode="auto">
          <a:xfrm>
            <a:off x="6279208" y="2469903"/>
            <a:ext cx="315912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Freeform 655"/>
          <p:cNvSpPr>
            <a:spLocks/>
          </p:cNvSpPr>
          <p:nvPr/>
        </p:nvSpPr>
        <p:spPr bwMode="auto">
          <a:xfrm>
            <a:off x="6279208" y="2469903"/>
            <a:ext cx="315912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" name="Rectangle 656"/>
          <p:cNvSpPr>
            <a:spLocks noChangeArrowheads="1"/>
          </p:cNvSpPr>
          <p:nvPr/>
        </p:nvSpPr>
        <p:spPr bwMode="auto">
          <a:xfrm>
            <a:off x="6268095" y="4179641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" name="Freeform 657"/>
          <p:cNvSpPr>
            <a:spLocks/>
          </p:cNvSpPr>
          <p:nvPr/>
        </p:nvSpPr>
        <p:spPr bwMode="auto">
          <a:xfrm>
            <a:off x="6268095" y="4179641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0" name="Rectangle 658"/>
          <p:cNvSpPr>
            <a:spLocks noChangeArrowheads="1"/>
          </p:cNvSpPr>
          <p:nvPr/>
        </p:nvSpPr>
        <p:spPr bwMode="auto">
          <a:xfrm>
            <a:off x="7057083" y="3317628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" name="Freeform 659"/>
          <p:cNvSpPr>
            <a:spLocks/>
          </p:cNvSpPr>
          <p:nvPr/>
        </p:nvSpPr>
        <p:spPr bwMode="auto">
          <a:xfrm>
            <a:off x="7057083" y="3317628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2" name="Rectangle 660"/>
          <p:cNvSpPr>
            <a:spLocks noChangeArrowheads="1"/>
          </p:cNvSpPr>
          <p:nvPr/>
        </p:nvSpPr>
        <p:spPr bwMode="auto">
          <a:xfrm>
            <a:off x="7834958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" name="Freeform 661"/>
          <p:cNvSpPr>
            <a:spLocks/>
          </p:cNvSpPr>
          <p:nvPr/>
        </p:nvSpPr>
        <p:spPr bwMode="auto">
          <a:xfrm>
            <a:off x="7834958" y="3317628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4" name="Rectangle 662"/>
          <p:cNvSpPr>
            <a:spLocks noChangeArrowheads="1"/>
          </p:cNvSpPr>
          <p:nvPr/>
        </p:nvSpPr>
        <p:spPr bwMode="auto">
          <a:xfrm>
            <a:off x="6245870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" name="Freeform 663"/>
          <p:cNvSpPr>
            <a:spLocks/>
          </p:cNvSpPr>
          <p:nvPr/>
        </p:nvSpPr>
        <p:spPr bwMode="auto">
          <a:xfrm>
            <a:off x="6245870" y="3317628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6" name="Rectangle 664"/>
          <p:cNvSpPr>
            <a:spLocks noChangeArrowheads="1"/>
          </p:cNvSpPr>
          <p:nvPr/>
        </p:nvSpPr>
        <p:spPr bwMode="auto">
          <a:xfrm>
            <a:off x="7057083" y="4179641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" name="Freeform 665"/>
          <p:cNvSpPr>
            <a:spLocks/>
          </p:cNvSpPr>
          <p:nvPr/>
        </p:nvSpPr>
        <p:spPr bwMode="auto">
          <a:xfrm>
            <a:off x="7057083" y="4179641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8" name="Rectangle 666"/>
          <p:cNvSpPr>
            <a:spLocks noChangeArrowheads="1"/>
          </p:cNvSpPr>
          <p:nvPr/>
        </p:nvSpPr>
        <p:spPr bwMode="auto">
          <a:xfrm>
            <a:off x="7057083" y="2469903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" name="Freeform 667"/>
          <p:cNvSpPr>
            <a:spLocks/>
          </p:cNvSpPr>
          <p:nvPr/>
        </p:nvSpPr>
        <p:spPr bwMode="auto">
          <a:xfrm>
            <a:off x="7057083" y="2469903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0" name="Rectangle 668"/>
          <p:cNvSpPr>
            <a:spLocks noChangeArrowheads="1"/>
          </p:cNvSpPr>
          <p:nvPr/>
        </p:nvSpPr>
        <p:spPr bwMode="auto">
          <a:xfrm>
            <a:off x="7834958" y="2469903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1" name="Freeform 669"/>
          <p:cNvSpPr>
            <a:spLocks/>
          </p:cNvSpPr>
          <p:nvPr/>
        </p:nvSpPr>
        <p:spPr bwMode="auto">
          <a:xfrm>
            <a:off x="7834958" y="2469903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2" name="Rectangle 670"/>
          <p:cNvSpPr>
            <a:spLocks noChangeArrowheads="1"/>
          </p:cNvSpPr>
          <p:nvPr/>
        </p:nvSpPr>
        <p:spPr bwMode="auto">
          <a:xfrm>
            <a:off x="7834958" y="4179641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3" name="Freeform 671"/>
          <p:cNvSpPr>
            <a:spLocks/>
          </p:cNvSpPr>
          <p:nvPr/>
        </p:nvSpPr>
        <p:spPr bwMode="auto">
          <a:xfrm>
            <a:off x="7834958" y="4179641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4" name="Freeform 672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5" name="Freeform 673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6" name="Freeform 674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Freeform 675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8" name="Freeform 676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Freeform 677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0" name="Freeform 678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" name="Freeform 679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80"/>
          <p:cNvSpPr>
            <a:spLocks noChangeShapeType="1"/>
          </p:cNvSpPr>
          <p:nvPr/>
        </p:nvSpPr>
        <p:spPr bwMode="auto">
          <a:xfrm flipH="1">
            <a:off x="8182620" y="4768603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Freeform 681"/>
          <p:cNvSpPr>
            <a:spLocks/>
          </p:cNvSpPr>
          <p:nvPr/>
        </p:nvSpPr>
        <p:spPr bwMode="auto">
          <a:xfrm>
            <a:off x="8093720" y="4711453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4" name="Freeform 682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Freeform 683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6" name="Freeform 684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7" name="Freeform 685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8" name="Freeform 686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9" name="Freeform 687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0" name="Freeform 688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" name="Freeform 689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Rectangle 690"/>
          <p:cNvSpPr>
            <a:spLocks noChangeArrowheads="1"/>
          </p:cNvSpPr>
          <p:nvPr/>
        </p:nvSpPr>
        <p:spPr bwMode="auto">
          <a:xfrm>
            <a:off x="6341120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3" name="Rectangle 691"/>
          <p:cNvSpPr>
            <a:spLocks noChangeArrowheads="1"/>
          </p:cNvSpPr>
          <p:nvPr/>
        </p:nvSpPr>
        <p:spPr bwMode="auto">
          <a:xfrm>
            <a:off x="7144395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4" name="Rectangle 692"/>
          <p:cNvSpPr>
            <a:spLocks noChangeArrowheads="1"/>
          </p:cNvSpPr>
          <p:nvPr/>
        </p:nvSpPr>
        <p:spPr bwMode="auto">
          <a:xfrm>
            <a:off x="7914333" y="427647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5" name="Rectangle 693"/>
          <p:cNvSpPr>
            <a:spLocks noChangeArrowheads="1"/>
          </p:cNvSpPr>
          <p:nvPr/>
        </p:nvSpPr>
        <p:spPr bwMode="auto">
          <a:xfrm>
            <a:off x="7133283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6" name="Rectangle 694"/>
          <p:cNvSpPr>
            <a:spLocks noChangeArrowheads="1"/>
          </p:cNvSpPr>
          <p:nvPr/>
        </p:nvSpPr>
        <p:spPr bwMode="auto">
          <a:xfrm>
            <a:off x="6363345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7" name="Rectangle 695"/>
          <p:cNvSpPr>
            <a:spLocks noChangeArrowheads="1"/>
          </p:cNvSpPr>
          <p:nvPr/>
        </p:nvSpPr>
        <p:spPr bwMode="auto">
          <a:xfrm>
            <a:off x="792703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8" name="Rectangle 696"/>
          <p:cNvSpPr>
            <a:spLocks noChangeArrowheads="1"/>
          </p:cNvSpPr>
          <p:nvPr/>
        </p:nvSpPr>
        <p:spPr bwMode="auto">
          <a:xfrm>
            <a:off x="7914333" y="341605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9" name="Rectangle 697"/>
          <p:cNvSpPr>
            <a:spLocks noChangeArrowheads="1"/>
          </p:cNvSpPr>
          <p:nvPr/>
        </p:nvSpPr>
        <p:spPr bwMode="auto">
          <a:xfrm>
            <a:off x="6363345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80" name="Rectangle 698"/>
          <p:cNvSpPr>
            <a:spLocks noChangeArrowheads="1"/>
          </p:cNvSpPr>
          <p:nvPr/>
        </p:nvSpPr>
        <p:spPr bwMode="auto">
          <a:xfrm>
            <a:off x="821119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1" name="Freeform 699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2" name="Freeform 700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3" name="Rectangle 701"/>
          <p:cNvSpPr>
            <a:spLocks noChangeArrowheads="1"/>
          </p:cNvSpPr>
          <p:nvPr/>
        </p:nvSpPr>
        <p:spPr bwMode="auto">
          <a:xfrm>
            <a:off x="714598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84" name="Rectangle 702"/>
          <p:cNvSpPr>
            <a:spLocks noChangeArrowheads="1"/>
          </p:cNvSpPr>
          <p:nvPr/>
        </p:nvSpPr>
        <p:spPr bwMode="auto">
          <a:xfrm>
            <a:off x="741744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5" name="Rectangle 703"/>
          <p:cNvSpPr>
            <a:spLocks noChangeArrowheads="1"/>
          </p:cNvSpPr>
          <p:nvPr/>
        </p:nvSpPr>
        <p:spPr bwMode="auto">
          <a:xfrm>
            <a:off x="821119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6" name="Rectangle 704"/>
          <p:cNvSpPr>
            <a:spLocks noChangeArrowheads="1"/>
          </p:cNvSpPr>
          <p:nvPr/>
        </p:nvSpPr>
        <p:spPr bwMode="auto">
          <a:xfrm>
            <a:off x="6647508" y="39161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7" name="Rectangle 705"/>
          <p:cNvSpPr>
            <a:spLocks noChangeArrowheads="1"/>
          </p:cNvSpPr>
          <p:nvPr/>
        </p:nvSpPr>
        <p:spPr bwMode="auto">
          <a:xfrm>
            <a:off x="741744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8" name="Rectangle 706"/>
          <p:cNvSpPr>
            <a:spLocks noChangeArrowheads="1"/>
          </p:cNvSpPr>
          <p:nvPr/>
        </p:nvSpPr>
        <p:spPr bwMode="auto">
          <a:xfrm>
            <a:off x="822389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9" name="Rectangle 707"/>
          <p:cNvSpPr>
            <a:spLocks noChangeArrowheads="1"/>
          </p:cNvSpPr>
          <p:nvPr/>
        </p:nvSpPr>
        <p:spPr bwMode="auto">
          <a:xfrm>
            <a:off x="6660208" y="47797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0" name="Rectangle 708"/>
          <p:cNvSpPr>
            <a:spLocks noChangeArrowheads="1"/>
          </p:cNvSpPr>
          <p:nvPr/>
        </p:nvSpPr>
        <p:spPr bwMode="auto">
          <a:xfrm>
            <a:off x="743014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1" name="Line 709"/>
          <p:cNvSpPr>
            <a:spLocks noChangeShapeType="1"/>
          </p:cNvSpPr>
          <p:nvPr/>
        </p:nvSpPr>
        <p:spPr bwMode="auto">
          <a:xfrm flipH="1">
            <a:off x="6853883" y="3147766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" name="Rectangle 710"/>
          <p:cNvSpPr>
            <a:spLocks noChangeArrowheads="1"/>
          </p:cNvSpPr>
          <p:nvPr/>
        </p:nvSpPr>
        <p:spPr bwMode="auto">
          <a:xfrm>
            <a:off x="6652270" y="307156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4223403" y="3289328"/>
            <a:ext cx="1397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99" name="Line 9"/>
          <p:cNvSpPr>
            <a:spLocks noChangeShapeType="1"/>
          </p:cNvSpPr>
          <p:nvPr/>
        </p:nvSpPr>
        <p:spPr bwMode="auto">
          <a:xfrm flipH="1">
            <a:off x="5563570" y="3513451"/>
            <a:ext cx="587044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4223403" y="2757562"/>
            <a:ext cx="1176337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100" name="Line 5"/>
          <p:cNvSpPr>
            <a:spLocks noChangeShapeType="1"/>
          </p:cNvSpPr>
          <p:nvPr/>
        </p:nvSpPr>
        <p:spPr bwMode="auto">
          <a:xfrm flipH="1">
            <a:off x="5399740" y="3047227"/>
            <a:ext cx="1049329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4227709" y="4409075"/>
            <a:ext cx="11557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 flipH="1" flipV="1">
            <a:off x="5383409" y="4669208"/>
            <a:ext cx="1075186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64" name="Group 548863"/>
          <p:cNvGrpSpPr/>
          <p:nvPr/>
        </p:nvGrpSpPr>
        <p:grpSpPr>
          <a:xfrm>
            <a:off x="579479" y="2292887"/>
            <a:ext cx="4194578" cy="1747054"/>
            <a:chOff x="608660" y="2725020"/>
            <a:chExt cx="3607857" cy="1502683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60" y="2725020"/>
              <a:ext cx="3607857" cy="1502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" name="Straight Arrow Connector 101"/>
            <p:cNvCxnSpPr/>
            <p:nvPr/>
          </p:nvCxnSpPr>
          <p:spPr bwMode="auto">
            <a:xfrm>
              <a:off x="1990543" y="3804991"/>
              <a:ext cx="790045" cy="0"/>
            </a:xfrm>
            <a:prstGeom prst="straightConnector1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/>
              <a:t>Wormhole Networks-on-Chip</a:t>
            </a:r>
          </a:p>
        </p:txBody>
      </p:sp>
      <p:sp>
        <p:nvSpPr>
          <p:cNvPr id="4" name="Line 622"/>
          <p:cNvSpPr>
            <a:spLocks noChangeShapeType="1"/>
          </p:cNvSpPr>
          <p:nvPr/>
        </p:nvSpPr>
        <p:spPr bwMode="auto">
          <a:xfrm>
            <a:off x="8036570" y="449555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623"/>
          <p:cNvSpPr>
            <a:spLocks noChangeShapeType="1"/>
          </p:cNvSpPr>
          <p:nvPr/>
        </p:nvSpPr>
        <p:spPr bwMode="auto">
          <a:xfrm>
            <a:off x="8036570" y="277470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624"/>
          <p:cNvSpPr>
            <a:spLocks noChangeShapeType="1"/>
          </p:cNvSpPr>
          <p:nvPr/>
        </p:nvSpPr>
        <p:spPr bwMode="auto">
          <a:xfrm>
            <a:off x="7282508" y="449555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625"/>
          <p:cNvSpPr>
            <a:spLocks noChangeShapeType="1"/>
          </p:cNvSpPr>
          <p:nvPr/>
        </p:nvSpPr>
        <p:spPr bwMode="auto">
          <a:xfrm>
            <a:off x="8060383" y="3646241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626"/>
          <p:cNvSpPr>
            <a:spLocks noChangeShapeType="1"/>
          </p:cNvSpPr>
          <p:nvPr/>
        </p:nvSpPr>
        <p:spPr bwMode="auto">
          <a:xfrm>
            <a:off x="7269808" y="3646241"/>
            <a:ext cx="125412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627"/>
          <p:cNvSpPr>
            <a:spLocks noChangeShapeType="1"/>
          </p:cNvSpPr>
          <p:nvPr/>
        </p:nvSpPr>
        <p:spPr bwMode="auto">
          <a:xfrm>
            <a:off x="6458595" y="4495553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628"/>
          <p:cNvSpPr>
            <a:spLocks noChangeShapeType="1"/>
          </p:cNvSpPr>
          <p:nvPr/>
        </p:nvSpPr>
        <p:spPr bwMode="auto">
          <a:xfrm>
            <a:off x="6449070" y="3646241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Line 629"/>
          <p:cNvSpPr>
            <a:spLocks noChangeShapeType="1"/>
          </p:cNvSpPr>
          <p:nvPr/>
        </p:nvSpPr>
        <p:spPr bwMode="auto">
          <a:xfrm>
            <a:off x="7260283" y="2785816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" name="Line 630"/>
          <p:cNvSpPr>
            <a:spLocks noChangeShapeType="1"/>
          </p:cNvSpPr>
          <p:nvPr/>
        </p:nvSpPr>
        <p:spPr bwMode="auto">
          <a:xfrm>
            <a:off x="6458595" y="2785816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Line 631"/>
          <p:cNvSpPr>
            <a:spLocks noChangeShapeType="1"/>
          </p:cNvSpPr>
          <p:nvPr/>
        </p:nvSpPr>
        <p:spPr bwMode="auto">
          <a:xfrm flipV="1">
            <a:off x="6707833" y="3281116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632"/>
          <p:cNvSpPr>
            <a:spLocks noChangeShapeType="1"/>
          </p:cNvSpPr>
          <p:nvPr/>
        </p:nvSpPr>
        <p:spPr bwMode="auto">
          <a:xfrm>
            <a:off x="6650683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633"/>
          <p:cNvSpPr>
            <a:spLocks noChangeShapeType="1"/>
          </p:cNvSpPr>
          <p:nvPr/>
        </p:nvSpPr>
        <p:spPr bwMode="auto">
          <a:xfrm>
            <a:off x="6650683" y="4116141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Line 634"/>
          <p:cNvSpPr>
            <a:spLocks noChangeShapeType="1"/>
          </p:cNvSpPr>
          <p:nvPr/>
        </p:nvSpPr>
        <p:spPr bwMode="auto">
          <a:xfrm flipV="1">
            <a:off x="6707833" y="4127253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" name="Line 635"/>
          <p:cNvSpPr>
            <a:spLocks noChangeShapeType="1"/>
          </p:cNvSpPr>
          <p:nvPr/>
        </p:nvSpPr>
        <p:spPr bwMode="auto">
          <a:xfrm>
            <a:off x="6820545" y="4813053"/>
            <a:ext cx="576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" name="Line 636"/>
          <p:cNvSpPr>
            <a:spLocks noChangeShapeType="1"/>
          </p:cNvSpPr>
          <p:nvPr/>
        </p:nvSpPr>
        <p:spPr bwMode="auto">
          <a:xfrm flipH="1">
            <a:off x="6803083" y="4879728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Line 637"/>
          <p:cNvSpPr>
            <a:spLocks noChangeShapeType="1"/>
          </p:cNvSpPr>
          <p:nvPr/>
        </p:nvSpPr>
        <p:spPr bwMode="auto">
          <a:xfrm>
            <a:off x="6820545" y="3952628"/>
            <a:ext cx="4968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Line 638"/>
          <p:cNvSpPr>
            <a:spLocks noChangeShapeType="1"/>
          </p:cNvSpPr>
          <p:nvPr/>
        </p:nvSpPr>
        <p:spPr bwMode="auto">
          <a:xfrm flipH="1">
            <a:off x="6855470" y="4009778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639"/>
          <p:cNvSpPr>
            <a:spLocks noChangeShapeType="1"/>
          </p:cNvSpPr>
          <p:nvPr/>
        </p:nvSpPr>
        <p:spPr bwMode="auto">
          <a:xfrm>
            <a:off x="6864995" y="3081091"/>
            <a:ext cx="45243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Line 640"/>
          <p:cNvSpPr>
            <a:spLocks noChangeShapeType="1"/>
          </p:cNvSpPr>
          <p:nvPr/>
        </p:nvSpPr>
        <p:spPr bwMode="auto">
          <a:xfrm>
            <a:off x="7636520" y="4813053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3" name="Line 641"/>
          <p:cNvSpPr>
            <a:spLocks noChangeShapeType="1"/>
          </p:cNvSpPr>
          <p:nvPr/>
        </p:nvSpPr>
        <p:spPr bwMode="auto">
          <a:xfrm flipH="1">
            <a:off x="7625408" y="4870203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4" name="Line 642"/>
          <p:cNvSpPr>
            <a:spLocks noChangeShapeType="1"/>
          </p:cNvSpPr>
          <p:nvPr/>
        </p:nvSpPr>
        <p:spPr bwMode="auto">
          <a:xfrm>
            <a:off x="7630170" y="3952628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" name="Line 643"/>
          <p:cNvSpPr>
            <a:spLocks noChangeShapeType="1"/>
          </p:cNvSpPr>
          <p:nvPr/>
        </p:nvSpPr>
        <p:spPr bwMode="auto">
          <a:xfrm flipH="1">
            <a:off x="7641283" y="4009778"/>
            <a:ext cx="4746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" name="Line 644"/>
          <p:cNvSpPr>
            <a:spLocks noChangeShapeType="1"/>
          </p:cNvSpPr>
          <p:nvPr/>
        </p:nvSpPr>
        <p:spPr bwMode="auto">
          <a:xfrm>
            <a:off x="7636520" y="3081091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7" name="Line 645"/>
          <p:cNvSpPr>
            <a:spLocks noChangeShapeType="1"/>
          </p:cNvSpPr>
          <p:nvPr/>
        </p:nvSpPr>
        <p:spPr bwMode="auto">
          <a:xfrm flipH="1">
            <a:off x="7590483" y="3138241"/>
            <a:ext cx="5476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646"/>
          <p:cNvSpPr>
            <a:spLocks noChangeShapeType="1"/>
          </p:cNvSpPr>
          <p:nvPr/>
        </p:nvSpPr>
        <p:spPr bwMode="auto">
          <a:xfrm flipV="1">
            <a:off x="74857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Line 647"/>
          <p:cNvSpPr>
            <a:spLocks noChangeShapeType="1"/>
          </p:cNvSpPr>
          <p:nvPr/>
        </p:nvSpPr>
        <p:spPr bwMode="auto">
          <a:xfrm>
            <a:off x="7439670" y="3193803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648"/>
          <p:cNvSpPr>
            <a:spLocks noChangeShapeType="1"/>
          </p:cNvSpPr>
          <p:nvPr/>
        </p:nvSpPr>
        <p:spPr bwMode="auto">
          <a:xfrm>
            <a:off x="7439670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" name="Line 649"/>
          <p:cNvSpPr>
            <a:spLocks noChangeShapeType="1"/>
          </p:cNvSpPr>
          <p:nvPr/>
        </p:nvSpPr>
        <p:spPr bwMode="auto">
          <a:xfrm flipV="1">
            <a:off x="7485708" y="4105028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2" name="Line 650"/>
          <p:cNvSpPr>
            <a:spLocks noChangeShapeType="1"/>
          </p:cNvSpPr>
          <p:nvPr/>
        </p:nvSpPr>
        <p:spPr bwMode="auto">
          <a:xfrm flipV="1">
            <a:off x="82731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" name="Line 651"/>
          <p:cNvSpPr>
            <a:spLocks noChangeShapeType="1"/>
          </p:cNvSpPr>
          <p:nvPr/>
        </p:nvSpPr>
        <p:spPr bwMode="auto">
          <a:xfrm flipV="1">
            <a:off x="8273108" y="41145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4" name="Line 652"/>
          <p:cNvSpPr>
            <a:spLocks noChangeShapeType="1"/>
          </p:cNvSpPr>
          <p:nvPr/>
        </p:nvSpPr>
        <p:spPr bwMode="auto">
          <a:xfrm>
            <a:off x="8228658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Line 653"/>
          <p:cNvSpPr>
            <a:spLocks noChangeShapeType="1"/>
          </p:cNvSpPr>
          <p:nvPr/>
        </p:nvSpPr>
        <p:spPr bwMode="auto">
          <a:xfrm>
            <a:off x="8228658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Rectangle 654"/>
          <p:cNvSpPr>
            <a:spLocks noChangeArrowheads="1"/>
          </p:cNvSpPr>
          <p:nvPr/>
        </p:nvSpPr>
        <p:spPr bwMode="auto">
          <a:xfrm>
            <a:off x="6279208" y="2469903"/>
            <a:ext cx="315912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Freeform 655"/>
          <p:cNvSpPr>
            <a:spLocks/>
          </p:cNvSpPr>
          <p:nvPr/>
        </p:nvSpPr>
        <p:spPr bwMode="auto">
          <a:xfrm>
            <a:off x="6279208" y="2469903"/>
            <a:ext cx="315912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" name="Rectangle 656"/>
          <p:cNvSpPr>
            <a:spLocks noChangeArrowheads="1"/>
          </p:cNvSpPr>
          <p:nvPr/>
        </p:nvSpPr>
        <p:spPr bwMode="auto">
          <a:xfrm>
            <a:off x="6268095" y="4179641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" name="Freeform 657"/>
          <p:cNvSpPr>
            <a:spLocks/>
          </p:cNvSpPr>
          <p:nvPr/>
        </p:nvSpPr>
        <p:spPr bwMode="auto">
          <a:xfrm>
            <a:off x="6268095" y="4179641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0" name="Rectangle 658"/>
          <p:cNvSpPr>
            <a:spLocks noChangeArrowheads="1"/>
          </p:cNvSpPr>
          <p:nvPr/>
        </p:nvSpPr>
        <p:spPr bwMode="auto">
          <a:xfrm>
            <a:off x="7057083" y="3317628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" name="Freeform 659"/>
          <p:cNvSpPr>
            <a:spLocks/>
          </p:cNvSpPr>
          <p:nvPr/>
        </p:nvSpPr>
        <p:spPr bwMode="auto">
          <a:xfrm>
            <a:off x="7057083" y="3317628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2" name="Rectangle 660"/>
          <p:cNvSpPr>
            <a:spLocks noChangeArrowheads="1"/>
          </p:cNvSpPr>
          <p:nvPr/>
        </p:nvSpPr>
        <p:spPr bwMode="auto">
          <a:xfrm>
            <a:off x="7834958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" name="Freeform 661"/>
          <p:cNvSpPr>
            <a:spLocks/>
          </p:cNvSpPr>
          <p:nvPr/>
        </p:nvSpPr>
        <p:spPr bwMode="auto">
          <a:xfrm>
            <a:off x="7834958" y="3317628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4" name="Rectangle 662"/>
          <p:cNvSpPr>
            <a:spLocks noChangeArrowheads="1"/>
          </p:cNvSpPr>
          <p:nvPr/>
        </p:nvSpPr>
        <p:spPr bwMode="auto">
          <a:xfrm>
            <a:off x="6245870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" name="Freeform 663"/>
          <p:cNvSpPr>
            <a:spLocks/>
          </p:cNvSpPr>
          <p:nvPr/>
        </p:nvSpPr>
        <p:spPr bwMode="auto">
          <a:xfrm>
            <a:off x="6245870" y="3317628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6" name="Rectangle 664"/>
          <p:cNvSpPr>
            <a:spLocks noChangeArrowheads="1"/>
          </p:cNvSpPr>
          <p:nvPr/>
        </p:nvSpPr>
        <p:spPr bwMode="auto">
          <a:xfrm>
            <a:off x="7057083" y="4179641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7" name="Freeform 665"/>
          <p:cNvSpPr>
            <a:spLocks/>
          </p:cNvSpPr>
          <p:nvPr/>
        </p:nvSpPr>
        <p:spPr bwMode="auto">
          <a:xfrm>
            <a:off x="7057083" y="4179641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8" name="Rectangle 666"/>
          <p:cNvSpPr>
            <a:spLocks noChangeArrowheads="1"/>
          </p:cNvSpPr>
          <p:nvPr/>
        </p:nvSpPr>
        <p:spPr bwMode="auto">
          <a:xfrm>
            <a:off x="7057083" y="2469903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" name="Freeform 667"/>
          <p:cNvSpPr>
            <a:spLocks/>
          </p:cNvSpPr>
          <p:nvPr/>
        </p:nvSpPr>
        <p:spPr bwMode="auto">
          <a:xfrm>
            <a:off x="7057083" y="2469903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0" name="Rectangle 668"/>
          <p:cNvSpPr>
            <a:spLocks noChangeArrowheads="1"/>
          </p:cNvSpPr>
          <p:nvPr/>
        </p:nvSpPr>
        <p:spPr bwMode="auto">
          <a:xfrm>
            <a:off x="7834958" y="2469903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1" name="Freeform 669"/>
          <p:cNvSpPr>
            <a:spLocks/>
          </p:cNvSpPr>
          <p:nvPr/>
        </p:nvSpPr>
        <p:spPr bwMode="auto">
          <a:xfrm>
            <a:off x="7834958" y="2469903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2" name="Rectangle 670"/>
          <p:cNvSpPr>
            <a:spLocks noChangeArrowheads="1"/>
          </p:cNvSpPr>
          <p:nvPr/>
        </p:nvSpPr>
        <p:spPr bwMode="auto">
          <a:xfrm>
            <a:off x="7834958" y="4179641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3" name="Freeform 671"/>
          <p:cNvSpPr>
            <a:spLocks/>
          </p:cNvSpPr>
          <p:nvPr/>
        </p:nvSpPr>
        <p:spPr bwMode="auto">
          <a:xfrm>
            <a:off x="7834958" y="4179641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4" name="Freeform 672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5" name="Freeform 673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6" name="Freeform 674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Freeform 675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8" name="Freeform 676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Freeform 677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0" name="Freeform 678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" name="Freeform 679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80"/>
          <p:cNvSpPr>
            <a:spLocks noChangeShapeType="1"/>
          </p:cNvSpPr>
          <p:nvPr/>
        </p:nvSpPr>
        <p:spPr bwMode="auto">
          <a:xfrm flipH="1">
            <a:off x="8182620" y="4768603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Freeform 681"/>
          <p:cNvSpPr>
            <a:spLocks/>
          </p:cNvSpPr>
          <p:nvPr/>
        </p:nvSpPr>
        <p:spPr bwMode="auto">
          <a:xfrm>
            <a:off x="8093720" y="4711453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4" name="Freeform 682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Freeform 683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6" name="Freeform 684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7" name="Freeform 685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8" name="Freeform 686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9" name="Freeform 687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0" name="Freeform 688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" name="Freeform 689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Rectangle 690"/>
          <p:cNvSpPr>
            <a:spLocks noChangeArrowheads="1"/>
          </p:cNvSpPr>
          <p:nvPr/>
        </p:nvSpPr>
        <p:spPr bwMode="auto">
          <a:xfrm>
            <a:off x="6341120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3" name="Rectangle 691"/>
          <p:cNvSpPr>
            <a:spLocks noChangeArrowheads="1"/>
          </p:cNvSpPr>
          <p:nvPr/>
        </p:nvSpPr>
        <p:spPr bwMode="auto">
          <a:xfrm>
            <a:off x="7144395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4" name="Rectangle 692"/>
          <p:cNvSpPr>
            <a:spLocks noChangeArrowheads="1"/>
          </p:cNvSpPr>
          <p:nvPr/>
        </p:nvSpPr>
        <p:spPr bwMode="auto">
          <a:xfrm>
            <a:off x="7914333" y="427647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5" name="Rectangle 693"/>
          <p:cNvSpPr>
            <a:spLocks noChangeArrowheads="1"/>
          </p:cNvSpPr>
          <p:nvPr/>
        </p:nvSpPr>
        <p:spPr bwMode="auto">
          <a:xfrm>
            <a:off x="7133283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6" name="Rectangle 694"/>
          <p:cNvSpPr>
            <a:spLocks noChangeArrowheads="1"/>
          </p:cNvSpPr>
          <p:nvPr/>
        </p:nvSpPr>
        <p:spPr bwMode="auto">
          <a:xfrm>
            <a:off x="6363345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7" name="Rectangle 695"/>
          <p:cNvSpPr>
            <a:spLocks noChangeArrowheads="1"/>
          </p:cNvSpPr>
          <p:nvPr/>
        </p:nvSpPr>
        <p:spPr bwMode="auto">
          <a:xfrm>
            <a:off x="792703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8" name="Rectangle 696"/>
          <p:cNvSpPr>
            <a:spLocks noChangeArrowheads="1"/>
          </p:cNvSpPr>
          <p:nvPr/>
        </p:nvSpPr>
        <p:spPr bwMode="auto">
          <a:xfrm>
            <a:off x="7914333" y="341605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79" name="Rectangle 697"/>
          <p:cNvSpPr>
            <a:spLocks noChangeArrowheads="1"/>
          </p:cNvSpPr>
          <p:nvPr/>
        </p:nvSpPr>
        <p:spPr bwMode="auto">
          <a:xfrm>
            <a:off x="6363345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80" name="Rectangle 698"/>
          <p:cNvSpPr>
            <a:spLocks noChangeArrowheads="1"/>
          </p:cNvSpPr>
          <p:nvPr/>
        </p:nvSpPr>
        <p:spPr bwMode="auto">
          <a:xfrm>
            <a:off x="821119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1" name="Freeform 699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2" name="Freeform 700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3" name="Rectangle 701"/>
          <p:cNvSpPr>
            <a:spLocks noChangeArrowheads="1"/>
          </p:cNvSpPr>
          <p:nvPr/>
        </p:nvSpPr>
        <p:spPr bwMode="auto">
          <a:xfrm>
            <a:off x="714598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84" name="Rectangle 702"/>
          <p:cNvSpPr>
            <a:spLocks noChangeArrowheads="1"/>
          </p:cNvSpPr>
          <p:nvPr/>
        </p:nvSpPr>
        <p:spPr bwMode="auto">
          <a:xfrm>
            <a:off x="741744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5" name="Rectangle 703"/>
          <p:cNvSpPr>
            <a:spLocks noChangeArrowheads="1"/>
          </p:cNvSpPr>
          <p:nvPr/>
        </p:nvSpPr>
        <p:spPr bwMode="auto">
          <a:xfrm>
            <a:off x="821119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6" name="Rectangle 704"/>
          <p:cNvSpPr>
            <a:spLocks noChangeArrowheads="1"/>
          </p:cNvSpPr>
          <p:nvPr/>
        </p:nvSpPr>
        <p:spPr bwMode="auto">
          <a:xfrm>
            <a:off x="6647508" y="39161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7" name="Rectangle 705"/>
          <p:cNvSpPr>
            <a:spLocks noChangeArrowheads="1"/>
          </p:cNvSpPr>
          <p:nvPr/>
        </p:nvSpPr>
        <p:spPr bwMode="auto">
          <a:xfrm>
            <a:off x="741744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8" name="Rectangle 706"/>
          <p:cNvSpPr>
            <a:spLocks noChangeArrowheads="1"/>
          </p:cNvSpPr>
          <p:nvPr/>
        </p:nvSpPr>
        <p:spPr bwMode="auto">
          <a:xfrm>
            <a:off x="822389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89" name="Rectangle 707"/>
          <p:cNvSpPr>
            <a:spLocks noChangeArrowheads="1"/>
          </p:cNvSpPr>
          <p:nvPr/>
        </p:nvSpPr>
        <p:spPr bwMode="auto">
          <a:xfrm>
            <a:off x="6660208" y="47797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0" name="Rectangle 708"/>
          <p:cNvSpPr>
            <a:spLocks noChangeArrowheads="1"/>
          </p:cNvSpPr>
          <p:nvPr/>
        </p:nvSpPr>
        <p:spPr bwMode="auto">
          <a:xfrm>
            <a:off x="743014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1" name="Line 709"/>
          <p:cNvSpPr>
            <a:spLocks noChangeShapeType="1"/>
          </p:cNvSpPr>
          <p:nvPr/>
        </p:nvSpPr>
        <p:spPr bwMode="auto">
          <a:xfrm flipH="1">
            <a:off x="6853883" y="3147766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2" name="Rectangle 710"/>
          <p:cNvSpPr>
            <a:spLocks noChangeArrowheads="1"/>
          </p:cNvSpPr>
          <p:nvPr/>
        </p:nvSpPr>
        <p:spPr bwMode="auto">
          <a:xfrm>
            <a:off x="6652270" y="307156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95" name="Line 6"/>
          <p:cNvSpPr>
            <a:spLocks noChangeShapeType="1"/>
          </p:cNvSpPr>
          <p:nvPr/>
        </p:nvSpPr>
        <p:spPr bwMode="auto">
          <a:xfrm>
            <a:off x="3932778" y="3988324"/>
            <a:ext cx="455619" cy="598534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4227709" y="4409075"/>
            <a:ext cx="11557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</a:rPr>
              <a:t>Link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 flipH="1" flipV="1">
            <a:off x="5383409" y="4669208"/>
            <a:ext cx="1075186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05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Line 1393"/>
          <p:cNvSpPr>
            <a:spLocks noChangeShapeType="1"/>
          </p:cNvSpPr>
          <p:nvPr/>
        </p:nvSpPr>
        <p:spPr bwMode="auto">
          <a:xfrm flipH="1" flipV="1">
            <a:off x="3019425" y="2066925"/>
            <a:ext cx="4429125" cy="171450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2341" name="Line 1394"/>
          <p:cNvSpPr>
            <a:spLocks noChangeShapeType="1"/>
          </p:cNvSpPr>
          <p:nvPr/>
        </p:nvSpPr>
        <p:spPr bwMode="auto">
          <a:xfrm flipH="1">
            <a:off x="3009900" y="4133850"/>
            <a:ext cx="4457700" cy="161925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42342" name="Group 1395"/>
          <p:cNvGrpSpPr>
            <a:grpSpLocks/>
          </p:cNvGrpSpPr>
          <p:nvPr/>
        </p:nvGrpSpPr>
        <p:grpSpPr bwMode="auto">
          <a:xfrm>
            <a:off x="1171575" y="2076450"/>
            <a:ext cx="3651250" cy="3689350"/>
            <a:chOff x="3399" y="2650"/>
            <a:chExt cx="5751" cy="5810"/>
          </a:xfrm>
        </p:grpSpPr>
        <p:sp>
          <p:nvSpPr>
            <p:cNvPr id="142343" name="AutoShape 1396"/>
            <p:cNvSpPr>
              <a:spLocks noChangeArrowheads="1"/>
            </p:cNvSpPr>
            <p:nvPr/>
          </p:nvSpPr>
          <p:spPr bwMode="auto">
            <a:xfrm rot="-5400000">
              <a:off x="3199" y="3051"/>
              <a:ext cx="5810" cy="5008"/>
            </a:xfrm>
            <a:prstGeom prst="hexagon">
              <a:avLst>
                <a:gd name="adj" fmla="val 29004"/>
                <a:gd name="vf" fmla="val 11547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44" name="Group 1397"/>
            <p:cNvGrpSpPr>
              <a:grpSpLocks/>
            </p:cNvGrpSpPr>
            <p:nvPr/>
          </p:nvGrpSpPr>
          <p:grpSpPr bwMode="auto">
            <a:xfrm>
              <a:off x="8000" y="5940"/>
              <a:ext cx="726" cy="331"/>
              <a:chOff x="6762" y="2236"/>
              <a:chExt cx="493" cy="225"/>
            </a:xfrm>
          </p:grpSpPr>
          <p:sp>
            <p:nvSpPr>
              <p:cNvPr id="142590" name="Freeform 1398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91" name="Freeform 1399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45" name="Line 1400"/>
            <p:cNvSpPr>
              <a:spLocks noChangeShapeType="1"/>
            </p:cNvSpPr>
            <p:nvPr/>
          </p:nvSpPr>
          <p:spPr bwMode="auto">
            <a:xfrm flipV="1">
              <a:off x="6937" y="3663"/>
              <a:ext cx="0" cy="413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46" name="Line 1401"/>
            <p:cNvSpPr>
              <a:spLocks noChangeShapeType="1"/>
            </p:cNvSpPr>
            <p:nvPr/>
          </p:nvSpPr>
          <p:spPr bwMode="auto">
            <a:xfrm>
              <a:off x="5696" y="3663"/>
              <a:ext cx="1241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47" name="Freeform 1402"/>
            <p:cNvSpPr>
              <a:spLocks/>
            </p:cNvSpPr>
            <p:nvPr/>
          </p:nvSpPr>
          <p:spPr bwMode="auto">
            <a:xfrm>
              <a:off x="6120" y="5247"/>
              <a:ext cx="451" cy="333"/>
            </a:xfrm>
            <a:custGeom>
              <a:avLst/>
              <a:gdLst>
                <a:gd name="T0" fmla="*/ 338 w 493"/>
                <a:gd name="T1" fmla="*/ 0 h 226"/>
                <a:gd name="T2" fmla="*/ 338 w 493"/>
                <a:gd name="T3" fmla="*/ 84 h 226"/>
                <a:gd name="T4" fmla="*/ 0 w 493"/>
                <a:gd name="T5" fmla="*/ 84 h 226"/>
                <a:gd name="T6" fmla="*/ 0 w 493"/>
                <a:gd name="T7" fmla="*/ 250 h 226"/>
                <a:gd name="T8" fmla="*/ 338 w 493"/>
                <a:gd name="T9" fmla="*/ 250 h 226"/>
                <a:gd name="T10" fmla="*/ 338 w 493"/>
                <a:gd name="T11" fmla="*/ 333 h 226"/>
                <a:gd name="T12" fmla="*/ 451 w 493"/>
                <a:gd name="T13" fmla="*/ 167 h 226"/>
                <a:gd name="T14" fmla="*/ 338 w 493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3"/>
                <a:gd name="T25" fmla="*/ 0 h 226"/>
                <a:gd name="T26" fmla="*/ 493 w 493"/>
                <a:gd name="T27" fmla="*/ 226 h 2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3" h="226">
                  <a:moveTo>
                    <a:pt x="370" y="0"/>
                  </a:moveTo>
                  <a:lnTo>
                    <a:pt x="370" y="57"/>
                  </a:lnTo>
                  <a:lnTo>
                    <a:pt x="0" y="57"/>
                  </a:lnTo>
                  <a:lnTo>
                    <a:pt x="0" y="170"/>
                  </a:lnTo>
                  <a:lnTo>
                    <a:pt x="370" y="170"/>
                  </a:lnTo>
                  <a:lnTo>
                    <a:pt x="370" y="226"/>
                  </a:lnTo>
                  <a:lnTo>
                    <a:pt x="493" y="113"/>
                  </a:lnTo>
                  <a:lnTo>
                    <a:pt x="370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48" name="Freeform 1403"/>
            <p:cNvSpPr>
              <a:spLocks noEditPoints="1"/>
            </p:cNvSpPr>
            <p:nvPr/>
          </p:nvSpPr>
          <p:spPr bwMode="auto">
            <a:xfrm>
              <a:off x="5642" y="3654"/>
              <a:ext cx="108" cy="526"/>
            </a:xfrm>
            <a:custGeom>
              <a:avLst/>
              <a:gdLst>
                <a:gd name="T0" fmla="*/ 63 w 800"/>
                <a:gd name="T1" fmla="*/ 9 h 3833"/>
                <a:gd name="T2" fmla="*/ 63 w 800"/>
                <a:gd name="T3" fmla="*/ 434 h 3833"/>
                <a:gd name="T4" fmla="*/ 54 w 800"/>
                <a:gd name="T5" fmla="*/ 444 h 3833"/>
                <a:gd name="T6" fmla="*/ 45 w 800"/>
                <a:gd name="T7" fmla="*/ 434 h 3833"/>
                <a:gd name="T8" fmla="*/ 45 w 800"/>
                <a:gd name="T9" fmla="*/ 9 h 3833"/>
                <a:gd name="T10" fmla="*/ 54 w 800"/>
                <a:gd name="T11" fmla="*/ 0 h 3833"/>
                <a:gd name="T12" fmla="*/ 63 w 800"/>
                <a:gd name="T13" fmla="*/ 9 h 3833"/>
                <a:gd name="T14" fmla="*/ 108 w 800"/>
                <a:gd name="T15" fmla="*/ 416 h 3833"/>
                <a:gd name="T16" fmla="*/ 54 w 800"/>
                <a:gd name="T17" fmla="*/ 526 h 3833"/>
                <a:gd name="T18" fmla="*/ 0 w 800"/>
                <a:gd name="T19" fmla="*/ 416 h 3833"/>
                <a:gd name="T20" fmla="*/ 108 w 800"/>
                <a:gd name="T21" fmla="*/ 416 h 3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0"/>
                <a:gd name="T34" fmla="*/ 0 h 3833"/>
                <a:gd name="T35" fmla="*/ 800 w 800"/>
                <a:gd name="T36" fmla="*/ 3833 h 3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0" h="3833">
                  <a:moveTo>
                    <a:pt x="467" y="66"/>
                  </a:moveTo>
                  <a:lnTo>
                    <a:pt x="467" y="3166"/>
                  </a:lnTo>
                  <a:cubicBezTo>
                    <a:pt x="467" y="3203"/>
                    <a:pt x="437" y="3233"/>
                    <a:pt x="400" y="3233"/>
                  </a:cubicBezTo>
                  <a:cubicBezTo>
                    <a:pt x="364" y="3233"/>
                    <a:pt x="334" y="3203"/>
                    <a:pt x="334" y="3166"/>
                  </a:cubicBezTo>
                  <a:lnTo>
                    <a:pt x="334" y="66"/>
                  </a:lnTo>
                  <a:cubicBezTo>
                    <a:pt x="334" y="30"/>
                    <a:pt x="364" y="0"/>
                    <a:pt x="400" y="0"/>
                  </a:cubicBezTo>
                  <a:cubicBezTo>
                    <a:pt x="437" y="0"/>
                    <a:pt x="467" y="30"/>
                    <a:pt x="467" y="66"/>
                  </a:cubicBezTo>
                  <a:close/>
                  <a:moveTo>
                    <a:pt x="800" y="3033"/>
                  </a:moveTo>
                  <a:lnTo>
                    <a:pt x="400" y="3833"/>
                  </a:lnTo>
                  <a:lnTo>
                    <a:pt x="0" y="3033"/>
                  </a:lnTo>
                  <a:lnTo>
                    <a:pt x="800" y="3033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49" name="Rectangle 1404"/>
            <p:cNvSpPr>
              <a:spLocks noChangeArrowheads="1"/>
            </p:cNvSpPr>
            <p:nvPr/>
          </p:nvSpPr>
          <p:spPr bwMode="auto">
            <a:xfrm>
              <a:off x="5760" y="3420"/>
              <a:ext cx="270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arbitration</a:t>
              </a:r>
              <a:endParaRPr lang="en-GB" dirty="0"/>
            </a:p>
          </p:txBody>
        </p:sp>
        <p:sp>
          <p:nvSpPr>
            <p:cNvPr id="142350" name="Freeform 1405"/>
            <p:cNvSpPr>
              <a:spLocks noEditPoints="1"/>
            </p:cNvSpPr>
            <p:nvPr/>
          </p:nvSpPr>
          <p:spPr bwMode="auto">
            <a:xfrm>
              <a:off x="7970" y="6324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5 h 400"/>
                <a:gd name="T8" fmla="*/ 723 w 2675"/>
                <a:gd name="T9" fmla="*/ 45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lnTo>
                    <a:pt x="2642" y="166"/>
                  </a:lnTo>
                  <a:cubicBezTo>
                    <a:pt x="2661" y="166"/>
                    <a:pt x="2675" y="181"/>
                    <a:pt x="2675" y="200"/>
                  </a:cubicBezTo>
                  <a:cubicBezTo>
                    <a:pt x="2675" y="218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51" name="Group 1406"/>
            <p:cNvGrpSpPr>
              <a:grpSpLocks/>
            </p:cNvGrpSpPr>
            <p:nvPr/>
          </p:nvGrpSpPr>
          <p:grpSpPr bwMode="auto">
            <a:xfrm>
              <a:off x="4450" y="6550"/>
              <a:ext cx="723" cy="198"/>
              <a:chOff x="4316" y="3634"/>
              <a:chExt cx="491" cy="134"/>
            </a:xfrm>
          </p:grpSpPr>
          <p:sp>
            <p:nvSpPr>
              <p:cNvPr id="142585" name="Rectangle 1407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6" name="Rectangle 1408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7" name="Rectangle 1409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8" name="Line 1410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9" name="Line 1411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52" name="Freeform 1412"/>
            <p:cNvSpPr>
              <a:spLocks noEditPoints="1"/>
            </p:cNvSpPr>
            <p:nvPr/>
          </p:nvSpPr>
          <p:spPr bwMode="auto">
            <a:xfrm>
              <a:off x="5261" y="6599"/>
              <a:ext cx="319" cy="109"/>
            </a:xfrm>
            <a:custGeom>
              <a:avLst/>
              <a:gdLst>
                <a:gd name="T0" fmla="*/ 9 w 2333"/>
                <a:gd name="T1" fmla="*/ 45 h 800"/>
                <a:gd name="T2" fmla="*/ 228 w 2333"/>
                <a:gd name="T3" fmla="*/ 45 h 800"/>
                <a:gd name="T4" fmla="*/ 237 w 2333"/>
                <a:gd name="T5" fmla="*/ 55 h 800"/>
                <a:gd name="T6" fmla="*/ 228 w 2333"/>
                <a:gd name="T7" fmla="*/ 64 h 800"/>
                <a:gd name="T8" fmla="*/ 9 w 2333"/>
                <a:gd name="T9" fmla="*/ 64 h 800"/>
                <a:gd name="T10" fmla="*/ 0 w 2333"/>
                <a:gd name="T11" fmla="*/ 55 h 800"/>
                <a:gd name="T12" fmla="*/ 9 w 2333"/>
                <a:gd name="T13" fmla="*/ 45 h 800"/>
                <a:gd name="T14" fmla="*/ 210 w 2333"/>
                <a:gd name="T15" fmla="*/ 0 h 800"/>
                <a:gd name="T16" fmla="*/ 319 w 2333"/>
                <a:gd name="T17" fmla="*/ 55 h 800"/>
                <a:gd name="T18" fmla="*/ 210 w 2333"/>
                <a:gd name="T19" fmla="*/ 109 h 800"/>
                <a:gd name="T20" fmla="*/ 210 w 2333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3"/>
                <a:gd name="T34" fmla="*/ 0 h 800"/>
                <a:gd name="T35" fmla="*/ 2333 w 2333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53" name="Group 1413"/>
            <p:cNvGrpSpPr>
              <a:grpSpLocks/>
            </p:cNvGrpSpPr>
            <p:nvPr/>
          </p:nvGrpSpPr>
          <p:grpSpPr bwMode="auto">
            <a:xfrm>
              <a:off x="3496" y="6480"/>
              <a:ext cx="724" cy="331"/>
              <a:chOff x="3398" y="3718"/>
              <a:chExt cx="492" cy="225"/>
            </a:xfrm>
          </p:grpSpPr>
          <p:sp>
            <p:nvSpPr>
              <p:cNvPr id="142583" name="Freeform 1414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4" name="Freeform 1415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54" name="Freeform 1416"/>
            <p:cNvSpPr>
              <a:spLocks noEditPoints="1"/>
            </p:cNvSpPr>
            <p:nvPr/>
          </p:nvSpPr>
          <p:spPr bwMode="auto">
            <a:xfrm>
              <a:off x="3409" y="6860"/>
              <a:ext cx="731" cy="110"/>
            </a:xfrm>
            <a:custGeom>
              <a:avLst/>
              <a:gdLst>
                <a:gd name="T0" fmla="*/ 722 w 2675"/>
                <a:gd name="T1" fmla="*/ 64 h 400"/>
                <a:gd name="T2" fmla="*/ 91 w 2675"/>
                <a:gd name="T3" fmla="*/ 64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4 h 400"/>
                <a:gd name="T14" fmla="*/ 109 w 2675"/>
                <a:gd name="T15" fmla="*/ 110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1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55" name="Group 1417"/>
            <p:cNvGrpSpPr>
              <a:grpSpLocks/>
            </p:cNvGrpSpPr>
            <p:nvPr/>
          </p:nvGrpSpPr>
          <p:grpSpPr bwMode="auto">
            <a:xfrm>
              <a:off x="6696" y="4076"/>
              <a:ext cx="1242" cy="2904"/>
              <a:chOff x="5866" y="1970"/>
              <a:chExt cx="844" cy="1973"/>
            </a:xfrm>
          </p:grpSpPr>
          <p:sp>
            <p:nvSpPr>
              <p:cNvPr id="142581" name="Rectangle 1418"/>
              <p:cNvSpPr>
                <a:spLocks noChangeArrowheads="1"/>
              </p:cNvSpPr>
              <p:nvPr/>
            </p:nvSpPr>
            <p:spPr bwMode="auto">
              <a:xfrm>
                <a:off x="5866" y="1970"/>
                <a:ext cx="844" cy="19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2" name="Rectangle 1419"/>
              <p:cNvSpPr>
                <a:spLocks noChangeArrowheads="1"/>
              </p:cNvSpPr>
              <p:nvPr/>
            </p:nvSpPr>
            <p:spPr bwMode="auto">
              <a:xfrm>
                <a:off x="5866" y="1970"/>
                <a:ext cx="844" cy="1973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56" name="Rectangle 1420"/>
            <p:cNvSpPr>
              <a:spLocks noChangeArrowheads="1"/>
            </p:cNvSpPr>
            <p:nvPr/>
          </p:nvSpPr>
          <p:spPr bwMode="auto">
            <a:xfrm>
              <a:off x="7042" y="4777"/>
              <a:ext cx="90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routing</a:t>
              </a:r>
              <a:endParaRPr lang="en-GB" dirty="0"/>
            </a:p>
          </p:txBody>
        </p:sp>
        <p:sp>
          <p:nvSpPr>
            <p:cNvPr id="142357" name="Rectangle 1421"/>
            <p:cNvSpPr>
              <a:spLocks noChangeArrowheads="1"/>
            </p:cNvSpPr>
            <p:nvPr/>
          </p:nvSpPr>
          <p:spPr bwMode="auto">
            <a:xfrm>
              <a:off x="7259" y="4996"/>
              <a:ext cx="196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&amp;</a:t>
              </a:r>
              <a:endParaRPr lang="en-GB" dirty="0"/>
            </a:p>
          </p:txBody>
        </p:sp>
        <p:sp>
          <p:nvSpPr>
            <p:cNvPr id="142358" name="Rectangle 1422"/>
            <p:cNvSpPr>
              <a:spLocks noChangeArrowheads="1"/>
            </p:cNvSpPr>
            <p:nvPr/>
          </p:nvSpPr>
          <p:spPr bwMode="auto">
            <a:xfrm>
              <a:off x="6785" y="5217"/>
              <a:ext cx="1652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transmission </a:t>
              </a:r>
              <a:endParaRPr lang="en-GB" dirty="0"/>
            </a:p>
          </p:txBody>
        </p:sp>
        <p:sp>
          <p:nvSpPr>
            <p:cNvPr id="142359" name="Rectangle 1423"/>
            <p:cNvSpPr>
              <a:spLocks noChangeArrowheads="1"/>
            </p:cNvSpPr>
            <p:nvPr/>
          </p:nvSpPr>
          <p:spPr bwMode="auto">
            <a:xfrm>
              <a:off x="7046" y="5436"/>
              <a:ext cx="885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control</a:t>
              </a:r>
              <a:endParaRPr lang="en-GB" dirty="0"/>
            </a:p>
          </p:txBody>
        </p:sp>
        <p:grpSp>
          <p:nvGrpSpPr>
            <p:cNvPr id="142360" name="Group 1424"/>
            <p:cNvGrpSpPr>
              <a:grpSpLocks/>
            </p:cNvGrpSpPr>
            <p:nvPr/>
          </p:nvGrpSpPr>
          <p:grpSpPr bwMode="auto">
            <a:xfrm>
              <a:off x="8000" y="6480"/>
              <a:ext cx="726" cy="331"/>
              <a:chOff x="6762" y="3715"/>
              <a:chExt cx="493" cy="225"/>
            </a:xfrm>
          </p:grpSpPr>
          <p:sp>
            <p:nvSpPr>
              <p:cNvPr id="142579" name="Freeform 1425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80" name="Freeform 1426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61" name="Freeform 1427"/>
            <p:cNvSpPr>
              <a:spLocks noEditPoints="1"/>
            </p:cNvSpPr>
            <p:nvPr/>
          </p:nvSpPr>
          <p:spPr bwMode="auto">
            <a:xfrm>
              <a:off x="7970" y="6865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3 w 2675"/>
                <a:gd name="T9" fmla="*/ 46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2642" y="167"/>
                  </a:lnTo>
                  <a:cubicBezTo>
                    <a:pt x="2661" y="167"/>
                    <a:pt x="2675" y="182"/>
                    <a:pt x="2675" y="200"/>
                  </a:cubicBezTo>
                  <a:cubicBezTo>
                    <a:pt x="2675" y="219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62" name="Group 1428"/>
            <p:cNvGrpSpPr>
              <a:grpSpLocks/>
            </p:cNvGrpSpPr>
            <p:nvPr/>
          </p:nvGrpSpPr>
          <p:grpSpPr bwMode="auto">
            <a:xfrm>
              <a:off x="8000" y="5940"/>
              <a:ext cx="726" cy="331"/>
              <a:chOff x="6762" y="2236"/>
              <a:chExt cx="493" cy="225"/>
            </a:xfrm>
          </p:grpSpPr>
          <p:sp>
            <p:nvSpPr>
              <p:cNvPr id="142577" name="Freeform 1429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78" name="Freeform 1430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63" name="Line 1431"/>
            <p:cNvSpPr>
              <a:spLocks noChangeShapeType="1"/>
            </p:cNvSpPr>
            <p:nvPr/>
          </p:nvSpPr>
          <p:spPr bwMode="auto">
            <a:xfrm flipV="1">
              <a:off x="6937" y="3663"/>
              <a:ext cx="0" cy="413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64" name="Line 1432"/>
            <p:cNvSpPr>
              <a:spLocks noChangeShapeType="1"/>
            </p:cNvSpPr>
            <p:nvPr/>
          </p:nvSpPr>
          <p:spPr bwMode="auto">
            <a:xfrm>
              <a:off x="5696" y="3663"/>
              <a:ext cx="1241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65" name="Freeform 1433"/>
            <p:cNvSpPr>
              <a:spLocks/>
            </p:cNvSpPr>
            <p:nvPr/>
          </p:nvSpPr>
          <p:spPr bwMode="auto">
            <a:xfrm>
              <a:off x="5580" y="4076"/>
              <a:ext cx="360" cy="2944"/>
            </a:xfrm>
            <a:custGeom>
              <a:avLst/>
              <a:gdLst>
                <a:gd name="T0" fmla="*/ 0 w 141"/>
                <a:gd name="T1" fmla="*/ 2944 h 705"/>
                <a:gd name="T2" fmla="*/ 0 w 141"/>
                <a:gd name="T3" fmla="*/ 0 h 705"/>
                <a:gd name="T4" fmla="*/ 360 w 141"/>
                <a:gd name="T5" fmla="*/ 593 h 705"/>
                <a:gd name="T6" fmla="*/ 360 w 141"/>
                <a:gd name="T7" fmla="*/ 2351 h 705"/>
                <a:gd name="T8" fmla="*/ 0 w 141"/>
                <a:gd name="T9" fmla="*/ 2944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705"/>
                <a:gd name="T17" fmla="*/ 141 w 141"/>
                <a:gd name="T18" fmla="*/ 705 h 7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705">
                  <a:moveTo>
                    <a:pt x="0" y="705"/>
                  </a:moveTo>
                  <a:lnTo>
                    <a:pt x="0" y="0"/>
                  </a:lnTo>
                  <a:lnTo>
                    <a:pt x="141" y="142"/>
                  </a:lnTo>
                  <a:lnTo>
                    <a:pt x="141" y="563"/>
                  </a:lnTo>
                  <a:lnTo>
                    <a:pt x="0" y="705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66" name="Freeform 1434"/>
            <p:cNvSpPr>
              <a:spLocks noEditPoints="1"/>
            </p:cNvSpPr>
            <p:nvPr/>
          </p:nvSpPr>
          <p:spPr bwMode="auto">
            <a:xfrm>
              <a:off x="5642" y="3654"/>
              <a:ext cx="108" cy="526"/>
            </a:xfrm>
            <a:custGeom>
              <a:avLst/>
              <a:gdLst>
                <a:gd name="T0" fmla="*/ 63 w 800"/>
                <a:gd name="T1" fmla="*/ 9 h 3833"/>
                <a:gd name="T2" fmla="*/ 63 w 800"/>
                <a:gd name="T3" fmla="*/ 434 h 3833"/>
                <a:gd name="T4" fmla="*/ 54 w 800"/>
                <a:gd name="T5" fmla="*/ 444 h 3833"/>
                <a:gd name="T6" fmla="*/ 45 w 800"/>
                <a:gd name="T7" fmla="*/ 434 h 3833"/>
                <a:gd name="T8" fmla="*/ 45 w 800"/>
                <a:gd name="T9" fmla="*/ 9 h 3833"/>
                <a:gd name="T10" fmla="*/ 54 w 800"/>
                <a:gd name="T11" fmla="*/ 0 h 3833"/>
                <a:gd name="T12" fmla="*/ 63 w 800"/>
                <a:gd name="T13" fmla="*/ 9 h 3833"/>
                <a:gd name="T14" fmla="*/ 108 w 800"/>
                <a:gd name="T15" fmla="*/ 416 h 3833"/>
                <a:gd name="T16" fmla="*/ 54 w 800"/>
                <a:gd name="T17" fmla="*/ 526 h 3833"/>
                <a:gd name="T18" fmla="*/ 0 w 800"/>
                <a:gd name="T19" fmla="*/ 416 h 3833"/>
                <a:gd name="T20" fmla="*/ 108 w 800"/>
                <a:gd name="T21" fmla="*/ 416 h 38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0"/>
                <a:gd name="T34" fmla="*/ 0 h 3833"/>
                <a:gd name="T35" fmla="*/ 800 w 800"/>
                <a:gd name="T36" fmla="*/ 3833 h 3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0" h="3833">
                  <a:moveTo>
                    <a:pt x="467" y="66"/>
                  </a:moveTo>
                  <a:lnTo>
                    <a:pt x="467" y="3166"/>
                  </a:lnTo>
                  <a:cubicBezTo>
                    <a:pt x="467" y="3203"/>
                    <a:pt x="437" y="3233"/>
                    <a:pt x="400" y="3233"/>
                  </a:cubicBezTo>
                  <a:cubicBezTo>
                    <a:pt x="364" y="3233"/>
                    <a:pt x="334" y="3203"/>
                    <a:pt x="334" y="3166"/>
                  </a:cubicBezTo>
                  <a:lnTo>
                    <a:pt x="334" y="66"/>
                  </a:lnTo>
                  <a:cubicBezTo>
                    <a:pt x="334" y="30"/>
                    <a:pt x="364" y="0"/>
                    <a:pt x="400" y="0"/>
                  </a:cubicBezTo>
                  <a:cubicBezTo>
                    <a:pt x="437" y="0"/>
                    <a:pt x="467" y="30"/>
                    <a:pt x="467" y="66"/>
                  </a:cubicBezTo>
                  <a:close/>
                  <a:moveTo>
                    <a:pt x="800" y="3033"/>
                  </a:moveTo>
                  <a:lnTo>
                    <a:pt x="400" y="3833"/>
                  </a:lnTo>
                  <a:lnTo>
                    <a:pt x="0" y="3033"/>
                  </a:lnTo>
                  <a:lnTo>
                    <a:pt x="800" y="3033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67" name="Freeform 1435"/>
            <p:cNvSpPr>
              <a:spLocks noEditPoints="1"/>
            </p:cNvSpPr>
            <p:nvPr/>
          </p:nvSpPr>
          <p:spPr bwMode="auto">
            <a:xfrm>
              <a:off x="7970" y="6324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5 h 400"/>
                <a:gd name="T8" fmla="*/ 723 w 2675"/>
                <a:gd name="T9" fmla="*/ 45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lnTo>
                    <a:pt x="2642" y="166"/>
                  </a:lnTo>
                  <a:cubicBezTo>
                    <a:pt x="2661" y="166"/>
                    <a:pt x="2675" y="181"/>
                    <a:pt x="2675" y="200"/>
                  </a:cubicBezTo>
                  <a:cubicBezTo>
                    <a:pt x="2675" y="218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68" name="Group 1436"/>
            <p:cNvGrpSpPr>
              <a:grpSpLocks/>
            </p:cNvGrpSpPr>
            <p:nvPr/>
          </p:nvGrpSpPr>
          <p:grpSpPr bwMode="auto">
            <a:xfrm>
              <a:off x="4450" y="6550"/>
              <a:ext cx="722" cy="197"/>
              <a:chOff x="4316" y="3634"/>
              <a:chExt cx="491" cy="134"/>
            </a:xfrm>
          </p:grpSpPr>
          <p:sp>
            <p:nvSpPr>
              <p:cNvPr id="142572" name="Rectangle 1437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73" name="Rectangle 1438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74" name="Rectangle 1439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75" name="Line 1440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76" name="Line 1441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2369" name="Group 1442"/>
            <p:cNvGrpSpPr>
              <a:grpSpLocks/>
            </p:cNvGrpSpPr>
            <p:nvPr/>
          </p:nvGrpSpPr>
          <p:grpSpPr bwMode="auto">
            <a:xfrm>
              <a:off x="3495" y="6480"/>
              <a:ext cx="725" cy="331"/>
              <a:chOff x="3398" y="3718"/>
              <a:chExt cx="492" cy="225"/>
            </a:xfrm>
          </p:grpSpPr>
          <p:sp>
            <p:nvSpPr>
              <p:cNvPr id="142570" name="Freeform 1443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71" name="Freeform 1444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70" name="Freeform 1445"/>
            <p:cNvSpPr>
              <a:spLocks noEditPoints="1"/>
            </p:cNvSpPr>
            <p:nvPr/>
          </p:nvSpPr>
          <p:spPr bwMode="auto">
            <a:xfrm>
              <a:off x="3409" y="6860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1" name="Rectangle 1446"/>
            <p:cNvSpPr>
              <a:spLocks noChangeArrowheads="1"/>
            </p:cNvSpPr>
            <p:nvPr/>
          </p:nvSpPr>
          <p:spPr bwMode="auto">
            <a:xfrm>
              <a:off x="4583" y="6550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2" name="Rectangle 1447"/>
            <p:cNvSpPr>
              <a:spLocks noChangeArrowheads="1"/>
            </p:cNvSpPr>
            <p:nvPr/>
          </p:nvSpPr>
          <p:spPr bwMode="auto">
            <a:xfrm>
              <a:off x="4778" y="6550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3" name="Rectangle 1448"/>
            <p:cNvSpPr>
              <a:spLocks noChangeArrowheads="1"/>
            </p:cNvSpPr>
            <p:nvPr/>
          </p:nvSpPr>
          <p:spPr bwMode="auto">
            <a:xfrm>
              <a:off x="4976" y="6550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4" name="Line 1449"/>
            <p:cNvSpPr>
              <a:spLocks noChangeShapeType="1"/>
            </p:cNvSpPr>
            <p:nvPr/>
          </p:nvSpPr>
          <p:spPr bwMode="auto">
            <a:xfrm flipH="1">
              <a:off x="4450" y="655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5" name="Line 1450"/>
            <p:cNvSpPr>
              <a:spLocks noChangeShapeType="1"/>
            </p:cNvSpPr>
            <p:nvPr/>
          </p:nvSpPr>
          <p:spPr bwMode="auto">
            <a:xfrm flipH="1">
              <a:off x="4450" y="6747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6" name="Rectangle 1451"/>
            <p:cNvSpPr>
              <a:spLocks noChangeArrowheads="1"/>
            </p:cNvSpPr>
            <p:nvPr/>
          </p:nvSpPr>
          <p:spPr bwMode="auto">
            <a:xfrm>
              <a:off x="4583" y="6550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7" name="Rectangle 1452"/>
            <p:cNvSpPr>
              <a:spLocks noChangeArrowheads="1"/>
            </p:cNvSpPr>
            <p:nvPr/>
          </p:nvSpPr>
          <p:spPr bwMode="auto">
            <a:xfrm>
              <a:off x="4778" y="6550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8" name="Rectangle 1453"/>
            <p:cNvSpPr>
              <a:spLocks noChangeArrowheads="1"/>
            </p:cNvSpPr>
            <p:nvPr/>
          </p:nvSpPr>
          <p:spPr bwMode="auto">
            <a:xfrm>
              <a:off x="4976" y="6550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79" name="Line 1454"/>
            <p:cNvSpPr>
              <a:spLocks noChangeShapeType="1"/>
            </p:cNvSpPr>
            <p:nvPr/>
          </p:nvSpPr>
          <p:spPr bwMode="auto">
            <a:xfrm flipH="1">
              <a:off x="4450" y="655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80" name="Line 1455"/>
            <p:cNvSpPr>
              <a:spLocks noChangeShapeType="1"/>
            </p:cNvSpPr>
            <p:nvPr/>
          </p:nvSpPr>
          <p:spPr bwMode="auto">
            <a:xfrm flipH="1">
              <a:off x="4450" y="6747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81" name="Group 1456"/>
            <p:cNvGrpSpPr>
              <a:grpSpLocks/>
            </p:cNvGrpSpPr>
            <p:nvPr/>
          </p:nvGrpSpPr>
          <p:grpSpPr bwMode="auto">
            <a:xfrm>
              <a:off x="3495" y="6480"/>
              <a:ext cx="725" cy="331"/>
              <a:chOff x="3398" y="3718"/>
              <a:chExt cx="492" cy="225"/>
            </a:xfrm>
          </p:grpSpPr>
          <p:sp>
            <p:nvSpPr>
              <p:cNvPr id="142568" name="Freeform 1457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9" name="Freeform 1458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82" name="Freeform 1459"/>
            <p:cNvSpPr>
              <a:spLocks noEditPoints="1"/>
            </p:cNvSpPr>
            <p:nvPr/>
          </p:nvSpPr>
          <p:spPr bwMode="auto">
            <a:xfrm>
              <a:off x="3409" y="6860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83" name="Group 1460"/>
            <p:cNvGrpSpPr>
              <a:grpSpLocks/>
            </p:cNvGrpSpPr>
            <p:nvPr/>
          </p:nvGrpSpPr>
          <p:grpSpPr bwMode="auto">
            <a:xfrm>
              <a:off x="6696" y="4076"/>
              <a:ext cx="1242" cy="2904"/>
              <a:chOff x="5866" y="1970"/>
              <a:chExt cx="844" cy="1973"/>
            </a:xfrm>
          </p:grpSpPr>
          <p:sp>
            <p:nvSpPr>
              <p:cNvPr id="142566" name="Rectangle 1461"/>
              <p:cNvSpPr>
                <a:spLocks noChangeArrowheads="1"/>
              </p:cNvSpPr>
              <p:nvPr/>
            </p:nvSpPr>
            <p:spPr bwMode="auto">
              <a:xfrm>
                <a:off x="5866" y="1970"/>
                <a:ext cx="844" cy="19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7" name="Rectangle 1462"/>
              <p:cNvSpPr>
                <a:spLocks noChangeArrowheads="1"/>
              </p:cNvSpPr>
              <p:nvPr/>
            </p:nvSpPr>
            <p:spPr bwMode="auto">
              <a:xfrm>
                <a:off x="5866" y="1970"/>
                <a:ext cx="844" cy="1973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84" name="Rectangle 1463"/>
            <p:cNvSpPr>
              <a:spLocks noChangeArrowheads="1"/>
            </p:cNvSpPr>
            <p:nvPr/>
          </p:nvSpPr>
          <p:spPr bwMode="auto">
            <a:xfrm>
              <a:off x="7042" y="4777"/>
              <a:ext cx="90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routing</a:t>
              </a:r>
              <a:endParaRPr lang="en-GB" dirty="0"/>
            </a:p>
          </p:txBody>
        </p:sp>
        <p:sp>
          <p:nvSpPr>
            <p:cNvPr id="142385" name="Rectangle 1464"/>
            <p:cNvSpPr>
              <a:spLocks noChangeArrowheads="1"/>
            </p:cNvSpPr>
            <p:nvPr/>
          </p:nvSpPr>
          <p:spPr bwMode="auto">
            <a:xfrm>
              <a:off x="7259" y="4996"/>
              <a:ext cx="196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&amp;</a:t>
              </a:r>
              <a:endParaRPr lang="en-GB" dirty="0"/>
            </a:p>
          </p:txBody>
        </p:sp>
        <p:sp>
          <p:nvSpPr>
            <p:cNvPr id="142386" name="Rectangle 1465"/>
            <p:cNvSpPr>
              <a:spLocks noChangeArrowheads="1"/>
            </p:cNvSpPr>
            <p:nvPr/>
          </p:nvSpPr>
          <p:spPr bwMode="auto">
            <a:xfrm>
              <a:off x="6785" y="5217"/>
              <a:ext cx="1652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transmission </a:t>
              </a:r>
              <a:endParaRPr lang="en-GB" dirty="0"/>
            </a:p>
          </p:txBody>
        </p:sp>
        <p:sp>
          <p:nvSpPr>
            <p:cNvPr id="142387" name="Rectangle 1466"/>
            <p:cNvSpPr>
              <a:spLocks noChangeArrowheads="1"/>
            </p:cNvSpPr>
            <p:nvPr/>
          </p:nvSpPr>
          <p:spPr bwMode="auto">
            <a:xfrm>
              <a:off x="7046" y="5436"/>
              <a:ext cx="885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control</a:t>
              </a:r>
              <a:endParaRPr lang="en-GB" dirty="0"/>
            </a:p>
          </p:txBody>
        </p:sp>
        <p:grpSp>
          <p:nvGrpSpPr>
            <p:cNvPr id="142388" name="Group 1467"/>
            <p:cNvGrpSpPr>
              <a:grpSpLocks/>
            </p:cNvGrpSpPr>
            <p:nvPr/>
          </p:nvGrpSpPr>
          <p:grpSpPr bwMode="auto">
            <a:xfrm>
              <a:off x="8000" y="6480"/>
              <a:ext cx="726" cy="331"/>
              <a:chOff x="6762" y="3715"/>
              <a:chExt cx="493" cy="225"/>
            </a:xfrm>
          </p:grpSpPr>
          <p:sp>
            <p:nvSpPr>
              <p:cNvPr id="142564" name="Freeform 1468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5" name="Freeform 1469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89" name="Freeform 1470"/>
            <p:cNvSpPr>
              <a:spLocks noEditPoints="1"/>
            </p:cNvSpPr>
            <p:nvPr/>
          </p:nvSpPr>
          <p:spPr bwMode="auto">
            <a:xfrm>
              <a:off x="7970" y="6865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3 w 2675"/>
                <a:gd name="T9" fmla="*/ 46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2642" y="167"/>
                  </a:lnTo>
                  <a:cubicBezTo>
                    <a:pt x="2661" y="167"/>
                    <a:pt x="2675" y="182"/>
                    <a:pt x="2675" y="200"/>
                  </a:cubicBezTo>
                  <a:cubicBezTo>
                    <a:pt x="2675" y="219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390" name="Rectangle 1471"/>
            <p:cNvSpPr>
              <a:spLocks noChangeArrowheads="1"/>
            </p:cNvSpPr>
            <p:nvPr/>
          </p:nvSpPr>
          <p:spPr bwMode="auto">
            <a:xfrm>
              <a:off x="8004" y="5993"/>
              <a:ext cx="1146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out</a:t>
              </a:r>
              <a:endParaRPr lang="en-GB" dirty="0"/>
            </a:p>
          </p:txBody>
        </p:sp>
        <p:sp>
          <p:nvSpPr>
            <p:cNvPr id="142391" name="Rectangle 1472"/>
            <p:cNvSpPr>
              <a:spLocks noChangeArrowheads="1"/>
            </p:cNvSpPr>
            <p:nvPr/>
          </p:nvSpPr>
          <p:spPr bwMode="auto">
            <a:xfrm>
              <a:off x="3533" y="6550"/>
              <a:ext cx="96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in</a:t>
              </a:r>
              <a:endParaRPr lang="en-GB" dirty="0"/>
            </a:p>
          </p:txBody>
        </p:sp>
        <p:sp>
          <p:nvSpPr>
            <p:cNvPr id="142392" name="Rectangle 1473"/>
            <p:cNvSpPr>
              <a:spLocks noChangeArrowheads="1"/>
            </p:cNvSpPr>
            <p:nvPr/>
          </p:nvSpPr>
          <p:spPr bwMode="auto">
            <a:xfrm>
              <a:off x="8004" y="6543"/>
              <a:ext cx="1146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out</a:t>
              </a:r>
              <a:endParaRPr lang="en-GB" dirty="0"/>
            </a:p>
          </p:txBody>
        </p:sp>
        <p:grpSp>
          <p:nvGrpSpPr>
            <p:cNvPr id="142393" name="Group 1474"/>
            <p:cNvGrpSpPr>
              <a:grpSpLocks/>
            </p:cNvGrpSpPr>
            <p:nvPr/>
          </p:nvGrpSpPr>
          <p:grpSpPr bwMode="auto">
            <a:xfrm>
              <a:off x="4450" y="6010"/>
              <a:ext cx="723" cy="198"/>
              <a:chOff x="4316" y="3634"/>
              <a:chExt cx="491" cy="134"/>
            </a:xfrm>
          </p:grpSpPr>
          <p:sp>
            <p:nvSpPr>
              <p:cNvPr id="142559" name="Rectangle 1475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0" name="Rectangle 1476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1" name="Rectangle 1477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2" name="Line 1478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63" name="Line 1479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94" name="Freeform 1480"/>
            <p:cNvSpPr>
              <a:spLocks noEditPoints="1"/>
            </p:cNvSpPr>
            <p:nvPr/>
          </p:nvSpPr>
          <p:spPr bwMode="auto">
            <a:xfrm>
              <a:off x="5261" y="6059"/>
              <a:ext cx="319" cy="109"/>
            </a:xfrm>
            <a:custGeom>
              <a:avLst/>
              <a:gdLst>
                <a:gd name="T0" fmla="*/ 9 w 2333"/>
                <a:gd name="T1" fmla="*/ 45 h 800"/>
                <a:gd name="T2" fmla="*/ 228 w 2333"/>
                <a:gd name="T3" fmla="*/ 45 h 800"/>
                <a:gd name="T4" fmla="*/ 237 w 2333"/>
                <a:gd name="T5" fmla="*/ 55 h 800"/>
                <a:gd name="T6" fmla="*/ 228 w 2333"/>
                <a:gd name="T7" fmla="*/ 64 h 800"/>
                <a:gd name="T8" fmla="*/ 9 w 2333"/>
                <a:gd name="T9" fmla="*/ 64 h 800"/>
                <a:gd name="T10" fmla="*/ 0 w 2333"/>
                <a:gd name="T11" fmla="*/ 55 h 800"/>
                <a:gd name="T12" fmla="*/ 9 w 2333"/>
                <a:gd name="T13" fmla="*/ 45 h 800"/>
                <a:gd name="T14" fmla="*/ 210 w 2333"/>
                <a:gd name="T15" fmla="*/ 0 h 800"/>
                <a:gd name="T16" fmla="*/ 319 w 2333"/>
                <a:gd name="T17" fmla="*/ 55 h 800"/>
                <a:gd name="T18" fmla="*/ 210 w 2333"/>
                <a:gd name="T19" fmla="*/ 109 h 800"/>
                <a:gd name="T20" fmla="*/ 210 w 2333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3"/>
                <a:gd name="T34" fmla="*/ 0 h 800"/>
                <a:gd name="T35" fmla="*/ 2333 w 2333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95" name="Group 1481"/>
            <p:cNvGrpSpPr>
              <a:grpSpLocks/>
            </p:cNvGrpSpPr>
            <p:nvPr/>
          </p:nvGrpSpPr>
          <p:grpSpPr bwMode="auto">
            <a:xfrm>
              <a:off x="3496" y="5940"/>
              <a:ext cx="724" cy="331"/>
              <a:chOff x="3398" y="3718"/>
              <a:chExt cx="492" cy="225"/>
            </a:xfrm>
          </p:grpSpPr>
          <p:sp>
            <p:nvSpPr>
              <p:cNvPr id="142557" name="Freeform 1482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58" name="Freeform 1483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96" name="Freeform 1484"/>
            <p:cNvSpPr>
              <a:spLocks noEditPoints="1"/>
            </p:cNvSpPr>
            <p:nvPr/>
          </p:nvSpPr>
          <p:spPr bwMode="auto">
            <a:xfrm>
              <a:off x="3409" y="6320"/>
              <a:ext cx="731" cy="110"/>
            </a:xfrm>
            <a:custGeom>
              <a:avLst/>
              <a:gdLst>
                <a:gd name="T0" fmla="*/ 722 w 2675"/>
                <a:gd name="T1" fmla="*/ 64 h 400"/>
                <a:gd name="T2" fmla="*/ 91 w 2675"/>
                <a:gd name="T3" fmla="*/ 64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4 h 400"/>
                <a:gd name="T14" fmla="*/ 109 w 2675"/>
                <a:gd name="T15" fmla="*/ 110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1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397" name="Group 1485"/>
            <p:cNvGrpSpPr>
              <a:grpSpLocks/>
            </p:cNvGrpSpPr>
            <p:nvPr/>
          </p:nvGrpSpPr>
          <p:grpSpPr bwMode="auto">
            <a:xfrm>
              <a:off x="4450" y="6010"/>
              <a:ext cx="722" cy="197"/>
              <a:chOff x="4316" y="3634"/>
              <a:chExt cx="491" cy="134"/>
            </a:xfrm>
          </p:grpSpPr>
          <p:sp>
            <p:nvSpPr>
              <p:cNvPr id="142552" name="Rectangle 1486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53" name="Rectangle 1487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54" name="Rectangle 1488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55" name="Line 1489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56" name="Line 1490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2398" name="Group 1491"/>
            <p:cNvGrpSpPr>
              <a:grpSpLocks/>
            </p:cNvGrpSpPr>
            <p:nvPr/>
          </p:nvGrpSpPr>
          <p:grpSpPr bwMode="auto">
            <a:xfrm>
              <a:off x="3495" y="5940"/>
              <a:ext cx="725" cy="331"/>
              <a:chOff x="3398" y="3718"/>
              <a:chExt cx="492" cy="225"/>
            </a:xfrm>
          </p:grpSpPr>
          <p:sp>
            <p:nvSpPr>
              <p:cNvPr id="142550" name="Freeform 1492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51" name="Freeform 1493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399" name="Freeform 1494"/>
            <p:cNvSpPr>
              <a:spLocks noEditPoints="1"/>
            </p:cNvSpPr>
            <p:nvPr/>
          </p:nvSpPr>
          <p:spPr bwMode="auto">
            <a:xfrm>
              <a:off x="3409" y="6320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0" name="Rectangle 1495"/>
            <p:cNvSpPr>
              <a:spLocks noChangeArrowheads="1"/>
            </p:cNvSpPr>
            <p:nvPr/>
          </p:nvSpPr>
          <p:spPr bwMode="auto">
            <a:xfrm>
              <a:off x="4583" y="6010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1" name="Rectangle 1496"/>
            <p:cNvSpPr>
              <a:spLocks noChangeArrowheads="1"/>
            </p:cNvSpPr>
            <p:nvPr/>
          </p:nvSpPr>
          <p:spPr bwMode="auto">
            <a:xfrm>
              <a:off x="4778" y="6010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2" name="Rectangle 1497"/>
            <p:cNvSpPr>
              <a:spLocks noChangeArrowheads="1"/>
            </p:cNvSpPr>
            <p:nvPr/>
          </p:nvSpPr>
          <p:spPr bwMode="auto">
            <a:xfrm>
              <a:off x="4976" y="6010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3" name="Line 1498"/>
            <p:cNvSpPr>
              <a:spLocks noChangeShapeType="1"/>
            </p:cNvSpPr>
            <p:nvPr/>
          </p:nvSpPr>
          <p:spPr bwMode="auto">
            <a:xfrm flipH="1">
              <a:off x="4450" y="601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4" name="Line 1499"/>
            <p:cNvSpPr>
              <a:spLocks noChangeShapeType="1"/>
            </p:cNvSpPr>
            <p:nvPr/>
          </p:nvSpPr>
          <p:spPr bwMode="auto">
            <a:xfrm flipH="1">
              <a:off x="4450" y="6207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5" name="Rectangle 1500"/>
            <p:cNvSpPr>
              <a:spLocks noChangeArrowheads="1"/>
            </p:cNvSpPr>
            <p:nvPr/>
          </p:nvSpPr>
          <p:spPr bwMode="auto">
            <a:xfrm>
              <a:off x="4583" y="6010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6" name="Rectangle 1501"/>
            <p:cNvSpPr>
              <a:spLocks noChangeArrowheads="1"/>
            </p:cNvSpPr>
            <p:nvPr/>
          </p:nvSpPr>
          <p:spPr bwMode="auto">
            <a:xfrm>
              <a:off x="4778" y="6010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7" name="Rectangle 1502"/>
            <p:cNvSpPr>
              <a:spLocks noChangeArrowheads="1"/>
            </p:cNvSpPr>
            <p:nvPr/>
          </p:nvSpPr>
          <p:spPr bwMode="auto">
            <a:xfrm>
              <a:off x="4976" y="6010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8" name="Line 1503"/>
            <p:cNvSpPr>
              <a:spLocks noChangeShapeType="1"/>
            </p:cNvSpPr>
            <p:nvPr/>
          </p:nvSpPr>
          <p:spPr bwMode="auto">
            <a:xfrm flipH="1">
              <a:off x="4450" y="601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09" name="Line 1504"/>
            <p:cNvSpPr>
              <a:spLocks noChangeShapeType="1"/>
            </p:cNvSpPr>
            <p:nvPr/>
          </p:nvSpPr>
          <p:spPr bwMode="auto">
            <a:xfrm flipH="1">
              <a:off x="4450" y="6207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10" name="Group 1505"/>
            <p:cNvGrpSpPr>
              <a:grpSpLocks/>
            </p:cNvGrpSpPr>
            <p:nvPr/>
          </p:nvGrpSpPr>
          <p:grpSpPr bwMode="auto">
            <a:xfrm>
              <a:off x="3495" y="5940"/>
              <a:ext cx="725" cy="331"/>
              <a:chOff x="3398" y="3718"/>
              <a:chExt cx="492" cy="225"/>
            </a:xfrm>
          </p:grpSpPr>
          <p:sp>
            <p:nvSpPr>
              <p:cNvPr id="142548" name="Freeform 1506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9" name="Freeform 1507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11" name="Freeform 1508"/>
            <p:cNvSpPr>
              <a:spLocks noEditPoints="1"/>
            </p:cNvSpPr>
            <p:nvPr/>
          </p:nvSpPr>
          <p:spPr bwMode="auto">
            <a:xfrm>
              <a:off x="3409" y="6320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12" name="Rectangle 1509"/>
            <p:cNvSpPr>
              <a:spLocks noChangeArrowheads="1"/>
            </p:cNvSpPr>
            <p:nvPr/>
          </p:nvSpPr>
          <p:spPr bwMode="auto">
            <a:xfrm>
              <a:off x="3533" y="6010"/>
              <a:ext cx="96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in</a:t>
              </a:r>
              <a:endParaRPr lang="en-GB" dirty="0"/>
            </a:p>
          </p:txBody>
        </p:sp>
        <p:grpSp>
          <p:nvGrpSpPr>
            <p:cNvPr id="142413" name="Group 1510"/>
            <p:cNvGrpSpPr>
              <a:grpSpLocks/>
            </p:cNvGrpSpPr>
            <p:nvPr/>
          </p:nvGrpSpPr>
          <p:grpSpPr bwMode="auto">
            <a:xfrm>
              <a:off x="8000" y="4833"/>
              <a:ext cx="726" cy="331"/>
              <a:chOff x="6762" y="2236"/>
              <a:chExt cx="493" cy="225"/>
            </a:xfrm>
          </p:grpSpPr>
          <p:sp>
            <p:nvSpPr>
              <p:cNvPr id="142546" name="Freeform 1511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7" name="Freeform 1512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14" name="Freeform 1513"/>
            <p:cNvSpPr>
              <a:spLocks noEditPoints="1"/>
            </p:cNvSpPr>
            <p:nvPr/>
          </p:nvSpPr>
          <p:spPr bwMode="auto">
            <a:xfrm>
              <a:off x="7970" y="5217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5 h 400"/>
                <a:gd name="T8" fmla="*/ 723 w 2675"/>
                <a:gd name="T9" fmla="*/ 45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lnTo>
                    <a:pt x="2642" y="166"/>
                  </a:lnTo>
                  <a:cubicBezTo>
                    <a:pt x="2661" y="166"/>
                    <a:pt x="2675" y="181"/>
                    <a:pt x="2675" y="200"/>
                  </a:cubicBezTo>
                  <a:cubicBezTo>
                    <a:pt x="2675" y="218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15" name="Group 1514"/>
            <p:cNvGrpSpPr>
              <a:grpSpLocks/>
            </p:cNvGrpSpPr>
            <p:nvPr/>
          </p:nvGrpSpPr>
          <p:grpSpPr bwMode="auto">
            <a:xfrm>
              <a:off x="4450" y="5443"/>
              <a:ext cx="723" cy="198"/>
              <a:chOff x="4316" y="3634"/>
              <a:chExt cx="491" cy="134"/>
            </a:xfrm>
          </p:grpSpPr>
          <p:sp>
            <p:nvSpPr>
              <p:cNvPr id="142541" name="Rectangle 1515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2" name="Rectangle 1516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3" name="Rectangle 1517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4" name="Line 1518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5" name="Line 1519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16" name="Freeform 1520"/>
            <p:cNvSpPr>
              <a:spLocks noEditPoints="1"/>
            </p:cNvSpPr>
            <p:nvPr/>
          </p:nvSpPr>
          <p:spPr bwMode="auto">
            <a:xfrm>
              <a:off x="5261" y="5492"/>
              <a:ext cx="319" cy="109"/>
            </a:xfrm>
            <a:custGeom>
              <a:avLst/>
              <a:gdLst>
                <a:gd name="T0" fmla="*/ 9 w 2333"/>
                <a:gd name="T1" fmla="*/ 45 h 800"/>
                <a:gd name="T2" fmla="*/ 228 w 2333"/>
                <a:gd name="T3" fmla="*/ 45 h 800"/>
                <a:gd name="T4" fmla="*/ 237 w 2333"/>
                <a:gd name="T5" fmla="*/ 55 h 800"/>
                <a:gd name="T6" fmla="*/ 228 w 2333"/>
                <a:gd name="T7" fmla="*/ 64 h 800"/>
                <a:gd name="T8" fmla="*/ 9 w 2333"/>
                <a:gd name="T9" fmla="*/ 64 h 800"/>
                <a:gd name="T10" fmla="*/ 0 w 2333"/>
                <a:gd name="T11" fmla="*/ 55 h 800"/>
                <a:gd name="T12" fmla="*/ 9 w 2333"/>
                <a:gd name="T13" fmla="*/ 45 h 800"/>
                <a:gd name="T14" fmla="*/ 210 w 2333"/>
                <a:gd name="T15" fmla="*/ 0 h 800"/>
                <a:gd name="T16" fmla="*/ 319 w 2333"/>
                <a:gd name="T17" fmla="*/ 55 h 800"/>
                <a:gd name="T18" fmla="*/ 210 w 2333"/>
                <a:gd name="T19" fmla="*/ 109 h 800"/>
                <a:gd name="T20" fmla="*/ 210 w 2333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3"/>
                <a:gd name="T34" fmla="*/ 0 h 800"/>
                <a:gd name="T35" fmla="*/ 2333 w 2333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17" name="Group 1521"/>
            <p:cNvGrpSpPr>
              <a:grpSpLocks/>
            </p:cNvGrpSpPr>
            <p:nvPr/>
          </p:nvGrpSpPr>
          <p:grpSpPr bwMode="auto">
            <a:xfrm>
              <a:off x="3496" y="5373"/>
              <a:ext cx="724" cy="331"/>
              <a:chOff x="3398" y="3718"/>
              <a:chExt cx="492" cy="225"/>
            </a:xfrm>
          </p:grpSpPr>
          <p:sp>
            <p:nvSpPr>
              <p:cNvPr id="142539" name="Freeform 1522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40" name="Freeform 1523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18" name="Freeform 1524"/>
            <p:cNvSpPr>
              <a:spLocks noEditPoints="1"/>
            </p:cNvSpPr>
            <p:nvPr/>
          </p:nvSpPr>
          <p:spPr bwMode="auto">
            <a:xfrm>
              <a:off x="3409" y="5753"/>
              <a:ext cx="731" cy="110"/>
            </a:xfrm>
            <a:custGeom>
              <a:avLst/>
              <a:gdLst>
                <a:gd name="T0" fmla="*/ 722 w 2675"/>
                <a:gd name="T1" fmla="*/ 64 h 400"/>
                <a:gd name="T2" fmla="*/ 91 w 2675"/>
                <a:gd name="T3" fmla="*/ 64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4 h 400"/>
                <a:gd name="T14" fmla="*/ 109 w 2675"/>
                <a:gd name="T15" fmla="*/ 110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1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19" name="Group 1525"/>
            <p:cNvGrpSpPr>
              <a:grpSpLocks/>
            </p:cNvGrpSpPr>
            <p:nvPr/>
          </p:nvGrpSpPr>
          <p:grpSpPr bwMode="auto">
            <a:xfrm>
              <a:off x="8000" y="5373"/>
              <a:ext cx="726" cy="331"/>
              <a:chOff x="6762" y="3715"/>
              <a:chExt cx="493" cy="225"/>
            </a:xfrm>
          </p:grpSpPr>
          <p:sp>
            <p:nvSpPr>
              <p:cNvPr id="142537" name="Freeform 1526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38" name="Freeform 1527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20" name="Freeform 1528"/>
            <p:cNvSpPr>
              <a:spLocks noEditPoints="1"/>
            </p:cNvSpPr>
            <p:nvPr/>
          </p:nvSpPr>
          <p:spPr bwMode="auto">
            <a:xfrm>
              <a:off x="7970" y="5758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3 w 2675"/>
                <a:gd name="T9" fmla="*/ 46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2642" y="167"/>
                  </a:lnTo>
                  <a:cubicBezTo>
                    <a:pt x="2661" y="167"/>
                    <a:pt x="2675" y="182"/>
                    <a:pt x="2675" y="200"/>
                  </a:cubicBezTo>
                  <a:cubicBezTo>
                    <a:pt x="2675" y="219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21" name="Group 1529"/>
            <p:cNvGrpSpPr>
              <a:grpSpLocks/>
            </p:cNvGrpSpPr>
            <p:nvPr/>
          </p:nvGrpSpPr>
          <p:grpSpPr bwMode="auto">
            <a:xfrm>
              <a:off x="8000" y="4833"/>
              <a:ext cx="726" cy="331"/>
              <a:chOff x="6762" y="2236"/>
              <a:chExt cx="493" cy="225"/>
            </a:xfrm>
          </p:grpSpPr>
          <p:sp>
            <p:nvSpPr>
              <p:cNvPr id="142535" name="Freeform 1530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36" name="Freeform 1531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22" name="Freeform 1532"/>
            <p:cNvSpPr>
              <a:spLocks noEditPoints="1"/>
            </p:cNvSpPr>
            <p:nvPr/>
          </p:nvSpPr>
          <p:spPr bwMode="auto">
            <a:xfrm>
              <a:off x="7970" y="5217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5 h 400"/>
                <a:gd name="T8" fmla="*/ 723 w 2675"/>
                <a:gd name="T9" fmla="*/ 45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lnTo>
                    <a:pt x="2642" y="166"/>
                  </a:lnTo>
                  <a:cubicBezTo>
                    <a:pt x="2661" y="166"/>
                    <a:pt x="2675" y="181"/>
                    <a:pt x="2675" y="200"/>
                  </a:cubicBezTo>
                  <a:cubicBezTo>
                    <a:pt x="2675" y="218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23" name="Group 1533"/>
            <p:cNvGrpSpPr>
              <a:grpSpLocks/>
            </p:cNvGrpSpPr>
            <p:nvPr/>
          </p:nvGrpSpPr>
          <p:grpSpPr bwMode="auto">
            <a:xfrm>
              <a:off x="4450" y="5443"/>
              <a:ext cx="722" cy="197"/>
              <a:chOff x="4316" y="3634"/>
              <a:chExt cx="491" cy="134"/>
            </a:xfrm>
          </p:grpSpPr>
          <p:sp>
            <p:nvSpPr>
              <p:cNvPr id="142530" name="Rectangle 1534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31" name="Rectangle 1535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32" name="Rectangle 1536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33" name="Line 1537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34" name="Line 1538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2424" name="Group 1539"/>
            <p:cNvGrpSpPr>
              <a:grpSpLocks/>
            </p:cNvGrpSpPr>
            <p:nvPr/>
          </p:nvGrpSpPr>
          <p:grpSpPr bwMode="auto">
            <a:xfrm>
              <a:off x="3495" y="5373"/>
              <a:ext cx="725" cy="331"/>
              <a:chOff x="3398" y="3718"/>
              <a:chExt cx="492" cy="225"/>
            </a:xfrm>
          </p:grpSpPr>
          <p:sp>
            <p:nvSpPr>
              <p:cNvPr id="142528" name="Freeform 1540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9" name="Freeform 1541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25" name="Freeform 1542"/>
            <p:cNvSpPr>
              <a:spLocks noEditPoints="1"/>
            </p:cNvSpPr>
            <p:nvPr/>
          </p:nvSpPr>
          <p:spPr bwMode="auto">
            <a:xfrm>
              <a:off x="3409" y="5753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26" name="Rectangle 1543"/>
            <p:cNvSpPr>
              <a:spLocks noChangeArrowheads="1"/>
            </p:cNvSpPr>
            <p:nvPr/>
          </p:nvSpPr>
          <p:spPr bwMode="auto">
            <a:xfrm>
              <a:off x="4583" y="5443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27" name="Rectangle 1544"/>
            <p:cNvSpPr>
              <a:spLocks noChangeArrowheads="1"/>
            </p:cNvSpPr>
            <p:nvPr/>
          </p:nvSpPr>
          <p:spPr bwMode="auto">
            <a:xfrm>
              <a:off x="4778" y="5443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28" name="Rectangle 1545"/>
            <p:cNvSpPr>
              <a:spLocks noChangeArrowheads="1"/>
            </p:cNvSpPr>
            <p:nvPr/>
          </p:nvSpPr>
          <p:spPr bwMode="auto">
            <a:xfrm>
              <a:off x="4976" y="5443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29" name="Line 1546"/>
            <p:cNvSpPr>
              <a:spLocks noChangeShapeType="1"/>
            </p:cNvSpPr>
            <p:nvPr/>
          </p:nvSpPr>
          <p:spPr bwMode="auto">
            <a:xfrm flipH="1">
              <a:off x="4450" y="5443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30" name="Line 1547"/>
            <p:cNvSpPr>
              <a:spLocks noChangeShapeType="1"/>
            </p:cNvSpPr>
            <p:nvPr/>
          </p:nvSpPr>
          <p:spPr bwMode="auto">
            <a:xfrm flipH="1">
              <a:off x="4450" y="564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31" name="Rectangle 1548"/>
            <p:cNvSpPr>
              <a:spLocks noChangeArrowheads="1"/>
            </p:cNvSpPr>
            <p:nvPr/>
          </p:nvSpPr>
          <p:spPr bwMode="auto">
            <a:xfrm>
              <a:off x="4583" y="5443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32" name="Rectangle 1549"/>
            <p:cNvSpPr>
              <a:spLocks noChangeArrowheads="1"/>
            </p:cNvSpPr>
            <p:nvPr/>
          </p:nvSpPr>
          <p:spPr bwMode="auto">
            <a:xfrm>
              <a:off x="4778" y="5443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33" name="Rectangle 1550"/>
            <p:cNvSpPr>
              <a:spLocks noChangeArrowheads="1"/>
            </p:cNvSpPr>
            <p:nvPr/>
          </p:nvSpPr>
          <p:spPr bwMode="auto">
            <a:xfrm>
              <a:off x="4976" y="5443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34" name="Line 1551"/>
            <p:cNvSpPr>
              <a:spLocks noChangeShapeType="1"/>
            </p:cNvSpPr>
            <p:nvPr/>
          </p:nvSpPr>
          <p:spPr bwMode="auto">
            <a:xfrm flipH="1">
              <a:off x="4450" y="5443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35" name="Line 1552"/>
            <p:cNvSpPr>
              <a:spLocks noChangeShapeType="1"/>
            </p:cNvSpPr>
            <p:nvPr/>
          </p:nvSpPr>
          <p:spPr bwMode="auto">
            <a:xfrm flipH="1">
              <a:off x="4450" y="564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36" name="Group 1553"/>
            <p:cNvGrpSpPr>
              <a:grpSpLocks/>
            </p:cNvGrpSpPr>
            <p:nvPr/>
          </p:nvGrpSpPr>
          <p:grpSpPr bwMode="auto">
            <a:xfrm>
              <a:off x="3495" y="5373"/>
              <a:ext cx="725" cy="331"/>
              <a:chOff x="3398" y="3718"/>
              <a:chExt cx="492" cy="225"/>
            </a:xfrm>
          </p:grpSpPr>
          <p:sp>
            <p:nvSpPr>
              <p:cNvPr id="142526" name="Freeform 1554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7" name="Freeform 1555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37" name="Freeform 1556"/>
            <p:cNvSpPr>
              <a:spLocks noEditPoints="1"/>
            </p:cNvSpPr>
            <p:nvPr/>
          </p:nvSpPr>
          <p:spPr bwMode="auto">
            <a:xfrm>
              <a:off x="3409" y="5753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38" name="Group 1557"/>
            <p:cNvGrpSpPr>
              <a:grpSpLocks/>
            </p:cNvGrpSpPr>
            <p:nvPr/>
          </p:nvGrpSpPr>
          <p:grpSpPr bwMode="auto">
            <a:xfrm>
              <a:off x="8000" y="5373"/>
              <a:ext cx="726" cy="331"/>
              <a:chOff x="6762" y="3715"/>
              <a:chExt cx="493" cy="225"/>
            </a:xfrm>
          </p:grpSpPr>
          <p:sp>
            <p:nvSpPr>
              <p:cNvPr id="142524" name="Freeform 1558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5" name="Freeform 1559"/>
              <p:cNvSpPr>
                <a:spLocks/>
              </p:cNvSpPr>
              <p:nvPr/>
            </p:nvSpPr>
            <p:spPr bwMode="auto">
              <a:xfrm>
                <a:off x="6762" y="3715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3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3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39" name="Freeform 1560"/>
            <p:cNvSpPr>
              <a:spLocks noEditPoints="1"/>
            </p:cNvSpPr>
            <p:nvPr/>
          </p:nvSpPr>
          <p:spPr bwMode="auto">
            <a:xfrm>
              <a:off x="7970" y="5758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3 w 2675"/>
                <a:gd name="T9" fmla="*/ 46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2642" y="167"/>
                  </a:lnTo>
                  <a:cubicBezTo>
                    <a:pt x="2661" y="167"/>
                    <a:pt x="2675" y="182"/>
                    <a:pt x="2675" y="200"/>
                  </a:cubicBezTo>
                  <a:cubicBezTo>
                    <a:pt x="2675" y="219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40" name="Rectangle 1561"/>
            <p:cNvSpPr>
              <a:spLocks noChangeArrowheads="1"/>
            </p:cNvSpPr>
            <p:nvPr/>
          </p:nvSpPr>
          <p:spPr bwMode="auto">
            <a:xfrm>
              <a:off x="8004" y="4886"/>
              <a:ext cx="1146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out</a:t>
              </a:r>
              <a:endParaRPr lang="en-GB" dirty="0"/>
            </a:p>
          </p:txBody>
        </p:sp>
        <p:sp>
          <p:nvSpPr>
            <p:cNvPr id="142441" name="Rectangle 1562"/>
            <p:cNvSpPr>
              <a:spLocks noChangeArrowheads="1"/>
            </p:cNvSpPr>
            <p:nvPr/>
          </p:nvSpPr>
          <p:spPr bwMode="auto">
            <a:xfrm>
              <a:off x="3533" y="5443"/>
              <a:ext cx="96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in</a:t>
              </a:r>
              <a:endParaRPr lang="en-GB" dirty="0"/>
            </a:p>
          </p:txBody>
        </p:sp>
        <p:sp>
          <p:nvSpPr>
            <p:cNvPr id="142442" name="Rectangle 1563"/>
            <p:cNvSpPr>
              <a:spLocks noChangeArrowheads="1"/>
            </p:cNvSpPr>
            <p:nvPr/>
          </p:nvSpPr>
          <p:spPr bwMode="auto">
            <a:xfrm>
              <a:off x="8004" y="5436"/>
              <a:ext cx="1146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out</a:t>
              </a:r>
              <a:endParaRPr lang="en-GB" dirty="0"/>
            </a:p>
          </p:txBody>
        </p:sp>
        <p:grpSp>
          <p:nvGrpSpPr>
            <p:cNvPr id="142443" name="Group 1564"/>
            <p:cNvGrpSpPr>
              <a:grpSpLocks/>
            </p:cNvGrpSpPr>
            <p:nvPr/>
          </p:nvGrpSpPr>
          <p:grpSpPr bwMode="auto">
            <a:xfrm>
              <a:off x="4450" y="4903"/>
              <a:ext cx="723" cy="198"/>
              <a:chOff x="4316" y="3634"/>
              <a:chExt cx="491" cy="134"/>
            </a:xfrm>
          </p:grpSpPr>
          <p:sp>
            <p:nvSpPr>
              <p:cNvPr id="142519" name="Rectangle 1565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0" name="Rectangle 1566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1" name="Rectangle 1567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2" name="Line 1568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23" name="Line 1569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44" name="Freeform 1570"/>
            <p:cNvSpPr>
              <a:spLocks noEditPoints="1"/>
            </p:cNvSpPr>
            <p:nvPr/>
          </p:nvSpPr>
          <p:spPr bwMode="auto">
            <a:xfrm>
              <a:off x="5261" y="4952"/>
              <a:ext cx="319" cy="109"/>
            </a:xfrm>
            <a:custGeom>
              <a:avLst/>
              <a:gdLst>
                <a:gd name="T0" fmla="*/ 9 w 2333"/>
                <a:gd name="T1" fmla="*/ 45 h 800"/>
                <a:gd name="T2" fmla="*/ 228 w 2333"/>
                <a:gd name="T3" fmla="*/ 45 h 800"/>
                <a:gd name="T4" fmla="*/ 237 w 2333"/>
                <a:gd name="T5" fmla="*/ 55 h 800"/>
                <a:gd name="T6" fmla="*/ 228 w 2333"/>
                <a:gd name="T7" fmla="*/ 64 h 800"/>
                <a:gd name="T8" fmla="*/ 9 w 2333"/>
                <a:gd name="T9" fmla="*/ 64 h 800"/>
                <a:gd name="T10" fmla="*/ 0 w 2333"/>
                <a:gd name="T11" fmla="*/ 55 h 800"/>
                <a:gd name="T12" fmla="*/ 9 w 2333"/>
                <a:gd name="T13" fmla="*/ 45 h 800"/>
                <a:gd name="T14" fmla="*/ 210 w 2333"/>
                <a:gd name="T15" fmla="*/ 0 h 800"/>
                <a:gd name="T16" fmla="*/ 319 w 2333"/>
                <a:gd name="T17" fmla="*/ 55 h 800"/>
                <a:gd name="T18" fmla="*/ 210 w 2333"/>
                <a:gd name="T19" fmla="*/ 109 h 800"/>
                <a:gd name="T20" fmla="*/ 210 w 2333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3"/>
                <a:gd name="T34" fmla="*/ 0 h 800"/>
                <a:gd name="T35" fmla="*/ 2333 w 2333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45" name="Group 1571"/>
            <p:cNvGrpSpPr>
              <a:grpSpLocks/>
            </p:cNvGrpSpPr>
            <p:nvPr/>
          </p:nvGrpSpPr>
          <p:grpSpPr bwMode="auto">
            <a:xfrm>
              <a:off x="3496" y="4833"/>
              <a:ext cx="724" cy="331"/>
              <a:chOff x="3398" y="3718"/>
              <a:chExt cx="492" cy="225"/>
            </a:xfrm>
          </p:grpSpPr>
          <p:sp>
            <p:nvSpPr>
              <p:cNvPr id="142517" name="Freeform 1572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18" name="Freeform 1573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46" name="Freeform 1574"/>
            <p:cNvSpPr>
              <a:spLocks noEditPoints="1"/>
            </p:cNvSpPr>
            <p:nvPr/>
          </p:nvSpPr>
          <p:spPr bwMode="auto">
            <a:xfrm>
              <a:off x="3409" y="5213"/>
              <a:ext cx="731" cy="110"/>
            </a:xfrm>
            <a:custGeom>
              <a:avLst/>
              <a:gdLst>
                <a:gd name="T0" fmla="*/ 722 w 2675"/>
                <a:gd name="T1" fmla="*/ 64 h 400"/>
                <a:gd name="T2" fmla="*/ 91 w 2675"/>
                <a:gd name="T3" fmla="*/ 64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4 h 400"/>
                <a:gd name="T14" fmla="*/ 109 w 2675"/>
                <a:gd name="T15" fmla="*/ 110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1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47" name="Group 1575"/>
            <p:cNvGrpSpPr>
              <a:grpSpLocks/>
            </p:cNvGrpSpPr>
            <p:nvPr/>
          </p:nvGrpSpPr>
          <p:grpSpPr bwMode="auto">
            <a:xfrm>
              <a:off x="4450" y="4903"/>
              <a:ext cx="722" cy="197"/>
              <a:chOff x="4316" y="3634"/>
              <a:chExt cx="491" cy="134"/>
            </a:xfrm>
          </p:grpSpPr>
          <p:sp>
            <p:nvSpPr>
              <p:cNvPr id="142512" name="Rectangle 1576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13" name="Rectangle 1577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14" name="Rectangle 1578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15" name="Line 1579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16" name="Line 1580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2448" name="Group 1581"/>
            <p:cNvGrpSpPr>
              <a:grpSpLocks/>
            </p:cNvGrpSpPr>
            <p:nvPr/>
          </p:nvGrpSpPr>
          <p:grpSpPr bwMode="auto">
            <a:xfrm>
              <a:off x="3495" y="4833"/>
              <a:ext cx="725" cy="331"/>
              <a:chOff x="3398" y="3718"/>
              <a:chExt cx="492" cy="225"/>
            </a:xfrm>
          </p:grpSpPr>
          <p:sp>
            <p:nvSpPr>
              <p:cNvPr id="142510" name="Freeform 1582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11" name="Freeform 1583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49" name="Freeform 1584"/>
            <p:cNvSpPr>
              <a:spLocks noEditPoints="1"/>
            </p:cNvSpPr>
            <p:nvPr/>
          </p:nvSpPr>
          <p:spPr bwMode="auto">
            <a:xfrm>
              <a:off x="3409" y="5213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0" name="Rectangle 1585"/>
            <p:cNvSpPr>
              <a:spLocks noChangeArrowheads="1"/>
            </p:cNvSpPr>
            <p:nvPr/>
          </p:nvSpPr>
          <p:spPr bwMode="auto">
            <a:xfrm>
              <a:off x="4583" y="4903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1" name="Rectangle 1586"/>
            <p:cNvSpPr>
              <a:spLocks noChangeArrowheads="1"/>
            </p:cNvSpPr>
            <p:nvPr/>
          </p:nvSpPr>
          <p:spPr bwMode="auto">
            <a:xfrm>
              <a:off x="4778" y="4903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2" name="Rectangle 1587"/>
            <p:cNvSpPr>
              <a:spLocks noChangeArrowheads="1"/>
            </p:cNvSpPr>
            <p:nvPr/>
          </p:nvSpPr>
          <p:spPr bwMode="auto">
            <a:xfrm>
              <a:off x="4976" y="4903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3" name="Line 1588"/>
            <p:cNvSpPr>
              <a:spLocks noChangeShapeType="1"/>
            </p:cNvSpPr>
            <p:nvPr/>
          </p:nvSpPr>
          <p:spPr bwMode="auto">
            <a:xfrm flipH="1">
              <a:off x="4450" y="4903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4" name="Line 1589"/>
            <p:cNvSpPr>
              <a:spLocks noChangeShapeType="1"/>
            </p:cNvSpPr>
            <p:nvPr/>
          </p:nvSpPr>
          <p:spPr bwMode="auto">
            <a:xfrm flipH="1">
              <a:off x="4450" y="510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5" name="Rectangle 1590"/>
            <p:cNvSpPr>
              <a:spLocks noChangeArrowheads="1"/>
            </p:cNvSpPr>
            <p:nvPr/>
          </p:nvSpPr>
          <p:spPr bwMode="auto">
            <a:xfrm>
              <a:off x="4583" y="4903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6" name="Rectangle 1591"/>
            <p:cNvSpPr>
              <a:spLocks noChangeArrowheads="1"/>
            </p:cNvSpPr>
            <p:nvPr/>
          </p:nvSpPr>
          <p:spPr bwMode="auto">
            <a:xfrm>
              <a:off x="4778" y="4903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7" name="Rectangle 1592"/>
            <p:cNvSpPr>
              <a:spLocks noChangeArrowheads="1"/>
            </p:cNvSpPr>
            <p:nvPr/>
          </p:nvSpPr>
          <p:spPr bwMode="auto">
            <a:xfrm>
              <a:off x="4976" y="4903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8" name="Line 1593"/>
            <p:cNvSpPr>
              <a:spLocks noChangeShapeType="1"/>
            </p:cNvSpPr>
            <p:nvPr/>
          </p:nvSpPr>
          <p:spPr bwMode="auto">
            <a:xfrm flipH="1">
              <a:off x="4450" y="4903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59" name="Line 1594"/>
            <p:cNvSpPr>
              <a:spLocks noChangeShapeType="1"/>
            </p:cNvSpPr>
            <p:nvPr/>
          </p:nvSpPr>
          <p:spPr bwMode="auto">
            <a:xfrm flipH="1">
              <a:off x="4450" y="510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60" name="Group 1595"/>
            <p:cNvGrpSpPr>
              <a:grpSpLocks/>
            </p:cNvGrpSpPr>
            <p:nvPr/>
          </p:nvGrpSpPr>
          <p:grpSpPr bwMode="auto">
            <a:xfrm>
              <a:off x="3495" y="4833"/>
              <a:ext cx="725" cy="331"/>
              <a:chOff x="3398" y="3718"/>
              <a:chExt cx="492" cy="225"/>
            </a:xfrm>
          </p:grpSpPr>
          <p:sp>
            <p:nvSpPr>
              <p:cNvPr id="142508" name="Freeform 1596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9" name="Freeform 1597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61" name="Freeform 1598"/>
            <p:cNvSpPr>
              <a:spLocks noEditPoints="1"/>
            </p:cNvSpPr>
            <p:nvPr/>
          </p:nvSpPr>
          <p:spPr bwMode="auto">
            <a:xfrm>
              <a:off x="3409" y="5213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62" name="Rectangle 1599"/>
            <p:cNvSpPr>
              <a:spLocks noChangeArrowheads="1"/>
            </p:cNvSpPr>
            <p:nvPr/>
          </p:nvSpPr>
          <p:spPr bwMode="auto">
            <a:xfrm>
              <a:off x="3533" y="4903"/>
              <a:ext cx="96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in</a:t>
              </a:r>
              <a:endParaRPr lang="en-GB" dirty="0"/>
            </a:p>
          </p:txBody>
        </p:sp>
        <p:grpSp>
          <p:nvGrpSpPr>
            <p:cNvPr id="142463" name="Group 1600"/>
            <p:cNvGrpSpPr>
              <a:grpSpLocks/>
            </p:cNvGrpSpPr>
            <p:nvPr/>
          </p:nvGrpSpPr>
          <p:grpSpPr bwMode="auto">
            <a:xfrm>
              <a:off x="7990" y="4273"/>
              <a:ext cx="726" cy="331"/>
              <a:chOff x="6762" y="2236"/>
              <a:chExt cx="493" cy="225"/>
            </a:xfrm>
          </p:grpSpPr>
          <p:sp>
            <p:nvSpPr>
              <p:cNvPr id="142506" name="Freeform 1601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7" name="Freeform 1602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64" name="Freeform 1603"/>
            <p:cNvSpPr>
              <a:spLocks noEditPoints="1"/>
            </p:cNvSpPr>
            <p:nvPr/>
          </p:nvSpPr>
          <p:spPr bwMode="auto">
            <a:xfrm>
              <a:off x="7960" y="4657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5 h 400"/>
                <a:gd name="T8" fmla="*/ 723 w 2675"/>
                <a:gd name="T9" fmla="*/ 45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lnTo>
                    <a:pt x="2642" y="166"/>
                  </a:lnTo>
                  <a:cubicBezTo>
                    <a:pt x="2661" y="166"/>
                    <a:pt x="2675" y="181"/>
                    <a:pt x="2675" y="200"/>
                  </a:cubicBezTo>
                  <a:cubicBezTo>
                    <a:pt x="2675" y="218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65" name="Group 1604"/>
            <p:cNvGrpSpPr>
              <a:grpSpLocks/>
            </p:cNvGrpSpPr>
            <p:nvPr/>
          </p:nvGrpSpPr>
          <p:grpSpPr bwMode="auto">
            <a:xfrm>
              <a:off x="7990" y="4273"/>
              <a:ext cx="726" cy="331"/>
              <a:chOff x="6762" y="2236"/>
              <a:chExt cx="493" cy="225"/>
            </a:xfrm>
          </p:grpSpPr>
          <p:sp>
            <p:nvSpPr>
              <p:cNvPr id="142504" name="Freeform 1605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5" name="Freeform 1606"/>
              <p:cNvSpPr>
                <a:spLocks/>
              </p:cNvSpPr>
              <p:nvPr/>
            </p:nvSpPr>
            <p:spPr bwMode="auto">
              <a:xfrm>
                <a:off x="6762" y="2236"/>
                <a:ext cx="493" cy="225"/>
              </a:xfrm>
              <a:custGeom>
                <a:avLst/>
                <a:gdLst>
                  <a:gd name="T0" fmla="*/ 370 w 493"/>
                  <a:gd name="T1" fmla="*/ 0 h 225"/>
                  <a:gd name="T2" fmla="*/ 370 w 493"/>
                  <a:gd name="T3" fmla="*/ 56 h 225"/>
                  <a:gd name="T4" fmla="*/ 0 w 493"/>
                  <a:gd name="T5" fmla="*/ 56 h 225"/>
                  <a:gd name="T6" fmla="*/ 0 w 493"/>
                  <a:gd name="T7" fmla="*/ 169 h 225"/>
                  <a:gd name="T8" fmla="*/ 370 w 493"/>
                  <a:gd name="T9" fmla="*/ 169 h 225"/>
                  <a:gd name="T10" fmla="*/ 370 w 493"/>
                  <a:gd name="T11" fmla="*/ 225 h 225"/>
                  <a:gd name="T12" fmla="*/ 493 w 493"/>
                  <a:gd name="T13" fmla="*/ 112 h 225"/>
                  <a:gd name="T14" fmla="*/ 370 w 493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3"/>
                  <a:gd name="T25" fmla="*/ 0 h 225"/>
                  <a:gd name="T26" fmla="*/ 493 w 493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3" h="225">
                    <a:moveTo>
                      <a:pt x="370" y="0"/>
                    </a:moveTo>
                    <a:lnTo>
                      <a:pt x="370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70" y="169"/>
                    </a:lnTo>
                    <a:lnTo>
                      <a:pt x="370" y="225"/>
                    </a:lnTo>
                    <a:lnTo>
                      <a:pt x="493" y="112"/>
                    </a:lnTo>
                    <a:lnTo>
                      <a:pt x="370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66" name="Freeform 1607"/>
            <p:cNvSpPr>
              <a:spLocks noEditPoints="1"/>
            </p:cNvSpPr>
            <p:nvPr/>
          </p:nvSpPr>
          <p:spPr bwMode="auto">
            <a:xfrm>
              <a:off x="7960" y="4657"/>
              <a:ext cx="732" cy="109"/>
            </a:xfrm>
            <a:custGeom>
              <a:avLst/>
              <a:gdLst>
                <a:gd name="T0" fmla="*/ 723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5 h 400"/>
                <a:gd name="T8" fmla="*/ 723 w 2675"/>
                <a:gd name="T9" fmla="*/ 45 h 400"/>
                <a:gd name="T10" fmla="*/ 732 w 2675"/>
                <a:gd name="T11" fmla="*/ 55 h 400"/>
                <a:gd name="T12" fmla="*/ 723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2" y="233"/>
                  </a:moveTo>
                  <a:lnTo>
                    <a:pt x="334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4" y="166"/>
                  </a:cubicBezTo>
                  <a:lnTo>
                    <a:pt x="2642" y="166"/>
                  </a:lnTo>
                  <a:cubicBezTo>
                    <a:pt x="2661" y="166"/>
                    <a:pt x="2675" y="181"/>
                    <a:pt x="2675" y="200"/>
                  </a:cubicBezTo>
                  <a:cubicBezTo>
                    <a:pt x="2675" y="218"/>
                    <a:pt x="2661" y="233"/>
                    <a:pt x="2642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67" name="Rectangle 1608"/>
            <p:cNvSpPr>
              <a:spLocks noChangeArrowheads="1"/>
            </p:cNvSpPr>
            <p:nvPr/>
          </p:nvSpPr>
          <p:spPr bwMode="auto">
            <a:xfrm>
              <a:off x="7994" y="4326"/>
              <a:ext cx="1146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out</a:t>
              </a:r>
              <a:endParaRPr lang="en-GB" dirty="0"/>
            </a:p>
          </p:txBody>
        </p:sp>
        <p:grpSp>
          <p:nvGrpSpPr>
            <p:cNvPr id="142468" name="Group 1609"/>
            <p:cNvGrpSpPr>
              <a:grpSpLocks/>
            </p:cNvGrpSpPr>
            <p:nvPr/>
          </p:nvGrpSpPr>
          <p:grpSpPr bwMode="auto">
            <a:xfrm>
              <a:off x="4440" y="4343"/>
              <a:ext cx="723" cy="198"/>
              <a:chOff x="4316" y="3634"/>
              <a:chExt cx="491" cy="134"/>
            </a:xfrm>
          </p:grpSpPr>
          <p:sp>
            <p:nvSpPr>
              <p:cNvPr id="142499" name="Rectangle 1610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0" name="Rectangle 1611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1" name="Rectangle 1612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2" name="Line 1613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503" name="Line 1614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69" name="Freeform 1615"/>
            <p:cNvSpPr>
              <a:spLocks noEditPoints="1"/>
            </p:cNvSpPr>
            <p:nvPr/>
          </p:nvSpPr>
          <p:spPr bwMode="auto">
            <a:xfrm>
              <a:off x="5251" y="4392"/>
              <a:ext cx="319" cy="109"/>
            </a:xfrm>
            <a:custGeom>
              <a:avLst/>
              <a:gdLst>
                <a:gd name="T0" fmla="*/ 9 w 2333"/>
                <a:gd name="T1" fmla="*/ 45 h 800"/>
                <a:gd name="T2" fmla="*/ 228 w 2333"/>
                <a:gd name="T3" fmla="*/ 45 h 800"/>
                <a:gd name="T4" fmla="*/ 237 w 2333"/>
                <a:gd name="T5" fmla="*/ 55 h 800"/>
                <a:gd name="T6" fmla="*/ 228 w 2333"/>
                <a:gd name="T7" fmla="*/ 64 h 800"/>
                <a:gd name="T8" fmla="*/ 9 w 2333"/>
                <a:gd name="T9" fmla="*/ 64 h 800"/>
                <a:gd name="T10" fmla="*/ 0 w 2333"/>
                <a:gd name="T11" fmla="*/ 55 h 800"/>
                <a:gd name="T12" fmla="*/ 9 w 2333"/>
                <a:gd name="T13" fmla="*/ 45 h 800"/>
                <a:gd name="T14" fmla="*/ 210 w 2333"/>
                <a:gd name="T15" fmla="*/ 0 h 800"/>
                <a:gd name="T16" fmla="*/ 319 w 2333"/>
                <a:gd name="T17" fmla="*/ 55 h 800"/>
                <a:gd name="T18" fmla="*/ 210 w 2333"/>
                <a:gd name="T19" fmla="*/ 109 h 800"/>
                <a:gd name="T20" fmla="*/ 210 w 2333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3"/>
                <a:gd name="T34" fmla="*/ 0 h 800"/>
                <a:gd name="T35" fmla="*/ 2333 w 2333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70" name="Group 1616"/>
            <p:cNvGrpSpPr>
              <a:grpSpLocks/>
            </p:cNvGrpSpPr>
            <p:nvPr/>
          </p:nvGrpSpPr>
          <p:grpSpPr bwMode="auto">
            <a:xfrm>
              <a:off x="3486" y="4273"/>
              <a:ext cx="724" cy="331"/>
              <a:chOff x="3398" y="3718"/>
              <a:chExt cx="492" cy="225"/>
            </a:xfrm>
          </p:grpSpPr>
          <p:sp>
            <p:nvSpPr>
              <p:cNvPr id="142497" name="Freeform 1617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98" name="Freeform 1618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71" name="Freeform 1619"/>
            <p:cNvSpPr>
              <a:spLocks noEditPoints="1"/>
            </p:cNvSpPr>
            <p:nvPr/>
          </p:nvSpPr>
          <p:spPr bwMode="auto">
            <a:xfrm>
              <a:off x="3399" y="4653"/>
              <a:ext cx="731" cy="110"/>
            </a:xfrm>
            <a:custGeom>
              <a:avLst/>
              <a:gdLst>
                <a:gd name="T0" fmla="*/ 722 w 2675"/>
                <a:gd name="T1" fmla="*/ 64 h 400"/>
                <a:gd name="T2" fmla="*/ 91 w 2675"/>
                <a:gd name="T3" fmla="*/ 64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4 h 400"/>
                <a:gd name="T14" fmla="*/ 109 w 2675"/>
                <a:gd name="T15" fmla="*/ 110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1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72" name="Group 1620"/>
            <p:cNvGrpSpPr>
              <a:grpSpLocks/>
            </p:cNvGrpSpPr>
            <p:nvPr/>
          </p:nvGrpSpPr>
          <p:grpSpPr bwMode="auto">
            <a:xfrm>
              <a:off x="4440" y="4343"/>
              <a:ext cx="722" cy="197"/>
              <a:chOff x="4316" y="3634"/>
              <a:chExt cx="491" cy="134"/>
            </a:xfrm>
          </p:grpSpPr>
          <p:sp>
            <p:nvSpPr>
              <p:cNvPr id="142492" name="Rectangle 1621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93" name="Rectangle 1622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94" name="Rectangle 1623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95" name="Line 1624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96" name="Line 1625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2473" name="Group 1626"/>
            <p:cNvGrpSpPr>
              <a:grpSpLocks/>
            </p:cNvGrpSpPr>
            <p:nvPr/>
          </p:nvGrpSpPr>
          <p:grpSpPr bwMode="auto">
            <a:xfrm>
              <a:off x="3485" y="4273"/>
              <a:ext cx="725" cy="331"/>
              <a:chOff x="3398" y="3718"/>
              <a:chExt cx="492" cy="225"/>
            </a:xfrm>
          </p:grpSpPr>
          <p:sp>
            <p:nvSpPr>
              <p:cNvPr id="142490" name="Freeform 1627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91" name="Freeform 1628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74" name="Freeform 1629"/>
            <p:cNvSpPr>
              <a:spLocks noEditPoints="1"/>
            </p:cNvSpPr>
            <p:nvPr/>
          </p:nvSpPr>
          <p:spPr bwMode="auto">
            <a:xfrm>
              <a:off x="3399" y="4653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75" name="Rectangle 1630"/>
            <p:cNvSpPr>
              <a:spLocks noChangeArrowheads="1"/>
            </p:cNvSpPr>
            <p:nvPr/>
          </p:nvSpPr>
          <p:spPr bwMode="auto">
            <a:xfrm>
              <a:off x="4573" y="4343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76" name="Rectangle 1631"/>
            <p:cNvSpPr>
              <a:spLocks noChangeArrowheads="1"/>
            </p:cNvSpPr>
            <p:nvPr/>
          </p:nvSpPr>
          <p:spPr bwMode="auto">
            <a:xfrm>
              <a:off x="4768" y="4343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77" name="Rectangle 1632"/>
            <p:cNvSpPr>
              <a:spLocks noChangeArrowheads="1"/>
            </p:cNvSpPr>
            <p:nvPr/>
          </p:nvSpPr>
          <p:spPr bwMode="auto">
            <a:xfrm>
              <a:off x="4966" y="4343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78" name="Line 1633"/>
            <p:cNvSpPr>
              <a:spLocks noChangeShapeType="1"/>
            </p:cNvSpPr>
            <p:nvPr/>
          </p:nvSpPr>
          <p:spPr bwMode="auto">
            <a:xfrm flipH="1">
              <a:off x="4440" y="4343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79" name="Line 1634"/>
            <p:cNvSpPr>
              <a:spLocks noChangeShapeType="1"/>
            </p:cNvSpPr>
            <p:nvPr/>
          </p:nvSpPr>
          <p:spPr bwMode="auto">
            <a:xfrm flipH="1">
              <a:off x="4440" y="454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80" name="Rectangle 1635"/>
            <p:cNvSpPr>
              <a:spLocks noChangeArrowheads="1"/>
            </p:cNvSpPr>
            <p:nvPr/>
          </p:nvSpPr>
          <p:spPr bwMode="auto">
            <a:xfrm>
              <a:off x="4573" y="4343"/>
              <a:ext cx="195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81" name="Rectangle 1636"/>
            <p:cNvSpPr>
              <a:spLocks noChangeArrowheads="1"/>
            </p:cNvSpPr>
            <p:nvPr/>
          </p:nvSpPr>
          <p:spPr bwMode="auto">
            <a:xfrm>
              <a:off x="4768" y="4343"/>
              <a:ext cx="198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82" name="Rectangle 1637"/>
            <p:cNvSpPr>
              <a:spLocks noChangeArrowheads="1"/>
            </p:cNvSpPr>
            <p:nvPr/>
          </p:nvSpPr>
          <p:spPr bwMode="auto">
            <a:xfrm>
              <a:off x="4966" y="4343"/>
              <a:ext cx="196" cy="197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83" name="Line 1638"/>
            <p:cNvSpPr>
              <a:spLocks noChangeShapeType="1"/>
            </p:cNvSpPr>
            <p:nvPr/>
          </p:nvSpPr>
          <p:spPr bwMode="auto">
            <a:xfrm flipH="1">
              <a:off x="4440" y="4343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84" name="Line 1639"/>
            <p:cNvSpPr>
              <a:spLocks noChangeShapeType="1"/>
            </p:cNvSpPr>
            <p:nvPr/>
          </p:nvSpPr>
          <p:spPr bwMode="auto">
            <a:xfrm flipH="1">
              <a:off x="4440" y="4540"/>
              <a:ext cx="328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42485" name="Group 1640"/>
            <p:cNvGrpSpPr>
              <a:grpSpLocks/>
            </p:cNvGrpSpPr>
            <p:nvPr/>
          </p:nvGrpSpPr>
          <p:grpSpPr bwMode="auto">
            <a:xfrm>
              <a:off x="3485" y="4273"/>
              <a:ext cx="725" cy="331"/>
              <a:chOff x="3398" y="3718"/>
              <a:chExt cx="492" cy="225"/>
            </a:xfrm>
          </p:grpSpPr>
          <p:sp>
            <p:nvSpPr>
              <p:cNvPr id="142488" name="Freeform 1641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489" name="Freeform 1642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2"/>
                  <a:gd name="T25" fmla="*/ 0 h 225"/>
                  <a:gd name="T26" fmla="*/ 492 w 492"/>
                  <a:gd name="T27" fmla="*/ 225 h 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42486" name="Freeform 1643"/>
            <p:cNvSpPr>
              <a:spLocks noEditPoints="1"/>
            </p:cNvSpPr>
            <p:nvPr/>
          </p:nvSpPr>
          <p:spPr bwMode="auto">
            <a:xfrm>
              <a:off x="3399" y="4653"/>
              <a:ext cx="731" cy="109"/>
            </a:xfrm>
            <a:custGeom>
              <a:avLst/>
              <a:gdLst>
                <a:gd name="T0" fmla="*/ 722 w 2675"/>
                <a:gd name="T1" fmla="*/ 63 h 400"/>
                <a:gd name="T2" fmla="*/ 91 w 2675"/>
                <a:gd name="T3" fmla="*/ 63 h 400"/>
                <a:gd name="T4" fmla="*/ 82 w 2675"/>
                <a:gd name="T5" fmla="*/ 55 h 400"/>
                <a:gd name="T6" fmla="*/ 91 w 2675"/>
                <a:gd name="T7" fmla="*/ 46 h 400"/>
                <a:gd name="T8" fmla="*/ 722 w 2675"/>
                <a:gd name="T9" fmla="*/ 46 h 400"/>
                <a:gd name="T10" fmla="*/ 731 w 2675"/>
                <a:gd name="T11" fmla="*/ 55 h 400"/>
                <a:gd name="T12" fmla="*/ 722 w 2675"/>
                <a:gd name="T13" fmla="*/ 63 h 400"/>
                <a:gd name="T14" fmla="*/ 109 w 2675"/>
                <a:gd name="T15" fmla="*/ 109 h 400"/>
                <a:gd name="T16" fmla="*/ 0 w 2675"/>
                <a:gd name="T17" fmla="*/ 55 h 400"/>
                <a:gd name="T18" fmla="*/ 109 w 2675"/>
                <a:gd name="T19" fmla="*/ 0 h 400"/>
                <a:gd name="T20" fmla="*/ 109 w 2675"/>
                <a:gd name="T21" fmla="*/ 109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5"/>
                <a:gd name="T34" fmla="*/ 0 h 400"/>
                <a:gd name="T35" fmla="*/ 2675 w 2675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2487" name="Rectangle 1644"/>
            <p:cNvSpPr>
              <a:spLocks noChangeArrowheads="1"/>
            </p:cNvSpPr>
            <p:nvPr/>
          </p:nvSpPr>
          <p:spPr bwMode="auto">
            <a:xfrm>
              <a:off x="3523" y="4343"/>
              <a:ext cx="96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dirty="0">
                  <a:solidFill>
                    <a:srgbClr val="000000"/>
                  </a:solidFill>
                </a:rPr>
                <a:t>data in</a:t>
              </a:r>
              <a:endParaRPr lang="en-GB" dirty="0"/>
            </a:p>
          </p:txBody>
        </p:sp>
      </p:grpSp>
      <p:sp>
        <p:nvSpPr>
          <p:cNvPr id="348" name="Freeform 596"/>
          <p:cNvSpPr>
            <a:spLocks noEditPoints="1"/>
          </p:cNvSpPr>
          <p:nvPr/>
        </p:nvSpPr>
        <p:spPr bwMode="auto">
          <a:xfrm>
            <a:off x="7250141" y="3721948"/>
            <a:ext cx="485775" cy="485775"/>
          </a:xfrm>
          <a:custGeom>
            <a:avLst/>
            <a:gdLst>
              <a:gd name="T0" fmla="*/ 1217 w 2691"/>
              <a:gd name="T1" fmla="*/ 57 h 2692"/>
              <a:gd name="T2" fmla="*/ 1347 w 2691"/>
              <a:gd name="T3" fmla="*/ 0 h 2692"/>
              <a:gd name="T4" fmla="*/ 1023 w 2691"/>
              <a:gd name="T5" fmla="*/ 91 h 2692"/>
              <a:gd name="T6" fmla="*/ 852 w 2691"/>
              <a:gd name="T7" fmla="*/ 122 h 2692"/>
              <a:gd name="T8" fmla="*/ 1012 w 2691"/>
              <a:gd name="T9" fmla="*/ 42 h 2692"/>
              <a:gd name="T10" fmla="*/ 621 w 2691"/>
              <a:gd name="T11" fmla="*/ 272 h 2692"/>
              <a:gd name="T12" fmla="*/ 595 w 2691"/>
              <a:gd name="T13" fmla="*/ 230 h 2692"/>
              <a:gd name="T14" fmla="*/ 433 w 2691"/>
              <a:gd name="T15" fmla="*/ 427 h 2692"/>
              <a:gd name="T16" fmla="*/ 301 w 2691"/>
              <a:gd name="T17" fmla="*/ 540 h 2692"/>
              <a:gd name="T18" fmla="*/ 399 w 2691"/>
              <a:gd name="T19" fmla="*/ 390 h 2692"/>
              <a:gd name="T20" fmla="*/ 206 w 2691"/>
              <a:gd name="T21" fmla="*/ 729 h 2692"/>
              <a:gd name="T22" fmla="*/ 164 w 2691"/>
              <a:gd name="T23" fmla="*/ 704 h 2692"/>
              <a:gd name="T24" fmla="*/ 93 w 2691"/>
              <a:gd name="T25" fmla="*/ 1014 h 2692"/>
              <a:gd name="T26" fmla="*/ 64 w 2691"/>
              <a:gd name="T27" fmla="*/ 1157 h 2692"/>
              <a:gd name="T28" fmla="*/ 28 w 2691"/>
              <a:gd name="T29" fmla="*/ 1074 h 2692"/>
              <a:gd name="T30" fmla="*/ 93 w 2691"/>
              <a:gd name="T31" fmla="*/ 1014 h 2692"/>
              <a:gd name="T32" fmla="*/ 60 w 2691"/>
              <a:gd name="T33" fmla="*/ 1500 h 2692"/>
              <a:gd name="T34" fmla="*/ 2 w 2691"/>
              <a:gd name="T35" fmla="*/ 1415 h 2692"/>
              <a:gd name="T36" fmla="*/ 98 w 2691"/>
              <a:gd name="T37" fmla="*/ 1692 h 2692"/>
              <a:gd name="T38" fmla="*/ 99 w 2691"/>
              <a:gd name="T39" fmla="*/ 1849 h 2692"/>
              <a:gd name="T40" fmla="*/ 98 w 2691"/>
              <a:gd name="T41" fmla="*/ 1692 h 2692"/>
              <a:gd name="T42" fmla="*/ 310 w 2691"/>
              <a:gd name="T43" fmla="*/ 2164 h 2692"/>
              <a:gd name="T44" fmla="*/ 198 w 2691"/>
              <a:gd name="T45" fmla="*/ 1998 h 2692"/>
              <a:gd name="T46" fmla="*/ 556 w 2691"/>
              <a:gd name="T47" fmla="*/ 2371 h 2692"/>
              <a:gd name="T48" fmla="*/ 410 w 2691"/>
              <a:gd name="T49" fmla="*/ 2312 h 2692"/>
              <a:gd name="T50" fmla="*/ 730 w 2691"/>
              <a:gd name="T51" fmla="*/ 2486 h 2692"/>
              <a:gd name="T52" fmla="*/ 834 w 2691"/>
              <a:gd name="T53" fmla="*/ 2590 h 2692"/>
              <a:gd name="T54" fmla="*/ 686 w 2691"/>
              <a:gd name="T55" fmla="*/ 2489 h 2692"/>
              <a:gd name="T56" fmla="*/ 1150 w 2691"/>
              <a:gd name="T57" fmla="*/ 2627 h 2692"/>
              <a:gd name="T58" fmla="*/ 1140 w 2691"/>
              <a:gd name="T59" fmla="*/ 2677 h 2692"/>
              <a:gd name="T60" fmla="*/ 1038 w 2691"/>
              <a:gd name="T61" fmla="*/ 2605 h 2692"/>
              <a:gd name="T62" fmla="*/ 1525 w 2691"/>
              <a:gd name="T63" fmla="*/ 2629 h 2692"/>
              <a:gd name="T64" fmla="*/ 1415 w 2691"/>
              <a:gd name="T65" fmla="*/ 2690 h 2692"/>
              <a:gd name="T66" fmla="*/ 1717 w 2691"/>
              <a:gd name="T67" fmla="*/ 2588 h 2692"/>
              <a:gd name="T68" fmla="*/ 1887 w 2691"/>
              <a:gd name="T69" fmla="*/ 2550 h 2692"/>
              <a:gd name="T70" fmla="*/ 1731 w 2691"/>
              <a:gd name="T71" fmla="*/ 2636 h 2692"/>
              <a:gd name="T72" fmla="*/ 2072 w 2691"/>
              <a:gd name="T73" fmla="*/ 2420 h 2692"/>
              <a:gd name="T74" fmla="*/ 2098 w 2691"/>
              <a:gd name="T75" fmla="*/ 2463 h 2692"/>
              <a:gd name="T76" fmla="*/ 2293 w 2691"/>
              <a:gd name="T77" fmla="*/ 2230 h 2692"/>
              <a:gd name="T78" fmla="*/ 2427 w 2691"/>
              <a:gd name="T79" fmla="*/ 2147 h 2692"/>
              <a:gd name="T80" fmla="*/ 2293 w 2691"/>
              <a:gd name="T81" fmla="*/ 2230 h 2692"/>
              <a:gd name="T82" fmla="*/ 2585 w 2691"/>
              <a:gd name="T83" fmla="*/ 1803 h 2692"/>
              <a:gd name="T84" fmla="*/ 2503 w 2691"/>
              <a:gd name="T85" fmla="*/ 1986 h 2692"/>
              <a:gd name="T86" fmla="*/ 2627 w 2691"/>
              <a:gd name="T87" fmla="*/ 1543 h 2692"/>
              <a:gd name="T88" fmla="*/ 2677 w 2691"/>
              <a:gd name="T89" fmla="*/ 1552 h 2692"/>
              <a:gd name="T90" fmla="*/ 2611 w 2691"/>
              <a:gd name="T91" fmla="*/ 1630 h 2692"/>
              <a:gd name="T92" fmla="*/ 2628 w 2691"/>
              <a:gd name="T93" fmla="*/ 1148 h 2692"/>
              <a:gd name="T94" fmla="*/ 2677 w 2691"/>
              <a:gd name="T95" fmla="*/ 1142 h 2692"/>
              <a:gd name="T96" fmla="*/ 2667 w 2691"/>
              <a:gd name="T97" fmla="*/ 1313 h 2692"/>
              <a:gd name="T98" fmla="*/ 2528 w 2691"/>
              <a:gd name="T99" fmla="*/ 816 h 2692"/>
              <a:gd name="T100" fmla="*/ 2628 w 2691"/>
              <a:gd name="T101" fmla="*/ 936 h 2692"/>
              <a:gd name="T102" fmla="*/ 2421 w 2691"/>
              <a:gd name="T103" fmla="*/ 620 h 2692"/>
              <a:gd name="T104" fmla="*/ 2463 w 2691"/>
              <a:gd name="T105" fmla="*/ 595 h 2692"/>
              <a:gd name="T106" fmla="*/ 2211 w 2691"/>
              <a:gd name="T107" fmla="*/ 383 h 2692"/>
              <a:gd name="T108" fmla="*/ 2126 w 2691"/>
              <a:gd name="T109" fmla="*/ 251 h 2692"/>
              <a:gd name="T110" fmla="*/ 2211 w 2691"/>
              <a:gd name="T111" fmla="*/ 383 h 2692"/>
              <a:gd name="T112" fmla="*/ 1779 w 2691"/>
              <a:gd name="T113" fmla="*/ 100 h 2692"/>
              <a:gd name="T114" fmla="*/ 1963 w 2691"/>
              <a:gd name="T115" fmla="*/ 179 h 2692"/>
              <a:gd name="T116" fmla="*/ 1478 w 2691"/>
              <a:gd name="T117" fmla="*/ 57 h 2692"/>
              <a:gd name="T118" fmla="*/ 1485 w 2691"/>
              <a:gd name="T119" fmla="*/ 7 h 2692"/>
              <a:gd name="T120" fmla="*/ 1607 w 2691"/>
              <a:gd name="T121" fmla="*/ 76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91" h="2692">
                <a:moveTo>
                  <a:pt x="1364" y="51"/>
                </a:moveTo>
                <a:lnTo>
                  <a:pt x="1346" y="50"/>
                </a:lnTo>
                <a:lnTo>
                  <a:pt x="1279" y="52"/>
                </a:lnTo>
                <a:lnTo>
                  <a:pt x="1217" y="57"/>
                </a:lnTo>
                <a:cubicBezTo>
                  <a:pt x="1203" y="58"/>
                  <a:pt x="1191" y="48"/>
                  <a:pt x="1190" y="34"/>
                </a:cubicBezTo>
                <a:cubicBezTo>
                  <a:pt x="1189" y="20"/>
                  <a:pt x="1199" y="8"/>
                  <a:pt x="1213" y="7"/>
                </a:cubicBezTo>
                <a:lnTo>
                  <a:pt x="1278" y="2"/>
                </a:lnTo>
                <a:lnTo>
                  <a:pt x="1347" y="0"/>
                </a:lnTo>
                <a:lnTo>
                  <a:pt x="1365" y="1"/>
                </a:lnTo>
                <a:cubicBezTo>
                  <a:pt x="1379" y="1"/>
                  <a:pt x="1390" y="13"/>
                  <a:pt x="1389" y="26"/>
                </a:cubicBezTo>
                <a:cubicBezTo>
                  <a:pt x="1389" y="40"/>
                  <a:pt x="1378" y="51"/>
                  <a:pt x="1364" y="51"/>
                </a:cubicBezTo>
                <a:close/>
                <a:moveTo>
                  <a:pt x="1023" y="91"/>
                </a:moveTo>
                <a:lnTo>
                  <a:pt x="1022" y="91"/>
                </a:lnTo>
                <a:lnTo>
                  <a:pt x="960" y="109"/>
                </a:lnTo>
                <a:lnTo>
                  <a:pt x="884" y="137"/>
                </a:lnTo>
                <a:cubicBezTo>
                  <a:pt x="871" y="142"/>
                  <a:pt x="857" y="135"/>
                  <a:pt x="852" y="122"/>
                </a:cubicBezTo>
                <a:cubicBezTo>
                  <a:pt x="847" y="109"/>
                  <a:pt x="854" y="95"/>
                  <a:pt x="867" y="90"/>
                </a:cubicBezTo>
                <a:lnTo>
                  <a:pt x="947" y="61"/>
                </a:lnTo>
                <a:lnTo>
                  <a:pt x="1011" y="43"/>
                </a:lnTo>
                <a:lnTo>
                  <a:pt x="1012" y="42"/>
                </a:lnTo>
                <a:cubicBezTo>
                  <a:pt x="1026" y="39"/>
                  <a:pt x="1039" y="48"/>
                  <a:pt x="1042" y="61"/>
                </a:cubicBezTo>
                <a:cubicBezTo>
                  <a:pt x="1045" y="75"/>
                  <a:pt x="1037" y="88"/>
                  <a:pt x="1023" y="91"/>
                </a:cubicBezTo>
                <a:close/>
                <a:moveTo>
                  <a:pt x="708" y="220"/>
                </a:moveTo>
                <a:lnTo>
                  <a:pt x="621" y="272"/>
                </a:lnTo>
                <a:lnTo>
                  <a:pt x="584" y="300"/>
                </a:lnTo>
                <a:cubicBezTo>
                  <a:pt x="573" y="308"/>
                  <a:pt x="557" y="306"/>
                  <a:pt x="549" y="295"/>
                </a:cubicBezTo>
                <a:cubicBezTo>
                  <a:pt x="541" y="284"/>
                  <a:pt x="543" y="268"/>
                  <a:pt x="554" y="260"/>
                </a:cubicBezTo>
                <a:lnTo>
                  <a:pt x="595" y="230"/>
                </a:lnTo>
                <a:lnTo>
                  <a:pt x="682" y="177"/>
                </a:lnTo>
                <a:cubicBezTo>
                  <a:pt x="694" y="170"/>
                  <a:pt x="709" y="174"/>
                  <a:pt x="716" y="185"/>
                </a:cubicBezTo>
                <a:cubicBezTo>
                  <a:pt x="723" y="197"/>
                  <a:pt x="720" y="213"/>
                  <a:pt x="708" y="220"/>
                </a:cubicBezTo>
                <a:close/>
                <a:moveTo>
                  <a:pt x="433" y="427"/>
                </a:moveTo>
                <a:lnTo>
                  <a:pt x="429" y="430"/>
                </a:lnTo>
                <a:lnTo>
                  <a:pt x="345" y="523"/>
                </a:lnTo>
                <a:lnTo>
                  <a:pt x="336" y="535"/>
                </a:lnTo>
                <a:cubicBezTo>
                  <a:pt x="328" y="546"/>
                  <a:pt x="312" y="549"/>
                  <a:pt x="301" y="540"/>
                </a:cubicBezTo>
                <a:cubicBezTo>
                  <a:pt x="290" y="532"/>
                  <a:pt x="288" y="516"/>
                  <a:pt x="296" y="505"/>
                </a:cubicBezTo>
                <a:lnTo>
                  <a:pt x="308" y="489"/>
                </a:lnTo>
                <a:lnTo>
                  <a:pt x="396" y="393"/>
                </a:lnTo>
                <a:lnTo>
                  <a:pt x="399" y="390"/>
                </a:lnTo>
                <a:cubicBezTo>
                  <a:pt x="410" y="381"/>
                  <a:pt x="425" y="382"/>
                  <a:pt x="435" y="392"/>
                </a:cubicBezTo>
                <a:cubicBezTo>
                  <a:pt x="444" y="402"/>
                  <a:pt x="443" y="418"/>
                  <a:pt x="433" y="427"/>
                </a:cubicBezTo>
                <a:close/>
                <a:moveTo>
                  <a:pt x="225" y="698"/>
                </a:moveTo>
                <a:lnTo>
                  <a:pt x="206" y="729"/>
                </a:lnTo>
                <a:lnTo>
                  <a:pt x="158" y="830"/>
                </a:lnTo>
                <a:cubicBezTo>
                  <a:pt x="152" y="842"/>
                  <a:pt x="137" y="847"/>
                  <a:pt x="124" y="841"/>
                </a:cubicBezTo>
                <a:cubicBezTo>
                  <a:pt x="112" y="835"/>
                  <a:pt x="107" y="820"/>
                  <a:pt x="113" y="808"/>
                </a:cubicBezTo>
                <a:lnTo>
                  <a:pt x="164" y="704"/>
                </a:lnTo>
                <a:lnTo>
                  <a:pt x="182" y="672"/>
                </a:lnTo>
                <a:cubicBezTo>
                  <a:pt x="190" y="661"/>
                  <a:pt x="205" y="657"/>
                  <a:pt x="217" y="664"/>
                </a:cubicBezTo>
                <a:cubicBezTo>
                  <a:pt x="229" y="671"/>
                  <a:pt x="232" y="686"/>
                  <a:pt x="225" y="698"/>
                </a:cubicBezTo>
                <a:close/>
                <a:moveTo>
                  <a:pt x="93" y="1014"/>
                </a:moveTo>
                <a:lnTo>
                  <a:pt x="91" y="1023"/>
                </a:lnTo>
                <a:lnTo>
                  <a:pt x="76" y="1085"/>
                </a:lnTo>
                <a:lnTo>
                  <a:pt x="65" y="1149"/>
                </a:lnTo>
                <a:lnTo>
                  <a:pt x="64" y="1157"/>
                </a:lnTo>
                <a:cubicBezTo>
                  <a:pt x="62" y="1171"/>
                  <a:pt x="50" y="1181"/>
                  <a:pt x="36" y="1179"/>
                </a:cubicBezTo>
                <a:cubicBezTo>
                  <a:pt x="22" y="1177"/>
                  <a:pt x="13" y="1165"/>
                  <a:pt x="14" y="1151"/>
                </a:cubicBezTo>
                <a:lnTo>
                  <a:pt x="16" y="1140"/>
                </a:lnTo>
                <a:lnTo>
                  <a:pt x="28" y="1074"/>
                </a:lnTo>
                <a:lnTo>
                  <a:pt x="43" y="1009"/>
                </a:lnTo>
                <a:lnTo>
                  <a:pt x="45" y="1000"/>
                </a:lnTo>
                <a:cubicBezTo>
                  <a:pt x="49" y="987"/>
                  <a:pt x="63" y="979"/>
                  <a:pt x="76" y="983"/>
                </a:cubicBezTo>
                <a:cubicBezTo>
                  <a:pt x="90" y="987"/>
                  <a:pt x="97" y="1001"/>
                  <a:pt x="93" y="1014"/>
                </a:cubicBezTo>
                <a:close/>
                <a:moveTo>
                  <a:pt x="51" y="1353"/>
                </a:moveTo>
                <a:lnTo>
                  <a:pt x="52" y="1413"/>
                </a:lnTo>
                <a:lnTo>
                  <a:pt x="57" y="1479"/>
                </a:lnTo>
                <a:lnTo>
                  <a:pt x="60" y="1500"/>
                </a:lnTo>
                <a:cubicBezTo>
                  <a:pt x="62" y="1514"/>
                  <a:pt x="52" y="1526"/>
                  <a:pt x="38" y="1528"/>
                </a:cubicBezTo>
                <a:cubicBezTo>
                  <a:pt x="24" y="1530"/>
                  <a:pt x="12" y="1520"/>
                  <a:pt x="10" y="1506"/>
                </a:cubicBezTo>
                <a:lnTo>
                  <a:pt x="8" y="1483"/>
                </a:lnTo>
                <a:lnTo>
                  <a:pt x="2" y="1415"/>
                </a:lnTo>
                <a:lnTo>
                  <a:pt x="1" y="1354"/>
                </a:lnTo>
                <a:cubicBezTo>
                  <a:pt x="0" y="1340"/>
                  <a:pt x="11" y="1329"/>
                  <a:pt x="25" y="1328"/>
                </a:cubicBezTo>
                <a:cubicBezTo>
                  <a:pt x="39" y="1328"/>
                  <a:pt x="50" y="1339"/>
                  <a:pt x="51" y="1353"/>
                </a:cubicBezTo>
                <a:close/>
                <a:moveTo>
                  <a:pt x="98" y="1692"/>
                </a:moveTo>
                <a:lnTo>
                  <a:pt x="109" y="1732"/>
                </a:lnTo>
                <a:lnTo>
                  <a:pt x="146" y="1832"/>
                </a:lnTo>
                <a:cubicBezTo>
                  <a:pt x="151" y="1845"/>
                  <a:pt x="144" y="1860"/>
                  <a:pt x="131" y="1864"/>
                </a:cubicBezTo>
                <a:cubicBezTo>
                  <a:pt x="118" y="1869"/>
                  <a:pt x="104" y="1862"/>
                  <a:pt x="99" y="1849"/>
                </a:cubicBezTo>
                <a:lnTo>
                  <a:pt x="61" y="1746"/>
                </a:lnTo>
                <a:lnTo>
                  <a:pt x="49" y="1706"/>
                </a:lnTo>
                <a:cubicBezTo>
                  <a:pt x="46" y="1693"/>
                  <a:pt x="53" y="1679"/>
                  <a:pt x="67" y="1675"/>
                </a:cubicBezTo>
                <a:cubicBezTo>
                  <a:pt x="80" y="1671"/>
                  <a:pt x="94" y="1679"/>
                  <a:pt x="98" y="1692"/>
                </a:cubicBezTo>
                <a:close/>
                <a:moveTo>
                  <a:pt x="233" y="2007"/>
                </a:moveTo>
                <a:lnTo>
                  <a:pt x="272" y="2072"/>
                </a:lnTo>
                <a:lnTo>
                  <a:pt x="315" y="2129"/>
                </a:lnTo>
                <a:cubicBezTo>
                  <a:pt x="323" y="2140"/>
                  <a:pt x="321" y="2156"/>
                  <a:pt x="310" y="2164"/>
                </a:cubicBezTo>
                <a:cubicBezTo>
                  <a:pt x="299" y="2172"/>
                  <a:pt x="283" y="2170"/>
                  <a:pt x="275" y="2159"/>
                </a:cubicBezTo>
                <a:lnTo>
                  <a:pt x="230" y="2098"/>
                </a:lnTo>
                <a:lnTo>
                  <a:pt x="190" y="2033"/>
                </a:lnTo>
                <a:cubicBezTo>
                  <a:pt x="183" y="2021"/>
                  <a:pt x="187" y="2005"/>
                  <a:pt x="198" y="1998"/>
                </a:cubicBezTo>
                <a:cubicBezTo>
                  <a:pt x="210" y="1991"/>
                  <a:pt x="226" y="1995"/>
                  <a:pt x="233" y="2007"/>
                </a:cubicBezTo>
                <a:close/>
                <a:moveTo>
                  <a:pt x="444" y="2275"/>
                </a:moveTo>
                <a:lnTo>
                  <a:pt x="523" y="2347"/>
                </a:lnTo>
                <a:lnTo>
                  <a:pt x="556" y="2371"/>
                </a:lnTo>
                <a:cubicBezTo>
                  <a:pt x="567" y="2380"/>
                  <a:pt x="569" y="2395"/>
                  <a:pt x="561" y="2406"/>
                </a:cubicBezTo>
                <a:cubicBezTo>
                  <a:pt x="553" y="2417"/>
                  <a:pt x="537" y="2420"/>
                  <a:pt x="526" y="2411"/>
                </a:cubicBezTo>
                <a:lnTo>
                  <a:pt x="489" y="2384"/>
                </a:lnTo>
                <a:lnTo>
                  <a:pt x="410" y="2312"/>
                </a:lnTo>
                <a:cubicBezTo>
                  <a:pt x="400" y="2303"/>
                  <a:pt x="399" y="2287"/>
                  <a:pt x="409" y="2277"/>
                </a:cubicBezTo>
                <a:cubicBezTo>
                  <a:pt x="418" y="2267"/>
                  <a:pt x="434" y="2266"/>
                  <a:pt x="444" y="2275"/>
                </a:cubicBezTo>
                <a:close/>
                <a:moveTo>
                  <a:pt x="720" y="2480"/>
                </a:moveTo>
                <a:lnTo>
                  <a:pt x="730" y="2486"/>
                </a:lnTo>
                <a:lnTo>
                  <a:pt x="843" y="2541"/>
                </a:lnTo>
                <a:lnTo>
                  <a:pt x="851" y="2544"/>
                </a:lnTo>
                <a:cubicBezTo>
                  <a:pt x="864" y="2548"/>
                  <a:pt x="870" y="2563"/>
                  <a:pt x="866" y="2576"/>
                </a:cubicBezTo>
                <a:cubicBezTo>
                  <a:pt x="861" y="2589"/>
                  <a:pt x="847" y="2595"/>
                  <a:pt x="834" y="2590"/>
                </a:cubicBezTo>
                <a:lnTo>
                  <a:pt x="822" y="2586"/>
                </a:lnTo>
                <a:lnTo>
                  <a:pt x="704" y="2529"/>
                </a:lnTo>
                <a:lnTo>
                  <a:pt x="694" y="2523"/>
                </a:lnTo>
                <a:cubicBezTo>
                  <a:pt x="683" y="2516"/>
                  <a:pt x="679" y="2500"/>
                  <a:pt x="686" y="2489"/>
                </a:cubicBezTo>
                <a:cubicBezTo>
                  <a:pt x="693" y="2477"/>
                  <a:pt x="708" y="2473"/>
                  <a:pt x="720" y="2480"/>
                </a:cubicBezTo>
                <a:close/>
                <a:moveTo>
                  <a:pt x="1038" y="2605"/>
                </a:moveTo>
                <a:lnTo>
                  <a:pt x="1086" y="2616"/>
                </a:lnTo>
                <a:lnTo>
                  <a:pt x="1150" y="2627"/>
                </a:lnTo>
                <a:lnTo>
                  <a:pt x="1183" y="2631"/>
                </a:lnTo>
                <a:cubicBezTo>
                  <a:pt x="1196" y="2633"/>
                  <a:pt x="1206" y="2645"/>
                  <a:pt x="1204" y="2659"/>
                </a:cubicBezTo>
                <a:cubicBezTo>
                  <a:pt x="1203" y="2673"/>
                  <a:pt x="1190" y="2683"/>
                  <a:pt x="1177" y="2681"/>
                </a:cubicBezTo>
                <a:lnTo>
                  <a:pt x="1140" y="2677"/>
                </a:lnTo>
                <a:lnTo>
                  <a:pt x="1074" y="2664"/>
                </a:lnTo>
                <a:lnTo>
                  <a:pt x="1027" y="2653"/>
                </a:lnTo>
                <a:cubicBezTo>
                  <a:pt x="1013" y="2650"/>
                  <a:pt x="1005" y="2637"/>
                  <a:pt x="1008" y="2623"/>
                </a:cubicBezTo>
                <a:cubicBezTo>
                  <a:pt x="1011" y="2610"/>
                  <a:pt x="1024" y="2602"/>
                  <a:pt x="1038" y="2605"/>
                </a:cubicBezTo>
                <a:close/>
                <a:moveTo>
                  <a:pt x="1379" y="2641"/>
                </a:moveTo>
                <a:lnTo>
                  <a:pt x="1414" y="2640"/>
                </a:lnTo>
                <a:lnTo>
                  <a:pt x="1479" y="2635"/>
                </a:lnTo>
                <a:lnTo>
                  <a:pt x="1525" y="2629"/>
                </a:lnTo>
                <a:cubicBezTo>
                  <a:pt x="1539" y="2628"/>
                  <a:pt x="1552" y="2638"/>
                  <a:pt x="1553" y="2651"/>
                </a:cubicBezTo>
                <a:cubicBezTo>
                  <a:pt x="1555" y="2665"/>
                  <a:pt x="1545" y="2677"/>
                  <a:pt x="1532" y="2679"/>
                </a:cubicBezTo>
                <a:lnTo>
                  <a:pt x="1484" y="2685"/>
                </a:lnTo>
                <a:lnTo>
                  <a:pt x="1415" y="2690"/>
                </a:lnTo>
                <a:lnTo>
                  <a:pt x="1380" y="2691"/>
                </a:lnTo>
                <a:cubicBezTo>
                  <a:pt x="1366" y="2692"/>
                  <a:pt x="1354" y="2681"/>
                  <a:pt x="1354" y="2667"/>
                </a:cubicBezTo>
                <a:cubicBezTo>
                  <a:pt x="1354" y="2653"/>
                  <a:pt x="1365" y="2642"/>
                  <a:pt x="1379" y="2641"/>
                </a:cubicBezTo>
                <a:close/>
                <a:moveTo>
                  <a:pt x="1717" y="2588"/>
                </a:moveTo>
                <a:lnTo>
                  <a:pt x="1733" y="2583"/>
                </a:lnTo>
                <a:lnTo>
                  <a:pt x="1852" y="2540"/>
                </a:lnTo>
                <a:lnTo>
                  <a:pt x="1854" y="2538"/>
                </a:lnTo>
                <a:cubicBezTo>
                  <a:pt x="1866" y="2532"/>
                  <a:pt x="1881" y="2538"/>
                  <a:pt x="1887" y="2550"/>
                </a:cubicBezTo>
                <a:cubicBezTo>
                  <a:pt x="1893" y="2563"/>
                  <a:pt x="1888" y="2577"/>
                  <a:pt x="1876" y="2583"/>
                </a:cubicBezTo>
                <a:lnTo>
                  <a:pt x="1869" y="2586"/>
                </a:lnTo>
                <a:lnTo>
                  <a:pt x="1746" y="2632"/>
                </a:lnTo>
                <a:lnTo>
                  <a:pt x="1731" y="2636"/>
                </a:lnTo>
                <a:cubicBezTo>
                  <a:pt x="1717" y="2640"/>
                  <a:pt x="1703" y="2632"/>
                  <a:pt x="1700" y="2619"/>
                </a:cubicBezTo>
                <a:cubicBezTo>
                  <a:pt x="1696" y="2606"/>
                  <a:pt x="1704" y="2592"/>
                  <a:pt x="1717" y="2588"/>
                </a:cubicBezTo>
                <a:close/>
                <a:moveTo>
                  <a:pt x="2029" y="2446"/>
                </a:moveTo>
                <a:lnTo>
                  <a:pt x="2072" y="2420"/>
                </a:lnTo>
                <a:lnTo>
                  <a:pt x="2149" y="2362"/>
                </a:lnTo>
                <a:cubicBezTo>
                  <a:pt x="2160" y="2354"/>
                  <a:pt x="2176" y="2356"/>
                  <a:pt x="2184" y="2367"/>
                </a:cubicBezTo>
                <a:cubicBezTo>
                  <a:pt x="2193" y="2378"/>
                  <a:pt x="2190" y="2394"/>
                  <a:pt x="2179" y="2402"/>
                </a:cubicBezTo>
                <a:lnTo>
                  <a:pt x="2098" y="2463"/>
                </a:lnTo>
                <a:lnTo>
                  <a:pt x="2054" y="2489"/>
                </a:lnTo>
                <a:cubicBezTo>
                  <a:pt x="2043" y="2496"/>
                  <a:pt x="2027" y="2493"/>
                  <a:pt x="2020" y="2481"/>
                </a:cubicBezTo>
                <a:cubicBezTo>
                  <a:pt x="2013" y="2469"/>
                  <a:pt x="2017" y="2454"/>
                  <a:pt x="2029" y="2446"/>
                </a:cubicBezTo>
                <a:close/>
                <a:moveTo>
                  <a:pt x="2293" y="2230"/>
                </a:moveTo>
                <a:lnTo>
                  <a:pt x="2348" y="2170"/>
                </a:lnTo>
                <a:lnTo>
                  <a:pt x="2387" y="2117"/>
                </a:lnTo>
                <a:cubicBezTo>
                  <a:pt x="2395" y="2106"/>
                  <a:pt x="2411" y="2103"/>
                  <a:pt x="2422" y="2112"/>
                </a:cubicBezTo>
                <a:cubicBezTo>
                  <a:pt x="2433" y="2120"/>
                  <a:pt x="2435" y="2135"/>
                  <a:pt x="2427" y="2147"/>
                </a:cubicBezTo>
                <a:lnTo>
                  <a:pt x="2384" y="2203"/>
                </a:lnTo>
                <a:lnTo>
                  <a:pt x="2329" y="2263"/>
                </a:lnTo>
                <a:cubicBezTo>
                  <a:pt x="2320" y="2274"/>
                  <a:pt x="2304" y="2274"/>
                  <a:pt x="2294" y="2265"/>
                </a:cubicBezTo>
                <a:cubicBezTo>
                  <a:pt x="2284" y="2256"/>
                  <a:pt x="2283" y="2240"/>
                  <a:pt x="2293" y="2230"/>
                </a:cubicBezTo>
                <a:close/>
                <a:moveTo>
                  <a:pt x="2492" y="1952"/>
                </a:moveTo>
                <a:lnTo>
                  <a:pt x="2541" y="1850"/>
                </a:lnTo>
                <a:lnTo>
                  <a:pt x="2552" y="1818"/>
                </a:lnTo>
                <a:cubicBezTo>
                  <a:pt x="2557" y="1805"/>
                  <a:pt x="2572" y="1798"/>
                  <a:pt x="2585" y="1803"/>
                </a:cubicBezTo>
                <a:cubicBezTo>
                  <a:pt x="2597" y="1808"/>
                  <a:pt x="2604" y="1822"/>
                  <a:pt x="2599" y="1835"/>
                </a:cubicBezTo>
                <a:lnTo>
                  <a:pt x="2586" y="1871"/>
                </a:lnTo>
                <a:lnTo>
                  <a:pt x="2537" y="1974"/>
                </a:lnTo>
                <a:cubicBezTo>
                  <a:pt x="2531" y="1986"/>
                  <a:pt x="2516" y="1992"/>
                  <a:pt x="2503" y="1986"/>
                </a:cubicBezTo>
                <a:cubicBezTo>
                  <a:pt x="2491" y="1980"/>
                  <a:pt x="2486" y="1965"/>
                  <a:pt x="2492" y="1952"/>
                </a:cubicBezTo>
                <a:close/>
                <a:moveTo>
                  <a:pt x="2611" y="1630"/>
                </a:moveTo>
                <a:lnTo>
                  <a:pt x="2616" y="1607"/>
                </a:lnTo>
                <a:lnTo>
                  <a:pt x="2627" y="1543"/>
                </a:lnTo>
                <a:lnTo>
                  <a:pt x="2635" y="1485"/>
                </a:lnTo>
                <a:cubicBezTo>
                  <a:pt x="2637" y="1471"/>
                  <a:pt x="2649" y="1461"/>
                  <a:pt x="2663" y="1463"/>
                </a:cubicBezTo>
                <a:cubicBezTo>
                  <a:pt x="2676" y="1465"/>
                  <a:pt x="2686" y="1477"/>
                  <a:pt x="2684" y="1491"/>
                </a:cubicBezTo>
                <a:lnTo>
                  <a:pt x="2677" y="1552"/>
                </a:lnTo>
                <a:lnTo>
                  <a:pt x="2665" y="1618"/>
                </a:lnTo>
                <a:lnTo>
                  <a:pt x="2660" y="1641"/>
                </a:lnTo>
                <a:cubicBezTo>
                  <a:pt x="2657" y="1655"/>
                  <a:pt x="2643" y="1663"/>
                  <a:pt x="2630" y="1660"/>
                </a:cubicBezTo>
                <a:cubicBezTo>
                  <a:pt x="2616" y="1657"/>
                  <a:pt x="2608" y="1644"/>
                  <a:pt x="2611" y="1630"/>
                </a:cubicBezTo>
                <a:close/>
                <a:moveTo>
                  <a:pt x="2641" y="1289"/>
                </a:moveTo>
                <a:lnTo>
                  <a:pt x="2641" y="1279"/>
                </a:lnTo>
                <a:lnTo>
                  <a:pt x="2636" y="1213"/>
                </a:lnTo>
                <a:lnTo>
                  <a:pt x="2628" y="1148"/>
                </a:lnTo>
                <a:lnTo>
                  <a:pt x="2627" y="1143"/>
                </a:lnTo>
                <a:cubicBezTo>
                  <a:pt x="2624" y="1130"/>
                  <a:pt x="2633" y="1117"/>
                  <a:pt x="2647" y="1114"/>
                </a:cubicBezTo>
                <a:cubicBezTo>
                  <a:pt x="2660" y="1112"/>
                  <a:pt x="2673" y="1121"/>
                  <a:pt x="2676" y="1134"/>
                </a:cubicBezTo>
                <a:lnTo>
                  <a:pt x="2677" y="1142"/>
                </a:lnTo>
                <a:lnTo>
                  <a:pt x="2685" y="1209"/>
                </a:lnTo>
                <a:lnTo>
                  <a:pt x="2691" y="1277"/>
                </a:lnTo>
                <a:lnTo>
                  <a:pt x="2691" y="1288"/>
                </a:lnTo>
                <a:cubicBezTo>
                  <a:pt x="2691" y="1301"/>
                  <a:pt x="2681" y="1313"/>
                  <a:pt x="2667" y="1313"/>
                </a:cubicBezTo>
                <a:cubicBezTo>
                  <a:pt x="2653" y="1313"/>
                  <a:pt x="2642" y="1302"/>
                  <a:pt x="2641" y="1289"/>
                </a:cubicBezTo>
                <a:close/>
                <a:moveTo>
                  <a:pt x="2581" y="953"/>
                </a:moveTo>
                <a:lnTo>
                  <a:pt x="2540" y="841"/>
                </a:lnTo>
                <a:lnTo>
                  <a:pt x="2528" y="816"/>
                </a:lnTo>
                <a:cubicBezTo>
                  <a:pt x="2522" y="803"/>
                  <a:pt x="2527" y="788"/>
                  <a:pt x="2540" y="782"/>
                </a:cubicBezTo>
                <a:cubicBezTo>
                  <a:pt x="2552" y="776"/>
                  <a:pt x="2567" y="782"/>
                  <a:pt x="2573" y="794"/>
                </a:cubicBezTo>
                <a:lnTo>
                  <a:pt x="2587" y="823"/>
                </a:lnTo>
                <a:lnTo>
                  <a:pt x="2628" y="936"/>
                </a:lnTo>
                <a:cubicBezTo>
                  <a:pt x="2633" y="949"/>
                  <a:pt x="2626" y="963"/>
                  <a:pt x="2614" y="968"/>
                </a:cubicBezTo>
                <a:cubicBezTo>
                  <a:pt x="2601" y="973"/>
                  <a:pt x="2586" y="966"/>
                  <a:pt x="2581" y="953"/>
                </a:cubicBezTo>
                <a:close/>
                <a:moveTo>
                  <a:pt x="2434" y="642"/>
                </a:moveTo>
                <a:lnTo>
                  <a:pt x="2421" y="620"/>
                </a:lnTo>
                <a:lnTo>
                  <a:pt x="2347" y="523"/>
                </a:lnTo>
                <a:cubicBezTo>
                  <a:pt x="2339" y="512"/>
                  <a:pt x="2341" y="496"/>
                  <a:pt x="2352" y="488"/>
                </a:cubicBezTo>
                <a:cubicBezTo>
                  <a:pt x="2363" y="480"/>
                  <a:pt x="2379" y="482"/>
                  <a:pt x="2387" y="493"/>
                </a:cubicBezTo>
                <a:lnTo>
                  <a:pt x="2463" y="595"/>
                </a:lnTo>
                <a:lnTo>
                  <a:pt x="2477" y="616"/>
                </a:lnTo>
                <a:cubicBezTo>
                  <a:pt x="2484" y="628"/>
                  <a:pt x="2480" y="644"/>
                  <a:pt x="2468" y="651"/>
                </a:cubicBezTo>
                <a:cubicBezTo>
                  <a:pt x="2456" y="658"/>
                  <a:pt x="2441" y="654"/>
                  <a:pt x="2434" y="642"/>
                </a:cubicBezTo>
                <a:close/>
                <a:moveTo>
                  <a:pt x="2211" y="383"/>
                </a:moveTo>
                <a:lnTo>
                  <a:pt x="2170" y="346"/>
                </a:lnTo>
                <a:lnTo>
                  <a:pt x="2096" y="291"/>
                </a:lnTo>
                <a:cubicBezTo>
                  <a:pt x="2085" y="282"/>
                  <a:pt x="2083" y="267"/>
                  <a:pt x="2091" y="256"/>
                </a:cubicBezTo>
                <a:cubicBezTo>
                  <a:pt x="2100" y="245"/>
                  <a:pt x="2115" y="242"/>
                  <a:pt x="2126" y="251"/>
                </a:cubicBezTo>
                <a:lnTo>
                  <a:pt x="2203" y="308"/>
                </a:lnTo>
                <a:lnTo>
                  <a:pt x="2245" y="346"/>
                </a:lnTo>
                <a:cubicBezTo>
                  <a:pt x="2255" y="355"/>
                  <a:pt x="2256" y="371"/>
                  <a:pt x="2247" y="381"/>
                </a:cubicBezTo>
                <a:cubicBezTo>
                  <a:pt x="2237" y="392"/>
                  <a:pt x="2222" y="392"/>
                  <a:pt x="2211" y="383"/>
                </a:cubicBezTo>
                <a:close/>
                <a:moveTo>
                  <a:pt x="1929" y="190"/>
                </a:moveTo>
                <a:lnTo>
                  <a:pt x="1850" y="151"/>
                </a:lnTo>
                <a:lnTo>
                  <a:pt x="1794" y="132"/>
                </a:lnTo>
                <a:cubicBezTo>
                  <a:pt x="1781" y="127"/>
                  <a:pt x="1775" y="113"/>
                  <a:pt x="1779" y="100"/>
                </a:cubicBezTo>
                <a:cubicBezTo>
                  <a:pt x="1784" y="87"/>
                  <a:pt x="1798" y="80"/>
                  <a:pt x="1811" y="85"/>
                </a:cubicBezTo>
                <a:lnTo>
                  <a:pt x="1871" y="106"/>
                </a:lnTo>
                <a:lnTo>
                  <a:pt x="1951" y="145"/>
                </a:lnTo>
                <a:cubicBezTo>
                  <a:pt x="1964" y="151"/>
                  <a:pt x="1969" y="166"/>
                  <a:pt x="1963" y="179"/>
                </a:cubicBezTo>
                <a:cubicBezTo>
                  <a:pt x="1957" y="191"/>
                  <a:pt x="1942" y="196"/>
                  <a:pt x="1929" y="190"/>
                </a:cubicBezTo>
                <a:close/>
                <a:moveTo>
                  <a:pt x="1607" y="76"/>
                </a:moveTo>
                <a:lnTo>
                  <a:pt x="1543" y="65"/>
                </a:lnTo>
                <a:lnTo>
                  <a:pt x="1478" y="57"/>
                </a:lnTo>
                <a:lnTo>
                  <a:pt x="1461" y="56"/>
                </a:lnTo>
                <a:cubicBezTo>
                  <a:pt x="1447" y="54"/>
                  <a:pt x="1437" y="42"/>
                  <a:pt x="1438" y="29"/>
                </a:cubicBezTo>
                <a:cubicBezTo>
                  <a:pt x="1439" y="15"/>
                  <a:pt x="1451" y="5"/>
                  <a:pt x="1465" y="6"/>
                </a:cubicBezTo>
                <a:lnTo>
                  <a:pt x="1485" y="7"/>
                </a:lnTo>
                <a:lnTo>
                  <a:pt x="1552" y="16"/>
                </a:lnTo>
                <a:lnTo>
                  <a:pt x="1616" y="27"/>
                </a:lnTo>
                <a:cubicBezTo>
                  <a:pt x="1629" y="30"/>
                  <a:pt x="1638" y="43"/>
                  <a:pt x="1636" y="56"/>
                </a:cubicBezTo>
                <a:cubicBezTo>
                  <a:pt x="1633" y="70"/>
                  <a:pt x="1620" y="79"/>
                  <a:pt x="1607" y="76"/>
                </a:cubicBez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49" name="Line 622"/>
          <p:cNvSpPr>
            <a:spLocks noChangeShapeType="1"/>
          </p:cNvSpPr>
          <p:nvPr/>
        </p:nvSpPr>
        <p:spPr bwMode="auto">
          <a:xfrm>
            <a:off x="8036570" y="449555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0" name="Line 623"/>
          <p:cNvSpPr>
            <a:spLocks noChangeShapeType="1"/>
          </p:cNvSpPr>
          <p:nvPr/>
        </p:nvSpPr>
        <p:spPr bwMode="auto">
          <a:xfrm>
            <a:off x="8036570" y="277470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1" name="Line 624"/>
          <p:cNvSpPr>
            <a:spLocks noChangeShapeType="1"/>
          </p:cNvSpPr>
          <p:nvPr/>
        </p:nvSpPr>
        <p:spPr bwMode="auto">
          <a:xfrm>
            <a:off x="7282508" y="449555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2" name="Line 625"/>
          <p:cNvSpPr>
            <a:spLocks noChangeShapeType="1"/>
          </p:cNvSpPr>
          <p:nvPr/>
        </p:nvSpPr>
        <p:spPr bwMode="auto">
          <a:xfrm>
            <a:off x="8060383" y="3646241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3" name="Line 626"/>
          <p:cNvSpPr>
            <a:spLocks noChangeShapeType="1"/>
          </p:cNvSpPr>
          <p:nvPr/>
        </p:nvSpPr>
        <p:spPr bwMode="auto">
          <a:xfrm>
            <a:off x="7269808" y="3646241"/>
            <a:ext cx="125412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4" name="Line 627"/>
          <p:cNvSpPr>
            <a:spLocks noChangeShapeType="1"/>
          </p:cNvSpPr>
          <p:nvPr/>
        </p:nvSpPr>
        <p:spPr bwMode="auto">
          <a:xfrm>
            <a:off x="6458595" y="4495553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5" name="Line 628"/>
          <p:cNvSpPr>
            <a:spLocks noChangeShapeType="1"/>
          </p:cNvSpPr>
          <p:nvPr/>
        </p:nvSpPr>
        <p:spPr bwMode="auto">
          <a:xfrm>
            <a:off x="6449070" y="3646241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6" name="Line 629"/>
          <p:cNvSpPr>
            <a:spLocks noChangeShapeType="1"/>
          </p:cNvSpPr>
          <p:nvPr/>
        </p:nvSpPr>
        <p:spPr bwMode="auto">
          <a:xfrm>
            <a:off x="7260283" y="2785816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7" name="Line 630"/>
          <p:cNvSpPr>
            <a:spLocks noChangeShapeType="1"/>
          </p:cNvSpPr>
          <p:nvPr/>
        </p:nvSpPr>
        <p:spPr bwMode="auto">
          <a:xfrm>
            <a:off x="6458595" y="2785816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8" name="Line 631"/>
          <p:cNvSpPr>
            <a:spLocks noChangeShapeType="1"/>
          </p:cNvSpPr>
          <p:nvPr/>
        </p:nvSpPr>
        <p:spPr bwMode="auto">
          <a:xfrm flipV="1">
            <a:off x="6707833" y="3281116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9" name="Line 632"/>
          <p:cNvSpPr>
            <a:spLocks noChangeShapeType="1"/>
          </p:cNvSpPr>
          <p:nvPr/>
        </p:nvSpPr>
        <p:spPr bwMode="auto">
          <a:xfrm>
            <a:off x="6650683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0" name="Line 633"/>
          <p:cNvSpPr>
            <a:spLocks noChangeShapeType="1"/>
          </p:cNvSpPr>
          <p:nvPr/>
        </p:nvSpPr>
        <p:spPr bwMode="auto">
          <a:xfrm>
            <a:off x="6650683" y="4116141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1" name="Line 634"/>
          <p:cNvSpPr>
            <a:spLocks noChangeShapeType="1"/>
          </p:cNvSpPr>
          <p:nvPr/>
        </p:nvSpPr>
        <p:spPr bwMode="auto">
          <a:xfrm flipV="1">
            <a:off x="6707833" y="4127253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2" name="Line 635"/>
          <p:cNvSpPr>
            <a:spLocks noChangeShapeType="1"/>
          </p:cNvSpPr>
          <p:nvPr/>
        </p:nvSpPr>
        <p:spPr bwMode="auto">
          <a:xfrm>
            <a:off x="6820545" y="4813053"/>
            <a:ext cx="576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3" name="Line 636"/>
          <p:cNvSpPr>
            <a:spLocks noChangeShapeType="1"/>
          </p:cNvSpPr>
          <p:nvPr/>
        </p:nvSpPr>
        <p:spPr bwMode="auto">
          <a:xfrm flipH="1">
            <a:off x="6803083" y="4879728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4" name="Line 637"/>
          <p:cNvSpPr>
            <a:spLocks noChangeShapeType="1"/>
          </p:cNvSpPr>
          <p:nvPr/>
        </p:nvSpPr>
        <p:spPr bwMode="auto">
          <a:xfrm>
            <a:off x="6820545" y="3952628"/>
            <a:ext cx="4968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5" name="Line 638"/>
          <p:cNvSpPr>
            <a:spLocks noChangeShapeType="1"/>
          </p:cNvSpPr>
          <p:nvPr/>
        </p:nvSpPr>
        <p:spPr bwMode="auto">
          <a:xfrm flipH="1">
            <a:off x="6855470" y="4009778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6" name="Line 639"/>
          <p:cNvSpPr>
            <a:spLocks noChangeShapeType="1"/>
          </p:cNvSpPr>
          <p:nvPr/>
        </p:nvSpPr>
        <p:spPr bwMode="auto">
          <a:xfrm>
            <a:off x="6864995" y="3081091"/>
            <a:ext cx="45243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7" name="Line 640"/>
          <p:cNvSpPr>
            <a:spLocks noChangeShapeType="1"/>
          </p:cNvSpPr>
          <p:nvPr/>
        </p:nvSpPr>
        <p:spPr bwMode="auto">
          <a:xfrm>
            <a:off x="7636520" y="4813053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8" name="Line 641"/>
          <p:cNvSpPr>
            <a:spLocks noChangeShapeType="1"/>
          </p:cNvSpPr>
          <p:nvPr/>
        </p:nvSpPr>
        <p:spPr bwMode="auto">
          <a:xfrm flipH="1">
            <a:off x="7625408" y="4870203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9" name="Line 642"/>
          <p:cNvSpPr>
            <a:spLocks noChangeShapeType="1"/>
          </p:cNvSpPr>
          <p:nvPr/>
        </p:nvSpPr>
        <p:spPr bwMode="auto">
          <a:xfrm>
            <a:off x="7630170" y="3952628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0" name="Line 643"/>
          <p:cNvSpPr>
            <a:spLocks noChangeShapeType="1"/>
          </p:cNvSpPr>
          <p:nvPr/>
        </p:nvSpPr>
        <p:spPr bwMode="auto">
          <a:xfrm flipH="1">
            <a:off x="7641283" y="4009778"/>
            <a:ext cx="4746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1" name="Line 644"/>
          <p:cNvSpPr>
            <a:spLocks noChangeShapeType="1"/>
          </p:cNvSpPr>
          <p:nvPr/>
        </p:nvSpPr>
        <p:spPr bwMode="auto">
          <a:xfrm>
            <a:off x="7636520" y="3081091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2" name="Line 645"/>
          <p:cNvSpPr>
            <a:spLocks noChangeShapeType="1"/>
          </p:cNvSpPr>
          <p:nvPr/>
        </p:nvSpPr>
        <p:spPr bwMode="auto">
          <a:xfrm flipH="1">
            <a:off x="7590483" y="3138241"/>
            <a:ext cx="5476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3" name="Line 646"/>
          <p:cNvSpPr>
            <a:spLocks noChangeShapeType="1"/>
          </p:cNvSpPr>
          <p:nvPr/>
        </p:nvSpPr>
        <p:spPr bwMode="auto">
          <a:xfrm flipV="1">
            <a:off x="74857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4" name="Line 647"/>
          <p:cNvSpPr>
            <a:spLocks noChangeShapeType="1"/>
          </p:cNvSpPr>
          <p:nvPr/>
        </p:nvSpPr>
        <p:spPr bwMode="auto">
          <a:xfrm>
            <a:off x="7439670" y="3193803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5" name="Line 648"/>
          <p:cNvSpPr>
            <a:spLocks noChangeShapeType="1"/>
          </p:cNvSpPr>
          <p:nvPr/>
        </p:nvSpPr>
        <p:spPr bwMode="auto">
          <a:xfrm>
            <a:off x="7439670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6" name="Line 649"/>
          <p:cNvSpPr>
            <a:spLocks noChangeShapeType="1"/>
          </p:cNvSpPr>
          <p:nvPr/>
        </p:nvSpPr>
        <p:spPr bwMode="auto">
          <a:xfrm flipV="1">
            <a:off x="7485708" y="4105028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7" name="Line 650"/>
          <p:cNvSpPr>
            <a:spLocks noChangeShapeType="1"/>
          </p:cNvSpPr>
          <p:nvPr/>
        </p:nvSpPr>
        <p:spPr bwMode="auto">
          <a:xfrm flipV="1">
            <a:off x="8273108" y="324777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8" name="Line 651"/>
          <p:cNvSpPr>
            <a:spLocks noChangeShapeType="1"/>
          </p:cNvSpPr>
          <p:nvPr/>
        </p:nvSpPr>
        <p:spPr bwMode="auto">
          <a:xfrm flipV="1">
            <a:off x="8273108" y="41145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9" name="Line 652"/>
          <p:cNvSpPr>
            <a:spLocks noChangeShapeType="1"/>
          </p:cNvSpPr>
          <p:nvPr/>
        </p:nvSpPr>
        <p:spPr bwMode="auto">
          <a:xfrm>
            <a:off x="8228658" y="408915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80" name="Line 653"/>
          <p:cNvSpPr>
            <a:spLocks noChangeShapeType="1"/>
          </p:cNvSpPr>
          <p:nvPr/>
        </p:nvSpPr>
        <p:spPr bwMode="auto">
          <a:xfrm>
            <a:off x="8228658" y="323825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81" name="Rectangle 654"/>
          <p:cNvSpPr>
            <a:spLocks noChangeArrowheads="1"/>
          </p:cNvSpPr>
          <p:nvPr/>
        </p:nvSpPr>
        <p:spPr bwMode="auto">
          <a:xfrm>
            <a:off x="6279208" y="2469903"/>
            <a:ext cx="315912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82" name="Freeform 655"/>
          <p:cNvSpPr>
            <a:spLocks/>
          </p:cNvSpPr>
          <p:nvPr/>
        </p:nvSpPr>
        <p:spPr bwMode="auto">
          <a:xfrm>
            <a:off x="6279208" y="2469903"/>
            <a:ext cx="315912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3" name="Rectangle 656"/>
          <p:cNvSpPr>
            <a:spLocks noChangeArrowheads="1"/>
          </p:cNvSpPr>
          <p:nvPr/>
        </p:nvSpPr>
        <p:spPr bwMode="auto">
          <a:xfrm>
            <a:off x="6268095" y="4179641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84" name="Freeform 657"/>
          <p:cNvSpPr>
            <a:spLocks/>
          </p:cNvSpPr>
          <p:nvPr/>
        </p:nvSpPr>
        <p:spPr bwMode="auto">
          <a:xfrm>
            <a:off x="6268095" y="4179641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5" name="Rectangle 658"/>
          <p:cNvSpPr>
            <a:spLocks noChangeArrowheads="1"/>
          </p:cNvSpPr>
          <p:nvPr/>
        </p:nvSpPr>
        <p:spPr bwMode="auto">
          <a:xfrm>
            <a:off x="7057083" y="3317628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86" name="Freeform 659"/>
          <p:cNvSpPr>
            <a:spLocks/>
          </p:cNvSpPr>
          <p:nvPr/>
        </p:nvSpPr>
        <p:spPr bwMode="auto">
          <a:xfrm>
            <a:off x="7057083" y="3317628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7" name="Rectangle 660"/>
          <p:cNvSpPr>
            <a:spLocks noChangeArrowheads="1"/>
          </p:cNvSpPr>
          <p:nvPr/>
        </p:nvSpPr>
        <p:spPr bwMode="auto">
          <a:xfrm>
            <a:off x="7834958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88" name="Freeform 661"/>
          <p:cNvSpPr>
            <a:spLocks/>
          </p:cNvSpPr>
          <p:nvPr/>
        </p:nvSpPr>
        <p:spPr bwMode="auto">
          <a:xfrm>
            <a:off x="7834958" y="3317628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89" name="Rectangle 662"/>
          <p:cNvSpPr>
            <a:spLocks noChangeArrowheads="1"/>
          </p:cNvSpPr>
          <p:nvPr/>
        </p:nvSpPr>
        <p:spPr bwMode="auto">
          <a:xfrm>
            <a:off x="6245870" y="331762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0" name="Freeform 663"/>
          <p:cNvSpPr>
            <a:spLocks/>
          </p:cNvSpPr>
          <p:nvPr/>
        </p:nvSpPr>
        <p:spPr bwMode="auto">
          <a:xfrm>
            <a:off x="6245870" y="3317628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91" name="Rectangle 664"/>
          <p:cNvSpPr>
            <a:spLocks noChangeArrowheads="1"/>
          </p:cNvSpPr>
          <p:nvPr/>
        </p:nvSpPr>
        <p:spPr bwMode="auto">
          <a:xfrm>
            <a:off x="7057083" y="4179641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2" name="Freeform 665"/>
          <p:cNvSpPr>
            <a:spLocks/>
          </p:cNvSpPr>
          <p:nvPr/>
        </p:nvSpPr>
        <p:spPr bwMode="auto">
          <a:xfrm>
            <a:off x="7057083" y="4179641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93" name="Rectangle 666"/>
          <p:cNvSpPr>
            <a:spLocks noChangeArrowheads="1"/>
          </p:cNvSpPr>
          <p:nvPr/>
        </p:nvSpPr>
        <p:spPr bwMode="auto">
          <a:xfrm>
            <a:off x="7057083" y="2469903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4" name="Freeform 667"/>
          <p:cNvSpPr>
            <a:spLocks/>
          </p:cNvSpPr>
          <p:nvPr/>
        </p:nvSpPr>
        <p:spPr bwMode="auto">
          <a:xfrm>
            <a:off x="7057083" y="2469903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95" name="Rectangle 668"/>
          <p:cNvSpPr>
            <a:spLocks noChangeArrowheads="1"/>
          </p:cNvSpPr>
          <p:nvPr/>
        </p:nvSpPr>
        <p:spPr bwMode="auto">
          <a:xfrm>
            <a:off x="7834958" y="2469903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6" name="Freeform 669"/>
          <p:cNvSpPr>
            <a:spLocks/>
          </p:cNvSpPr>
          <p:nvPr/>
        </p:nvSpPr>
        <p:spPr bwMode="auto">
          <a:xfrm>
            <a:off x="7834958" y="2469903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97" name="Rectangle 670"/>
          <p:cNvSpPr>
            <a:spLocks noChangeArrowheads="1"/>
          </p:cNvSpPr>
          <p:nvPr/>
        </p:nvSpPr>
        <p:spPr bwMode="auto">
          <a:xfrm>
            <a:off x="7834958" y="4179641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98" name="Freeform 671"/>
          <p:cNvSpPr>
            <a:spLocks/>
          </p:cNvSpPr>
          <p:nvPr/>
        </p:nvSpPr>
        <p:spPr bwMode="auto">
          <a:xfrm>
            <a:off x="7834958" y="4179641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99" name="Freeform 672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0" name="Freeform 673"/>
          <p:cNvSpPr>
            <a:spLocks/>
          </p:cNvSpPr>
          <p:nvPr/>
        </p:nvSpPr>
        <p:spPr bwMode="auto">
          <a:xfrm>
            <a:off x="6528445" y="2968378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1" name="Freeform 674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2" name="Freeform 675"/>
          <p:cNvSpPr>
            <a:spLocks/>
          </p:cNvSpPr>
          <p:nvPr/>
        </p:nvSpPr>
        <p:spPr bwMode="auto">
          <a:xfrm>
            <a:off x="6528445" y="3816103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3" name="Freeform 676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4" name="Freeform 677"/>
          <p:cNvSpPr>
            <a:spLocks/>
          </p:cNvSpPr>
          <p:nvPr/>
        </p:nvSpPr>
        <p:spPr bwMode="auto">
          <a:xfrm>
            <a:off x="6528445" y="466700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5" name="Freeform 678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6" name="Freeform 679"/>
          <p:cNvSpPr>
            <a:spLocks/>
          </p:cNvSpPr>
          <p:nvPr/>
        </p:nvSpPr>
        <p:spPr bwMode="auto">
          <a:xfrm>
            <a:off x="7326958" y="466700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7" name="Line 680"/>
          <p:cNvSpPr>
            <a:spLocks noChangeShapeType="1"/>
          </p:cNvSpPr>
          <p:nvPr/>
        </p:nvSpPr>
        <p:spPr bwMode="auto">
          <a:xfrm flipH="1">
            <a:off x="8182620" y="4768603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8" name="Freeform 681"/>
          <p:cNvSpPr>
            <a:spLocks/>
          </p:cNvSpPr>
          <p:nvPr/>
        </p:nvSpPr>
        <p:spPr bwMode="auto">
          <a:xfrm>
            <a:off x="8093720" y="4711453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9" name="Freeform 682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0" name="Freeform 683"/>
          <p:cNvSpPr>
            <a:spLocks/>
          </p:cNvSpPr>
          <p:nvPr/>
        </p:nvSpPr>
        <p:spPr bwMode="auto">
          <a:xfrm>
            <a:off x="8093720" y="466700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1" name="Freeform 684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2" name="Freeform 685"/>
          <p:cNvSpPr>
            <a:spLocks/>
          </p:cNvSpPr>
          <p:nvPr/>
        </p:nvSpPr>
        <p:spPr bwMode="auto">
          <a:xfrm>
            <a:off x="8093720" y="2957266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3" name="Freeform 686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4" name="Freeform 687"/>
          <p:cNvSpPr>
            <a:spLocks/>
          </p:cNvSpPr>
          <p:nvPr/>
        </p:nvSpPr>
        <p:spPr bwMode="auto">
          <a:xfrm>
            <a:off x="7315845" y="2957266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5" name="Freeform 688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6" name="Freeform 689"/>
          <p:cNvSpPr>
            <a:spLocks/>
          </p:cNvSpPr>
          <p:nvPr/>
        </p:nvSpPr>
        <p:spPr bwMode="auto">
          <a:xfrm>
            <a:off x="7326958" y="3804991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7" name="Rectangle 690"/>
          <p:cNvSpPr>
            <a:spLocks noChangeArrowheads="1"/>
          </p:cNvSpPr>
          <p:nvPr/>
        </p:nvSpPr>
        <p:spPr bwMode="auto">
          <a:xfrm>
            <a:off x="6341120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18" name="Rectangle 691"/>
          <p:cNvSpPr>
            <a:spLocks noChangeArrowheads="1"/>
          </p:cNvSpPr>
          <p:nvPr/>
        </p:nvSpPr>
        <p:spPr bwMode="auto">
          <a:xfrm>
            <a:off x="7144395" y="342716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19" name="Rectangle 692"/>
          <p:cNvSpPr>
            <a:spLocks noChangeArrowheads="1"/>
          </p:cNvSpPr>
          <p:nvPr/>
        </p:nvSpPr>
        <p:spPr bwMode="auto">
          <a:xfrm>
            <a:off x="7914333" y="427647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0" name="Rectangle 693"/>
          <p:cNvSpPr>
            <a:spLocks noChangeArrowheads="1"/>
          </p:cNvSpPr>
          <p:nvPr/>
        </p:nvSpPr>
        <p:spPr bwMode="auto">
          <a:xfrm>
            <a:off x="7133283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1" name="Rectangle 694"/>
          <p:cNvSpPr>
            <a:spLocks noChangeArrowheads="1"/>
          </p:cNvSpPr>
          <p:nvPr/>
        </p:nvSpPr>
        <p:spPr bwMode="auto">
          <a:xfrm>
            <a:off x="6363345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2" name="Rectangle 695"/>
          <p:cNvSpPr>
            <a:spLocks noChangeArrowheads="1"/>
          </p:cNvSpPr>
          <p:nvPr/>
        </p:nvSpPr>
        <p:spPr bwMode="auto">
          <a:xfrm>
            <a:off x="792703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3" name="Rectangle 696"/>
          <p:cNvSpPr>
            <a:spLocks noChangeArrowheads="1"/>
          </p:cNvSpPr>
          <p:nvPr/>
        </p:nvSpPr>
        <p:spPr bwMode="auto">
          <a:xfrm>
            <a:off x="7914333" y="341605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4" name="Rectangle 697"/>
          <p:cNvSpPr>
            <a:spLocks noChangeArrowheads="1"/>
          </p:cNvSpPr>
          <p:nvPr/>
        </p:nvSpPr>
        <p:spPr bwMode="auto">
          <a:xfrm>
            <a:off x="6363345" y="428759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5" name="Rectangle 698"/>
          <p:cNvSpPr>
            <a:spLocks noChangeArrowheads="1"/>
          </p:cNvSpPr>
          <p:nvPr/>
        </p:nvSpPr>
        <p:spPr bwMode="auto">
          <a:xfrm>
            <a:off x="821119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26" name="Freeform 699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7" name="Freeform 700"/>
          <p:cNvSpPr>
            <a:spLocks/>
          </p:cNvSpPr>
          <p:nvPr/>
        </p:nvSpPr>
        <p:spPr bwMode="auto">
          <a:xfrm>
            <a:off x="8093720" y="3816103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8" name="Rectangle 701"/>
          <p:cNvSpPr>
            <a:spLocks noChangeArrowheads="1"/>
          </p:cNvSpPr>
          <p:nvPr/>
        </p:nvSpPr>
        <p:spPr bwMode="auto">
          <a:xfrm>
            <a:off x="7145983" y="256674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429" name="Rectangle 702"/>
          <p:cNvSpPr>
            <a:spLocks noChangeArrowheads="1"/>
          </p:cNvSpPr>
          <p:nvPr/>
        </p:nvSpPr>
        <p:spPr bwMode="auto">
          <a:xfrm>
            <a:off x="7417445" y="30652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0" name="Rectangle 703"/>
          <p:cNvSpPr>
            <a:spLocks noChangeArrowheads="1"/>
          </p:cNvSpPr>
          <p:nvPr/>
        </p:nvSpPr>
        <p:spPr bwMode="auto">
          <a:xfrm>
            <a:off x="821119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1" name="Rectangle 704"/>
          <p:cNvSpPr>
            <a:spLocks noChangeArrowheads="1"/>
          </p:cNvSpPr>
          <p:nvPr/>
        </p:nvSpPr>
        <p:spPr bwMode="auto">
          <a:xfrm>
            <a:off x="6647508" y="39161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2" name="Rectangle 705"/>
          <p:cNvSpPr>
            <a:spLocks noChangeArrowheads="1"/>
          </p:cNvSpPr>
          <p:nvPr/>
        </p:nvSpPr>
        <p:spPr bwMode="auto">
          <a:xfrm>
            <a:off x="7417445" y="39034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3" name="Rectangle 706"/>
          <p:cNvSpPr>
            <a:spLocks noChangeArrowheads="1"/>
          </p:cNvSpPr>
          <p:nvPr/>
        </p:nvSpPr>
        <p:spPr bwMode="auto">
          <a:xfrm>
            <a:off x="822389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4" name="Rectangle 707"/>
          <p:cNvSpPr>
            <a:spLocks noChangeArrowheads="1"/>
          </p:cNvSpPr>
          <p:nvPr/>
        </p:nvSpPr>
        <p:spPr bwMode="auto">
          <a:xfrm>
            <a:off x="6660208" y="47797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5" name="Rectangle 708"/>
          <p:cNvSpPr>
            <a:spLocks noChangeArrowheads="1"/>
          </p:cNvSpPr>
          <p:nvPr/>
        </p:nvSpPr>
        <p:spPr bwMode="auto">
          <a:xfrm>
            <a:off x="7430145" y="476701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436" name="Line 709"/>
          <p:cNvSpPr>
            <a:spLocks noChangeShapeType="1"/>
          </p:cNvSpPr>
          <p:nvPr/>
        </p:nvSpPr>
        <p:spPr bwMode="auto">
          <a:xfrm flipH="1">
            <a:off x="6853883" y="3147766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37" name="Rectangle 710"/>
          <p:cNvSpPr>
            <a:spLocks noChangeArrowheads="1"/>
          </p:cNvSpPr>
          <p:nvPr/>
        </p:nvSpPr>
        <p:spPr bwMode="auto">
          <a:xfrm>
            <a:off x="6652270" y="307156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345" name="Rectangle 2"/>
          <p:cNvSpPr txBox="1">
            <a:spLocks noChangeArrowheads="1"/>
          </p:cNvSpPr>
          <p:nvPr/>
        </p:nvSpPr>
        <p:spPr>
          <a:xfrm>
            <a:off x="153988" y="639763"/>
            <a:ext cx="8829675" cy="4984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A6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F3A60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Wormhole Networks-on-Chip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1622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/>
              <a:t>Wormhole Networks-on-Chip</a:t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6" y="1041988"/>
            <a:ext cx="1432593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egmedia.co.uk/2012/01/28/tilera_gx_wafer.jpg?x=648&amp;y=348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" y="1750049"/>
            <a:ext cx="3309519" cy="17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kal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42" y="1173070"/>
            <a:ext cx="2472121" cy="5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.licdn.com/mpr/mpr/shrinknp_800_800/AAEAAQAAAAAAAAlQAAAAJGQzYTAyMjgwLWMzYmEtNGU5NC04ZmFiLWEyNzlmNjQ0ZTVjZ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88" y="1783450"/>
            <a:ext cx="3194017" cy="17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int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" y="5320436"/>
            <a:ext cx="1181518" cy="7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78" y="4125670"/>
            <a:ext cx="2200708" cy="197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280" y="4125670"/>
            <a:ext cx="241935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0674" y="5498855"/>
            <a:ext cx="1609123" cy="694714"/>
          </a:xfrm>
          <a:prstGeom prst="rect">
            <a:avLst/>
          </a:prstGeom>
        </p:spPr>
      </p:pic>
      <p:pic>
        <p:nvPicPr>
          <p:cNvPr id="4108" name="Picture 12" descr="http://www.arteris.com/hubfs/images/Arteris-logo.png?t=14872652800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9" y="5249519"/>
            <a:ext cx="2100826" cy="8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7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NoC parallelism and scalability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/>
        </p:nvGraphicFramePr>
        <p:xfrm>
          <a:off x="774700" y="1168400"/>
          <a:ext cx="6091238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Visio" r:id="rId4" imgW="1945056" imgH="1605334" progId="">
                  <p:embed/>
                </p:oleObj>
              </mc:Choice>
              <mc:Fallback>
                <p:oleObj name="Visio" r:id="rId4" imgW="1945056" imgH="16053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168400"/>
                        <a:ext cx="6091238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635625" y="3060700"/>
            <a:ext cx="2593975" cy="119697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Multiple connections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74312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/>
              <a:t>NoC performance</a:t>
            </a:r>
            <a:endParaRPr lang="de-DE" dirty="0" smtClean="0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384398" y="3075632"/>
            <a:ext cx="2593975" cy="1200329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link contention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leads to latency variability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47273" y="1168400"/>
          <a:ext cx="6091238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Visio" r:id="rId4" imgW="1945056" imgH="1605334" progId="">
                  <p:embed/>
                </p:oleObj>
              </mc:Choice>
              <mc:Fallback>
                <p:oleObj name="Visio" r:id="rId4" imgW="1945056" imgH="16053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273" y="1168400"/>
                        <a:ext cx="6091238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5308073" y="3073400"/>
            <a:ext cx="0" cy="1181100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320773" y="2508250"/>
            <a:ext cx="622300" cy="590550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308073" y="4254500"/>
            <a:ext cx="787400" cy="609600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rgbClr val="FFC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5943073" y="3073400"/>
            <a:ext cx="441325" cy="332432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816073" y="3867497"/>
            <a:ext cx="568325" cy="514003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1340" y="3105805"/>
            <a:ext cx="2593975" cy="1200329"/>
          </a:xfrm>
          <a:prstGeom prst="rect">
            <a:avLst/>
          </a:prstGeom>
          <a:solidFill>
            <a:srgbClr val="000066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task contention leads to latency variability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760201" y="3995966"/>
            <a:ext cx="3040758" cy="1671802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874142" y="2365350"/>
            <a:ext cx="219154" cy="740455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016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Priority Based scheduling</a:t>
            </a:r>
          </a:p>
          <a:p>
            <a:pPr lvl="1"/>
            <a:r>
              <a:rPr lang="en-GB" dirty="0" smtClean="0"/>
              <a:t>Each task has a priority derived from its temporal characteristics</a:t>
            </a:r>
          </a:p>
          <a:p>
            <a:pPr lvl="1"/>
            <a:r>
              <a:rPr lang="en-GB" dirty="0" smtClean="0"/>
              <a:t>Required WCET for each task</a:t>
            </a:r>
          </a:p>
          <a:p>
            <a:pPr lvl="1"/>
            <a:r>
              <a:rPr lang="en-GB" dirty="0" smtClean="0"/>
              <a:t>Response-Time analysis enables the worst-case completion time (R) to be calculated</a:t>
            </a:r>
          </a:p>
          <a:p>
            <a:pPr lvl="1"/>
            <a:r>
              <a:rPr lang="en-GB" dirty="0" smtClean="0"/>
              <a:t>This can then be compared with task deadline to ensure R &lt;= 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Scheduling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56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/>
              <a:t>Priority preemptive virtual channels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44613"/>
            <a:ext cx="8186737" cy="4948237"/>
          </a:xfrm>
        </p:spPr>
        <p:txBody>
          <a:bodyPr/>
          <a:lstStyle/>
          <a:p>
            <a:r>
              <a:rPr lang="en-GB" dirty="0" smtClean="0"/>
              <a:t>Wormhole </a:t>
            </a:r>
            <a:r>
              <a:rPr lang="en-GB" dirty="0"/>
              <a:t>NoCs </a:t>
            </a:r>
            <a:r>
              <a:rPr lang="en-GB" dirty="0" smtClean="0"/>
              <a:t>using virtual </a:t>
            </a:r>
            <a:r>
              <a:rPr lang="en-GB" dirty="0"/>
              <a:t>channels with priority preemptive </a:t>
            </a:r>
            <a:r>
              <a:rPr lang="en-GB" dirty="0" smtClean="0"/>
              <a:t>arbitration can discriminate packets of different levels of urgency</a:t>
            </a:r>
          </a:p>
          <a:p>
            <a:endParaRPr lang="en-GB" dirty="0" smtClean="0"/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8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541" name="Line 621"/>
          <p:cNvSpPr>
            <a:spLocks noChangeShapeType="1"/>
          </p:cNvSpPr>
          <p:nvPr/>
        </p:nvSpPr>
        <p:spPr bwMode="auto">
          <a:xfrm>
            <a:off x="2466975" y="2989263"/>
            <a:ext cx="1830388" cy="20605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594631" name="Group 711"/>
          <p:cNvGrpSpPr>
            <a:grpSpLocks/>
          </p:cNvGrpSpPr>
          <p:nvPr/>
        </p:nvGrpSpPr>
        <p:grpSpPr bwMode="auto">
          <a:xfrm>
            <a:off x="4275138" y="1143000"/>
            <a:ext cx="4197350" cy="5208588"/>
            <a:chOff x="1343" y="740"/>
            <a:chExt cx="1162" cy="1168"/>
          </a:xfrm>
        </p:grpSpPr>
        <p:sp>
          <p:nvSpPr>
            <p:cNvPr id="594632" name="Freeform 712"/>
            <p:cNvSpPr>
              <a:spLocks/>
            </p:cNvSpPr>
            <p:nvPr/>
          </p:nvSpPr>
          <p:spPr bwMode="auto">
            <a:xfrm>
              <a:off x="1343" y="740"/>
              <a:ext cx="1162" cy="1168"/>
            </a:xfrm>
            <a:custGeom>
              <a:avLst/>
              <a:gdLst>
                <a:gd name="T0" fmla="*/ 279 w 279"/>
                <a:gd name="T1" fmla="*/ 67 h 280"/>
                <a:gd name="T2" fmla="*/ 135 w 279"/>
                <a:gd name="T3" fmla="*/ 0 h 280"/>
                <a:gd name="T4" fmla="*/ 0 w 279"/>
                <a:gd name="T5" fmla="*/ 67 h 280"/>
                <a:gd name="T6" fmla="*/ 0 w 279"/>
                <a:gd name="T7" fmla="*/ 213 h 280"/>
                <a:gd name="T8" fmla="*/ 135 w 279"/>
                <a:gd name="T9" fmla="*/ 280 h 280"/>
                <a:gd name="T10" fmla="*/ 279 w 279"/>
                <a:gd name="T11" fmla="*/ 213 h 280"/>
                <a:gd name="T12" fmla="*/ 279 w 279"/>
                <a:gd name="T13" fmla="*/ 67 h 280"/>
                <a:gd name="T14" fmla="*/ 279 w 279"/>
                <a:gd name="T15" fmla="*/ 6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280">
                  <a:moveTo>
                    <a:pt x="279" y="67"/>
                  </a:moveTo>
                  <a:lnTo>
                    <a:pt x="135" y="0"/>
                  </a:lnTo>
                  <a:lnTo>
                    <a:pt x="0" y="67"/>
                  </a:lnTo>
                  <a:lnTo>
                    <a:pt x="0" y="213"/>
                  </a:lnTo>
                  <a:lnTo>
                    <a:pt x="135" y="280"/>
                  </a:lnTo>
                  <a:lnTo>
                    <a:pt x="279" y="213"/>
                  </a:lnTo>
                  <a:lnTo>
                    <a:pt x="279" y="67"/>
                  </a:lnTo>
                  <a:lnTo>
                    <a:pt x="279" y="6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633" name="Rectangle 713"/>
            <p:cNvSpPr>
              <a:spLocks noChangeArrowheads="1"/>
            </p:cNvSpPr>
            <p:nvPr/>
          </p:nvSpPr>
          <p:spPr bwMode="auto">
            <a:xfrm>
              <a:off x="1593" y="937"/>
              <a:ext cx="1" cy="5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chemeClr val="accent2"/>
                </a:buClr>
                <a:buFont typeface="Wingdings" pitchFamily="2" charset="2"/>
                <a:buNone/>
                <a:tabLst>
                  <a:tab pos="228600" algn="l"/>
                  <a:tab pos="742950" algn="l"/>
                  <a:tab pos="1143000" algn="l"/>
                  <a:tab pos="1600200" algn="l"/>
                  <a:tab pos="2057400" algn="l"/>
                </a:tabLst>
              </a:pPr>
              <a:endParaRPr lang="en-GB" dirty="0">
                <a:cs typeface="Arial" pitchFamily="34" charset="0"/>
              </a:endParaRPr>
            </a:p>
          </p:txBody>
        </p:sp>
      </p:grpSp>
      <p:sp>
        <p:nvSpPr>
          <p:cNvPr id="594056" name="Rectangle 13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defTabSz="762000"/>
            <a:r>
              <a:rPr lang="en-GB" dirty="0"/>
              <a:t>Priority preemptive virtual channels</a:t>
            </a:r>
            <a:endParaRPr lang="de-DE" dirty="0"/>
          </a:p>
        </p:txBody>
      </p:sp>
      <p:grpSp>
        <p:nvGrpSpPr>
          <p:cNvPr id="594156" name="Group 236"/>
          <p:cNvGrpSpPr>
            <a:grpSpLocks/>
          </p:cNvGrpSpPr>
          <p:nvPr/>
        </p:nvGrpSpPr>
        <p:grpSpPr bwMode="auto">
          <a:xfrm>
            <a:off x="8167688" y="3167063"/>
            <a:ext cx="595312" cy="273050"/>
            <a:chOff x="6762" y="2236"/>
            <a:chExt cx="493" cy="225"/>
          </a:xfrm>
        </p:grpSpPr>
        <p:sp>
          <p:nvSpPr>
            <p:cNvPr id="594157" name="Freeform 237"/>
            <p:cNvSpPr>
              <a:spLocks/>
            </p:cNvSpPr>
            <p:nvPr/>
          </p:nvSpPr>
          <p:spPr bwMode="auto">
            <a:xfrm>
              <a:off x="6762" y="2236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2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2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58" name="Freeform 238"/>
            <p:cNvSpPr>
              <a:spLocks/>
            </p:cNvSpPr>
            <p:nvPr/>
          </p:nvSpPr>
          <p:spPr bwMode="auto">
            <a:xfrm>
              <a:off x="6762" y="2236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2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2"/>
                  </a:lnTo>
                  <a:lnTo>
                    <a:pt x="370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159" name="Line 239"/>
          <p:cNvSpPr>
            <a:spLocks noChangeShapeType="1"/>
          </p:cNvSpPr>
          <p:nvPr/>
        </p:nvSpPr>
        <p:spPr bwMode="auto">
          <a:xfrm flipV="1">
            <a:off x="7281863" y="2508250"/>
            <a:ext cx="0" cy="338138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160" name="Line 240"/>
          <p:cNvSpPr>
            <a:spLocks noChangeShapeType="1"/>
          </p:cNvSpPr>
          <p:nvPr/>
        </p:nvSpPr>
        <p:spPr bwMode="auto">
          <a:xfrm>
            <a:off x="6262688" y="2508250"/>
            <a:ext cx="10191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162" name="Freeform 242"/>
          <p:cNvSpPr>
            <a:spLocks/>
          </p:cNvSpPr>
          <p:nvPr/>
        </p:nvSpPr>
        <p:spPr bwMode="auto">
          <a:xfrm>
            <a:off x="6149975" y="2846388"/>
            <a:ext cx="169863" cy="852487"/>
          </a:xfrm>
          <a:custGeom>
            <a:avLst/>
            <a:gdLst>
              <a:gd name="T0" fmla="*/ 0 w 141"/>
              <a:gd name="T1" fmla="*/ 705 h 705"/>
              <a:gd name="T2" fmla="*/ 0 w 141"/>
              <a:gd name="T3" fmla="*/ 0 h 705"/>
              <a:gd name="T4" fmla="*/ 141 w 141"/>
              <a:gd name="T5" fmla="*/ 142 h 705"/>
              <a:gd name="T6" fmla="*/ 141 w 141"/>
              <a:gd name="T7" fmla="*/ 563 h 705"/>
              <a:gd name="T8" fmla="*/ 0 w 141"/>
              <a:gd name="T9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705">
                <a:moveTo>
                  <a:pt x="0" y="705"/>
                </a:moveTo>
                <a:lnTo>
                  <a:pt x="0" y="0"/>
                </a:lnTo>
                <a:lnTo>
                  <a:pt x="141" y="142"/>
                </a:lnTo>
                <a:lnTo>
                  <a:pt x="141" y="563"/>
                </a:lnTo>
                <a:lnTo>
                  <a:pt x="0" y="705"/>
                </a:lnTo>
                <a:close/>
              </a:path>
            </a:pathLst>
          </a:custGeom>
          <a:noFill/>
          <a:ln w="571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163" name="Freeform 243"/>
          <p:cNvSpPr>
            <a:spLocks/>
          </p:cNvSpPr>
          <p:nvPr/>
        </p:nvSpPr>
        <p:spPr bwMode="auto">
          <a:xfrm>
            <a:off x="4795838" y="2846388"/>
            <a:ext cx="169862" cy="852487"/>
          </a:xfrm>
          <a:custGeom>
            <a:avLst/>
            <a:gdLst>
              <a:gd name="T0" fmla="*/ 141 w 141"/>
              <a:gd name="T1" fmla="*/ 0 h 705"/>
              <a:gd name="T2" fmla="*/ 141 w 141"/>
              <a:gd name="T3" fmla="*/ 705 h 705"/>
              <a:gd name="T4" fmla="*/ 0 w 141"/>
              <a:gd name="T5" fmla="*/ 563 h 705"/>
              <a:gd name="T6" fmla="*/ 0 w 141"/>
              <a:gd name="T7" fmla="*/ 142 h 705"/>
              <a:gd name="T8" fmla="*/ 141 w 141"/>
              <a:gd name="T9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705">
                <a:moveTo>
                  <a:pt x="141" y="0"/>
                </a:moveTo>
                <a:lnTo>
                  <a:pt x="141" y="705"/>
                </a:lnTo>
                <a:lnTo>
                  <a:pt x="0" y="563"/>
                </a:lnTo>
                <a:lnTo>
                  <a:pt x="0" y="142"/>
                </a:lnTo>
                <a:lnTo>
                  <a:pt x="141" y="0"/>
                </a:lnTo>
                <a:close/>
              </a:path>
            </a:pathLst>
          </a:custGeom>
          <a:noFill/>
          <a:ln w="571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164" name="Freeform 244"/>
          <p:cNvSpPr>
            <a:spLocks noEditPoints="1"/>
          </p:cNvSpPr>
          <p:nvPr/>
        </p:nvSpPr>
        <p:spPr bwMode="auto">
          <a:xfrm>
            <a:off x="4957763" y="2886075"/>
            <a:ext cx="261937" cy="88900"/>
          </a:xfrm>
          <a:custGeom>
            <a:avLst/>
            <a:gdLst>
              <a:gd name="T0" fmla="*/ 67 w 2333"/>
              <a:gd name="T1" fmla="*/ 333 h 800"/>
              <a:gd name="T2" fmla="*/ 1667 w 2333"/>
              <a:gd name="T3" fmla="*/ 333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3" y="363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65" name="Freeform 245"/>
          <p:cNvSpPr>
            <a:spLocks noEditPoints="1"/>
          </p:cNvSpPr>
          <p:nvPr/>
        </p:nvSpPr>
        <p:spPr bwMode="auto">
          <a:xfrm>
            <a:off x="4957763" y="3109913"/>
            <a:ext cx="261937" cy="88900"/>
          </a:xfrm>
          <a:custGeom>
            <a:avLst/>
            <a:gdLst>
              <a:gd name="T0" fmla="*/ 67 w 2333"/>
              <a:gd name="T1" fmla="*/ 334 h 800"/>
              <a:gd name="T2" fmla="*/ 1667 w 2333"/>
              <a:gd name="T3" fmla="*/ 334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4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4"/>
                </a:moveTo>
                <a:lnTo>
                  <a:pt x="1667" y="334"/>
                </a:lnTo>
                <a:cubicBezTo>
                  <a:pt x="1704" y="334"/>
                  <a:pt x="1733" y="364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4"/>
                  <a:pt x="30" y="334"/>
                  <a:pt x="67" y="334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66" name="Freeform 246"/>
          <p:cNvSpPr>
            <a:spLocks noEditPoints="1"/>
          </p:cNvSpPr>
          <p:nvPr/>
        </p:nvSpPr>
        <p:spPr bwMode="auto">
          <a:xfrm>
            <a:off x="4957763" y="3484563"/>
            <a:ext cx="261937" cy="88900"/>
          </a:xfrm>
          <a:custGeom>
            <a:avLst/>
            <a:gdLst>
              <a:gd name="T0" fmla="*/ 67 w 2333"/>
              <a:gd name="T1" fmla="*/ 333 h 800"/>
              <a:gd name="T2" fmla="*/ 1667 w 2333"/>
              <a:gd name="T3" fmla="*/ 333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3" y="363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94167" name="Group 247"/>
          <p:cNvGrpSpPr>
            <a:grpSpLocks/>
          </p:cNvGrpSpPr>
          <p:nvPr/>
        </p:nvGrpSpPr>
        <p:grpSpPr bwMode="auto">
          <a:xfrm>
            <a:off x="5219700" y="2846388"/>
            <a:ext cx="593725" cy="163512"/>
            <a:chOff x="4322" y="1970"/>
            <a:chExt cx="491" cy="134"/>
          </a:xfrm>
        </p:grpSpPr>
        <p:sp>
          <p:nvSpPr>
            <p:cNvPr id="594168" name="Rectangle 248"/>
            <p:cNvSpPr>
              <a:spLocks noChangeArrowheads="1"/>
            </p:cNvSpPr>
            <p:nvPr/>
          </p:nvSpPr>
          <p:spPr bwMode="auto">
            <a:xfrm>
              <a:off x="4412" y="1970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69" name="Rectangle 249"/>
            <p:cNvSpPr>
              <a:spLocks noChangeArrowheads="1"/>
            </p:cNvSpPr>
            <p:nvPr/>
          </p:nvSpPr>
          <p:spPr bwMode="auto">
            <a:xfrm>
              <a:off x="4545" y="1970"/>
              <a:ext cx="135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0" name="Rectangle 250"/>
            <p:cNvSpPr>
              <a:spLocks noChangeArrowheads="1"/>
            </p:cNvSpPr>
            <p:nvPr/>
          </p:nvSpPr>
          <p:spPr bwMode="auto">
            <a:xfrm>
              <a:off x="4680" y="1970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1" name="Line 251"/>
            <p:cNvSpPr>
              <a:spLocks noChangeShapeType="1"/>
            </p:cNvSpPr>
            <p:nvPr/>
          </p:nvSpPr>
          <p:spPr bwMode="auto">
            <a:xfrm flipH="1">
              <a:off x="4322" y="1970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2" name="Line 252"/>
            <p:cNvSpPr>
              <a:spLocks noChangeShapeType="1"/>
            </p:cNvSpPr>
            <p:nvPr/>
          </p:nvSpPr>
          <p:spPr bwMode="auto">
            <a:xfrm flipH="1">
              <a:off x="4322" y="2104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173" name="Group 253"/>
          <p:cNvGrpSpPr>
            <a:grpSpLocks/>
          </p:cNvGrpSpPr>
          <p:nvPr/>
        </p:nvGrpSpPr>
        <p:grpSpPr bwMode="auto">
          <a:xfrm>
            <a:off x="5226050" y="3070225"/>
            <a:ext cx="593725" cy="163513"/>
            <a:chOff x="4327" y="2155"/>
            <a:chExt cx="491" cy="134"/>
          </a:xfrm>
        </p:grpSpPr>
        <p:sp>
          <p:nvSpPr>
            <p:cNvPr id="594174" name="Rectangle 254"/>
            <p:cNvSpPr>
              <a:spLocks noChangeArrowheads="1"/>
            </p:cNvSpPr>
            <p:nvPr/>
          </p:nvSpPr>
          <p:spPr bwMode="auto">
            <a:xfrm>
              <a:off x="4417" y="2155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5" name="Rectangle 255"/>
            <p:cNvSpPr>
              <a:spLocks noChangeArrowheads="1"/>
            </p:cNvSpPr>
            <p:nvPr/>
          </p:nvSpPr>
          <p:spPr bwMode="auto">
            <a:xfrm>
              <a:off x="4550" y="2155"/>
              <a:ext cx="135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6" name="Rectangle 256"/>
            <p:cNvSpPr>
              <a:spLocks noChangeArrowheads="1"/>
            </p:cNvSpPr>
            <p:nvPr/>
          </p:nvSpPr>
          <p:spPr bwMode="auto">
            <a:xfrm>
              <a:off x="4685" y="2155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7" name="Line 257"/>
            <p:cNvSpPr>
              <a:spLocks noChangeShapeType="1"/>
            </p:cNvSpPr>
            <p:nvPr/>
          </p:nvSpPr>
          <p:spPr bwMode="auto">
            <a:xfrm flipH="1">
              <a:off x="4327" y="2155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78" name="Line 258"/>
            <p:cNvSpPr>
              <a:spLocks noChangeShapeType="1"/>
            </p:cNvSpPr>
            <p:nvPr/>
          </p:nvSpPr>
          <p:spPr bwMode="auto">
            <a:xfrm flipH="1">
              <a:off x="4327" y="2289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179" name="Group 259"/>
          <p:cNvGrpSpPr>
            <a:grpSpLocks/>
          </p:cNvGrpSpPr>
          <p:nvPr/>
        </p:nvGrpSpPr>
        <p:grpSpPr bwMode="auto">
          <a:xfrm>
            <a:off x="5219700" y="3446463"/>
            <a:ext cx="593725" cy="160337"/>
            <a:chOff x="4322" y="2466"/>
            <a:chExt cx="491" cy="133"/>
          </a:xfrm>
        </p:grpSpPr>
        <p:sp>
          <p:nvSpPr>
            <p:cNvPr id="594180" name="Rectangle 260"/>
            <p:cNvSpPr>
              <a:spLocks noChangeArrowheads="1"/>
            </p:cNvSpPr>
            <p:nvPr/>
          </p:nvSpPr>
          <p:spPr bwMode="auto">
            <a:xfrm>
              <a:off x="4412" y="2466"/>
              <a:ext cx="133" cy="133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81" name="Rectangle 261"/>
            <p:cNvSpPr>
              <a:spLocks noChangeArrowheads="1"/>
            </p:cNvSpPr>
            <p:nvPr/>
          </p:nvSpPr>
          <p:spPr bwMode="auto">
            <a:xfrm>
              <a:off x="4545" y="2466"/>
              <a:ext cx="135" cy="133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82" name="Rectangle 262"/>
            <p:cNvSpPr>
              <a:spLocks noChangeArrowheads="1"/>
            </p:cNvSpPr>
            <p:nvPr/>
          </p:nvSpPr>
          <p:spPr bwMode="auto">
            <a:xfrm>
              <a:off x="4680" y="2466"/>
              <a:ext cx="133" cy="133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83" name="Line 263"/>
            <p:cNvSpPr>
              <a:spLocks noChangeShapeType="1"/>
            </p:cNvSpPr>
            <p:nvPr/>
          </p:nvSpPr>
          <p:spPr bwMode="auto">
            <a:xfrm flipH="1">
              <a:off x="4322" y="2466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84" name="Line 264"/>
            <p:cNvSpPr>
              <a:spLocks noChangeShapeType="1"/>
            </p:cNvSpPr>
            <p:nvPr/>
          </p:nvSpPr>
          <p:spPr bwMode="auto">
            <a:xfrm flipH="1">
              <a:off x="4322" y="2599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185" name="Freeform 265"/>
          <p:cNvSpPr>
            <a:spLocks noEditPoints="1"/>
          </p:cNvSpPr>
          <p:nvPr/>
        </p:nvSpPr>
        <p:spPr bwMode="auto">
          <a:xfrm>
            <a:off x="5891213" y="2886075"/>
            <a:ext cx="263525" cy="88900"/>
          </a:xfrm>
          <a:custGeom>
            <a:avLst/>
            <a:gdLst>
              <a:gd name="T0" fmla="*/ 66 w 2333"/>
              <a:gd name="T1" fmla="*/ 333 h 800"/>
              <a:gd name="T2" fmla="*/ 1666 w 2333"/>
              <a:gd name="T3" fmla="*/ 333 h 800"/>
              <a:gd name="T4" fmla="*/ 1733 w 2333"/>
              <a:gd name="T5" fmla="*/ 400 h 800"/>
              <a:gd name="T6" fmla="*/ 1666 w 2333"/>
              <a:gd name="T7" fmla="*/ 467 h 800"/>
              <a:gd name="T8" fmla="*/ 66 w 2333"/>
              <a:gd name="T9" fmla="*/ 467 h 800"/>
              <a:gd name="T10" fmla="*/ 0 w 2333"/>
              <a:gd name="T11" fmla="*/ 400 h 800"/>
              <a:gd name="T12" fmla="*/ 66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6" y="333"/>
                </a:moveTo>
                <a:lnTo>
                  <a:pt x="1666" y="333"/>
                </a:lnTo>
                <a:cubicBezTo>
                  <a:pt x="1703" y="333"/>
                  <a:pt x="1733" y="363"/>
                  <a:pt x="1733" y="400"/>
                </a:cubicBezTo>
                <a:cubicBezTo>
                  <a:pt x="1733" y="437"/>
                  <a:pt x="1703" y="467"/>
                  <a:pt x="1666" y="467"/>
                </a:cubicBezTo>
                <a:lnTo>
                  <a:pt x="66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6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86" name="Freeform 266"/>
          <p:cNvSpPr>
            <a:spLocks noEditPoints="1"/>
          </p:cNvSpPr>
          <p:nvPr/>
        </p:nvSpPr>
        <p:spPr bwMode="auto">
          <a:xfrm>
            <a:off x="5891213" y="3109913"/>
            <a:ext cx="263525" cy="88900"/>
          </a:xfrm>
          <a:custGeom>
            <a:avLst/>
            <a:gdLst>
              <a:gd name="T0" fmla="*/ 66 w 2333"/>
              <a:gd name="T1" fmla="*/ 334 h 800"/>
              <a:gd name="T2" fmla="*/ 1666 w 2333"/>
              <a:gd name="T3" fmla="*/ 334 h 800"/>
              <a:gd name="T4" fmla="*/ 1733 w 2333"/>
              <a:gd name="T5" fmla="*/ 400 h 800"/>
              <a:gd name="T6" fmla="*/ 1666 w 2333"/>
              <a:gd name="T7" fmla="*/ 467 h 800"/>
              <a:gd name="T8" fmla="*/ 66 w 2333"/>
              <a:gd name="T9" fmla="*/ 467 h 800"/>
              <a:gd name="T10" fmla="*/ 0 w 2333"/>
              <a:gd name="T11" fmla="*/ 400 h 800"/>
              <a:gd name="T12" fmla="*/ 66 w 2333"/>
              <a:gd name="T13" fmla="*/ 334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6" y="334"/>
                </a:moveTo>
                <a:lnTo>
                  <a:pt x="1666" y="334"/>
                </a:lnTo>
                <a:cubicBezTo>
                  <a:pt x="1703" y="334"/>
                  <a:pt x="1733" y="364"/>
                  <a:pt x="1733" y="400"/>
                </a:cubicBezTo>
                <a:cubicBezTo>
                  <a:pt x="1733" y="437"/>
                  <a:pt x="1703" y="467"/>
                  <a:pt x="1666" y="467"/>
                </a:cubicBezTo>
                <a:lnTo>
                  <a:pt x="66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4"/>
                  <a:pt x="30" y="334"/>
                  <a:pt x="66" y="334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87" name="Freeform 267"/>
          <p:cNvSpPr>
            <a:spLocks noEditPoints="1"/>
          </p:cNvSpPr>
          <p:nvPr/>
        </p:nvSpPr>
        <p:spPr bwMode="auto">
          <a:xfrm>
            <a:off x="5891213" y="3484563"/>
            <a:ext cx="263525" cy="88900"/>
          </a:xfrm>
          <a:custGeom>
            <a:avLst/>
            <a:gdLst>
              <a:gd name="T0" fmla="*/ 66 w 2333"/>
              <a:gd name="T1" fmla="*/ 333 h 800"/>
              <a:gd name="T2" fmla="*/ 1666 w 2333"/>
              <a:gd name="T3" fmla="*/ 333 h 800"/>
              <a:gd name="T4" fmla="*/ 1733 w 2333"/>
              <a:gd name="T5" fmla="*/ 400 h 800"/>
              <a:gd name="T6" fmla="*/ 1666 w 2333"/>
              <a:gd name="T7" fmla="*/ 467 h 800"/>
              <a:gd name="T8" fmla="*/ 66 w 2333"/>
              <a:gd name="T9" fmla="*/ 467 h 800"/>
              <a:gd name="T10" fmla="*/ 0 w 2333"/>
              <a:gd name="T11" fmla="*/ 400 h 800"/>
              <a:gd name="T12" fmla="*/ 66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6" y="333"/>
                </a:moveTo>
                <a:lnTo>
                  <a:pt x="1666" y="333"/>
                </a:lnTo>
                <a:cubicBezTo>
                  <a:pt x="1703" y="333"/>
                  <a:pt x="1733" y="363"/>
                  <a:pt x="1733" y="400"/>
                </a:cubicBezTo>
                <a:cubicBezTo>
                  <a:pt x="1733" y="437"/>
                  <a:pt x="1703" y="467"/>
                  <a:pt x="1666" y="467"/>
                </a:cubicBezTo>
                <a:lnTo>
                  <a:pt x="66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6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88" name="Rectangle 268"/>
          <p:cNvSpPr>
            <a:spLocks noChangeArrowheads="1"/>
          </p:cNvSpPr>
          <p:nvPr/>
        </p:nvSpPr>
        <p:spPr bwMode="auto">
          <a:xfrm>
            <a:off x="5402263" y="3119438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100" dirty="0">
                <a:solidFill>
                  <a:srgbClr val="000000"/>
                </a:solidFill>
                <a:cs typeface="Angsana New" pitchFamily="18" charset="-34"/>
              </a:rPr>
              <a:t>…</a:t>
            </a:r>
            <a:endParaRPr lang="en-GB" sz="3200" dirty="0"/>
          </a:p>
        </p:txBody>
      </p:sp>
      <p:sp>
        <p:nvSpPr>
          <p:cNvPr id="594189" name="Freeform 269"/>
          <p:cNvSpPr>
            <a:spLocks/>
          </p:cNvSpPr>
          <p:nvPr/>
        </p:nvSpPr>
        <p:spPr bwMode="auto">
          <a:xfrm>
            <a:off x="6384925" y="3159125"/>
            <a:ext cx="596900" cy="273050"/>
          </a:xfrm>
          <a:custGeom>
            <a:avLst/>
            <a:gdLst>
              <a:gd name="T0" fmla="*/ 370 w 493"/>
              <a:gd name="T1" fmla="*/ 0 h 226"/>
              <a:gd name="T2" fmla="*/ 370 w 493"/>
              <a:gd name="T3" fmla="*/ 57 h 226"/>
              <a:gd name="T4" fmla="*/ 0 w 493"/>
              <a:gd name="T5" fmla="*/ 57 h 226"/>
              <a:gd name="T6" fmla="*/ 0 w 493"/>
              <a:gd name="T7" fmla="*/ 170 h 226"/>
              <a:gd name="T8" fmla="*/ 370 w 493"/>
              <a:gd name="T9" fmla="*/ 170 h 226"/>
              <a:gd name="T10" fmla="*/ 370 w 493"/>
              <a:gd name="T11" fmla="*/ 226 h 226"/>
              <a:gd name="T12" fmla="*/ 493 w 493"/>
              <a:gd name="T13" fmla="*/ 113 h 226"/>
              <a:gd name="T14" fmla="*/ 370 w 493"/>
              <a:gd name="T1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26">
                <a:moveTo>
                  <a:pt x="370" y="0"/>
                </a:moveTo>
                <a:lnTo>
                  <a:pt x="370" y="57"/>
                </a:lnTo>
                <a:lnTo>
                  <a:pt x="0" y="57"/>
                </a:lnTo>
                <a:lnTo>
                  <a:pt x="0" y="170"/>
                </a:lnTo>
                <a:lnTo>
                  <a:pt x="370" y="170"/>
                </a:lnTo>
                <a:lnTo>
                  <a:pt x="370" y="226"/>
                </a:lnTo>
                <a:lnTo>
                  <a:pt x="493" y="113"/>
                </a:lnTo>
                <a:lnTo>
                  <a:pt x="370" y="0"/>
                </a:lnTo>
                <a:close/>
              </a:path>
            </a:pathLst>
          </a:custGeom>
          <a:noFill/>
          <a:ln w="571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190" name="Freeform 270"/>
          <p:cNvSpPr>
            <a:spLocks noEditPoints="1"/>
          </p:cNvSpPr>
          <p:nvPr/>
        </p:nvSpPr>
        <p:spPr bwMode="auto">
          <a:xfrm>
            <a:off x="6219825" y="2500313"/>
            <a:ext cx="88900" cy="431800"/>
          </a:xfrm>
          <a:custGeom>
            <a:avLst/>
            <a:gdLst>
              <a:gd name="T0" fmla="*/ 467 w 800"/>
              <a:gd name="T1" fmla="*/ 66 h 3833"/>
              <a:gd name="T2" fmla="*/ 467 w 800"/>
              <a:gd name="T3" fmla="*/ 3166 h 3833"/>
              <a:gd name="T4" fmla="*/ 400 w 800"/>
              <a:gd name="T5" fmla="*/ 3233 h 3833"/>
              <a:gd name="T6" fmla="*/ 334 w 800"/>
              <a:gd name="T7" fmla="*/ 3166 h 3833"/>
              <a:gd name="T8" fmla="*/ 334 w 800"/>
              <a:gd name="T9" fmla="*/ 66 h 3833"/>
              <a:gd name="T10" fmla="*/ 400 w 800"/>
              <a:gd name="T11" fmla="*/ 0 h 3833"/>
              <a:gd name="T12" fmla="*/ 467 w 800"/>
              <a:gd name="T13" fmla="*/ 66 h 3833"/>
              <a:gd name="T14" fmla="*/ 800 w 800"/>
              <a:gd name="T15" fmla="*/ 3033 h 3833"/>
              <a:gd name="T16" fmla="*/ 400 w 800"/>
              <a:gd name="T17" fmla="*/ 3833 h 3833"/>
              <a:gd name="T18" fmla="*/ 0 w 800"/>
              <a:gd name="T19" fmla="*/ 3033 h 3833"/>
              <a:gd name="T20" fmla="*/ 800 w 800"/>
              <a:gd name="T21" fmla="*/ 3033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3">
                <a:moveTo>
                  <a:pt x="467" y="66"/>
                </a:moveTo>
                <a:lnTo>
                  <a:pt x="467" y="3166"/>
                </a:lnTo>
                <a:cubicBezTo>
                  <a:pt x="467" y="3203"/>
                  <a:pt x="437" y="3233"/>
                  <a:pt x="400" y="3233"/>
                </a:cubicBezTo>
                <a:cubicBezTo>
                  <a:pt x="364" y="3233"/>
                  <a:pt x="334" y="3203"/>
                  <a:pt x="334" y="3166"/>
                </a:cubicBezTo>
                <a:lnTo>
                  <a:pt x="334" y="66"/>
                </a:lnTo>
                <a:cubicBezTo>
                  <a:pt x="334" y="30"/>
                  <a:pt x="364" y="0"/>
                  <a:pt x="400" y="0"/>
                </a:cubicBezTo>
                <a:cubicBezTo>
                  <a:pt x="437" y="0"/>
                  <a:pt x="467" y="30"/>
                  <a:pt x="467" y="66"/>
                </a:cubicBezTo>
                <a:close/>
                <a:moveTo>
                  <a:pt x="800" y="3033"/>
                </a:moveTo>
                <a:lnTo>
                  <a:pt x="400" y="3833"/>
                </a:lnTo>
                <a:lnTo>
                  <a:pt x="0" y="3033"/>
                </a:lnTo>
                <a:lnTo>
                  <a:pt x="800" y="3033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91" name="Line 271"/>
          <p:cNvSpPr>
            <a:spLocks noChangeShapeType="1"/>
          </p:cNvSpPr>
          <p:nvPr/>
        </p:nvSpPr>
        <p:spPr bwMode="auto">
          <a:xfrm flipV="1">
            <a:off x="4457700" y="2508250"/>
            <a:ext cx="0" cy="766763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192" name="Freeform 272"/>
          <p:cNvSpPr>
            <a:spLocks noEditPoints="1"/>
          </p:cNvSpPr>
          <p:nvPr/>
        </p:nvSpPr>
        <p:spPr bwMode="auto">
          <a:xfrm>
            <a:off x="4837113" y="2500313"/>
            <a:ext cx="90487" cy="431800"/>
          </a:xfrm>
          <a:custGeom>
            <a:avLst/>
            <a:gdLst>
              <a:gd name="T0" fmla="*/ 466 w 800"/>
              <a:gd name="T1" fmla="*/ 66 h 3833"/>
              <a:gd name="T2" fmla="*/ 466 w 800"/>
              <a:gd name="T3" fmla="*/ 3166 h 3833"/>
              <a:gd name="T4" fmla="*/ 400 w 800"/>
              <a:gd name="T5" fmla="*/ 3233 h 3833"/>
              <a:gd name="T6" fmla="*/ 333 w 800"/>
              <a:gd name="T7" fmla="*/ 3166 h 3833"/>
              <a:gd name="T8" fmla="*/ 333 w 800"/>
              <a:gd name="T9" fmla="*/ 66 h 3833"/>
              <a:gd name="T10" fmla="*/ 400 w 800"/>
              <a:gd name="T11" fmla="*/ 0 h 3833"/>
              <a:gd name="T12" fmla="*/ 466 w 800"/>
              <a:gd name="T13" fmla="*/ 66 h 3833"/>
              <a:gd name="T14" fmla="*/ 800 w 800"/>
              <a:gd name="T15" fmla="*/ 3033 h 3833"/>
              <a:gd name="T16" fmla="*/ 400 w 800"/>
              <a:gd name="T17" fmla="*/ 3833 h 3833"/>
              <a:gd name="T18" fmla="*/ 0 w 800"/>
              <a:gd name="T19" fmla="*/ 3033 h 3833"/>
              <a:gd name="T20" fmla="*/ 800 w 800"/>
              <a:gd name="T21" fmla="*/ 3033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3">
                <a:moveTo>
                  <a:pt x="466" y="66"/>
                </a:moveTo>
                <a:lnTo>
                  <a:pt x="466" y="3166"/>
                </a:lnTo>
                <a:cubicBezTo>
                  <a:pt x="466" y="3203"/>
                  <a:pt x="437" y="3233"/>
                  <a:pt x="400" y="3233"/>
                </a:cubicBezTo>
                <a:cubicBezTo>
                  <a:pt x="363" y="3233"/>
                  <a:pt x="333" y="3203"/>
                  <a:pt x="333" y="3166"/>
                </a:cubicBezTo>
                <a:lnTo>
                  <a:pt x="333" y="66"/>
                </a:lnTo>
                <a:cubicBezTo>
                  <a:pt x="333" y="30"/>
                  <a:pt x="363" y="0"/>
                  <a:pt x="400" y="0"/>
                </a:cubicBezTo>
                <a:cubicBezTo>
                  <a:pt x="437" y="0"/>
                  <a:pt x="466" y="30"/>
                  <a:pt x="466" y="66"/>
                </a:cubicBezTo>
                <a:close/>
                <a:moveTo>
                  <a:pt x="800" y="3033"/>
                </a:moveTo>
                <a:lnTo>
                  <a:pt x="400" y="3833"/>
                </a:lnTo>
                <a:lnTo>
                  <a:pt x="0" y="3033"/>
                </a:lnTo>
                <a:lnTo>
                  <a:pt x="800" y="3033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193" name="Line 273"/>
          <p:cNvSpPr>
            <a:spLocks noChangeShapeType="1"/>
          </p:cNvSpPr>
          <p:nvPr/>
        </p:nvSpPr>
        <p:spPr bwMode="auto">
          <a:xfrm>
            <a:off x="4457700" y="2508250"/>
            <a:ext cx="423863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594194" name="Group 274"/>
          <p:cNvGrpSpPr>
            <a:grpSpLocks/>
          </p:cNvGrpSpPr>
          <p:nvPr/>
        </p:nvGrpSpPr>
        <p:grpSpPr bwMode="auto">
          <a:xfrm>
            <a:off x="4117975" y="3171825"/>
            <a:ext cx="593725" cy="273050"/>
            <a:chOff x="3409" y="2239"/>
            <a:chExt cx="492" cy="225"/>
          </a:xfrm>
        </p:grpSpPr>
        <p:sp>
          <p:nvSpPr>
            <p:cNvPr id="594195" name="Freeform 275"/>
            <p:cNvSpPr>
              <a:spLocks/>
            </p:cNvSpPr>
            <p:nvPr/>
          </p:nvSpPr>
          <p:spPr bwMode="auto">
            <a:xfrm>
              <a:off x="3409" y="2239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2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2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196" name="Freeform 276"/>
            <p:cNvSpPr>
              <a:spLocks/>
            </p:cNvSpPr>
            <p:nvPr/>
          </p:nvSpPr>
          <p:spPr bwMode="auto">
            <a:xfrm>
              <a:off x="3409" y="2239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2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2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197" name="Rectangle 277"/>
          <p:cNvSpPr>
            <a:spLocks noChangeArrowheads="1"/>
          </p:cNvSpPr>
          <p:nvPr/>
        </p:nvSpPr>
        <p:spPr bwMode="auto">
          <a:xfrm>
            <a:off x="6316663" y="2146300"/>
            <a:ext cx="9874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highest priority</a:t>
            </a:r>
            <a:endParaRPr lang="en-GB" sz="3200" dirty="0"/>
          </a:p>
        </p:txBody>
      </p:sp>
      <p:sp>
        <p:nvSpPr>
          <p:cNvPr id="594198" name="Rectangle 278"/>
          <p:cNvSpPr>
            <a:spLocks noChangeArrowheads="1"/>
          </p:cNvSpPr>
          <p:nvPr/>
        </p:nvSpPr>
        <p:spPr bwMode="auto">
          <a:xfrm>
            <a:off x="6316663" y="2308225"/>
            <a:ext cx="1393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with remaining credit</a:t>
            </a:r>
            <a:endParaRPr lang="en-GB" sz="3200" dirty="0"/>
          </a:p>
        </p:txBody>
      </p:sp>
      <p:sp>
        <p:nvSpPr>
          <p:cNvPr id="594199" name="Freeform 279"/>
          <p:cNvSpPr>
            <a:spLocks noEditPoints="1"/>
          </p:cNvSpPr>
          <p:nvPr/>
        </p:nvSpPr>
        <p:spPr bwMode="auto">
          <a:xfrm>
            <a:off x="4046538" y="3484563"/>
            <a:ext cx="598487" cy="88900"/>
          </a:xfrm>
          <a:custGeom>
            <a:avLst/>
            <a:gdLst>
              <a:gd name="T0" fmla="*/ 5283 w 5350"/>
              <a:gd name="T1" fmla="*/ 467 h 800"/>
              <a:gd name="T2" fmla="*/ 666 w 5350"/>
              <a:gd name="T3" fmla="*/ 467 h 800"/>
              <a:gd name="T4" fmla="*/ 600 w 5350"/>
              <a:gd name="T5" fmla="*/ 400 h 800"/>
              <a:gd name="T6" fmla="*/ 666 w 5350"/>
              <a:gd name="T7" fmla="*/ 333 h 800"/>
              <a:gd name="T8" fmla="*/ 5283 w 5350"/>
              <a:gd name="T9" fmla="*/ 333 h 800"/>
              <a:gd name="T10" fmla="*/ 5350 w 5350"/>
              <a:gd name="T11" fmla="*/ 400 h 800"/>
              <a:gd name="T12" fmla="*/ 5283 w 5350"/>
              <a:gd name="T13" fmla="*/ 467 h 800"/>
              <a:gd name="T14" fmla="*/ 800 w 5350"/>
              <a:gd name="T15" fmla="*/ 800 h 800"/>
              <a:gd name="T16" fmla="*/ 0 w 5350"/>
              <a:gd name="T17" fmla="*/ 400 h 800"/>
              <a:gd name="T18" fmla="*/ 800 w 5350"/>
              <a:gd name="T19" fmla="*/ 0 h 800"/>
              <a:gd name="T20" fmla="*/ 800 w 5350"/>
              <a:gd name="T2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0" h="800">
                <a:moveTo>
                  <a:pt x="5283" y="467"/>
                </a:moveTo>
                <a:lnTo>
                  <a:pt x="666" y="467"/>
                </a:lnTo>
                <a:cubicBezTo>
                  <a:pt x="630" y="467"/>
                  <a:pt x="600" y="437"/>
                  <a:pt x="600" y="400"/>
                </a:cubicBezTo>
                <a:cubicBezTo>
                  <a:pt x="600" y="363"/>
                  <a:pt x="630" y="333"/>
                  <a:pt x="666" y="333"/>
                </a:cubicBezTo>
                <a:lnTo>
                  <a:pt x="5283" y="333"/>
                </a:lnTo>
                <a:cubicBezTo>
                  <a:pt x="5320" y="333"/>
                  <a:pt x="5350" y="363"/>
                  <a:pt x="5350" y="400"/>
                </a:cubicBezTo>
                <a:cubicBezTo>
                  <a:pt x="5350" y="437"/>
                  <a:pt x="5320" y="467"/>
                  <a:pt x="5283" y="467"/>
                </a:cubicBezTo>
                <a:close/>
                <a:moveTo>
                  <a:pt x="800" y="800"/>
                </a:moveTo>
                <a:lnTo>
                  <a:pt x="0" y="400"/>
                </a:lnTo>
                <a:lnTo>
                  <a:pt x="800" y="0"/>
                </a:lnTo>
                <a:lnTo>
                  <a:pt x="800" y="8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200" name="Rectangle 280"/>
          <p:cNvSpPr>
            <a:spLocks noChangeArrowheads="1"/>
          </p:cNvSpPr>
          <p:nvPr/>
        </p:nvSpPr>
        <p:spPr bwMode="auto">
          <a:xfrm>
            <a:off x="3802063" y="3038475"/>
            <a:ext cx="4968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data_in</a:t>
            </a:r>
            <a:endParaRPr lang="en-GB" sz="3200" dirty="0"/>
          </a:p>
        </p:txBody>
      </p:sp>
      <p:sp>
        <p:nvSpPr>
          <p:cNvPr id="594201" name="Rectangle 281"/>
          <p:cNvSpPr>
            <a:spLocks noChangeArrowheads="1"/>
          </p:cNvSpPr>
          <p:nvPr/>
        </p:nvSpPr>
        <p:spPr bwMode="auto">
          <a:xfrm>
            <a:off x="3695700" y="3579813"/>
            <a:ext cx="6667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credit_out</a:t>
            </a:r>
            <a:endParaRPr lang="en-GB" sz="3200" dirty="0"/>
          </a:p>
        </p:txBody>
      </p:sp>
      <p:sp>
        <p:nvSpPr>
          <p:cNvPr id="594202" name="Rectangle 282"/>
          <p:cNvSpPr>
            <a:spLocks noChangeArrowheads="1"/>
          </p:cNvSpPr>
          <p:nvPr/>
        </p:nvSpPr>
        <p:spPr bwMode="auto">
          <a:xfrm>
            <a:off x="8382000" y="2997200"/>
            <a:ext cx="590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data_out</a:t>
            </a:r>
            <a:endParaRPr lang="en-GB" sz="3200" dirty="0"/>
          </a:p>
        </p:txBody>
      </p:sp>
      <p:sp>
        <p:nvSpPr>
          <p:cNvPr id="594203" name="Rectangle 283"/>
          <p:cNvSpPr>
            <a:spLocks noChangeArrowheads="1"/>
          </p:cNvSpPr>
          <p:nvPr/>
        </p:nvSpPr>
        <p:spPr bwMode="auto">
          <a:xfrm>
            <a:off x="8382000" y="3581400"/>
            <a:ext cx="5730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 err="1">
                <a:solidFill>
                  <a:srgbClr val="000000"/>
                </a:solidFill>
                <a:cs typeface="Angsana New" pitchFamily="18" charset="-34"/>
              </a:rPr>
              <a:t>credit_in</a:t>
            </a:r>
            <a:endParaRPr lang="en-GB" sz="3200" dirty="0"/>
          </a:p>
        </p:txBody>
      </p:sp>
      <p:sp>
        <p:nvSpPr>
          <p:cNvPr id="594204" name="Freeform 284"/>
          <p:cNvSpPr>
            <a:spLocks noEditPoints="1"/>
          </p:cNvSpPr>
          <p:nvPr/>
        </p:nvSpPr>
        <p:spPr bwMode="auto">
          <a:xfrm>
            <a:off x="8143875" y="3484563"/>
            <a:ext cx="598488" cy="88900"/>
          </a:xfrm>
          <a:custGeom>
            <a:avLst/>
            <a:gdLst>
              <a:gd name="T0" fmla="*/ 2642 w 2675"/>
              <a:gd name="T1" fmla="*/ 233 h 400"/>
              <a:gd name="T2" fmla="*/ 334 w 2675"/>
              <a:gd name="T3" fmla="*/ 233 h 400"/>
              <a:gd name="T4" fmla="*/ 300 w 2675"/>
              <a:gd name="T5" fmla="*/ 200 h 400"/>
              <a:gd name="T6" fmla="*/ 334 w 2675"/>
              <a:gd name="T7" fmla="*/ 166 h 400"/>
              <a:gd name="T8" fmla="*/ 2642 w 2675"/>
              <a:gd name="T9" fmla="*/ 166 h 400"/>
              <a:gd name="T10" fmla="*/ 2675 w 2675"/>
              <a:gd name="T11" fmla="*/ 200 h 400"/>
              <a:gd name="T12" fmla="*/ 2642 w 2675"/>
              <a:gd name="T13" fmla="*/ 233 h 400"/>
              <a:gd name="T14" fmla="*/ 400 w 2675"/>
              <a:gd name="T15" fmla="*/ 400 h 400"/>
              <a:gd name="T16" fmla="*/ 0 w 2675"/>
              <a:gd name="T17" fmla="*/ 200 h 400"/>
              <a:gd name="T18" fmla="*/ 400 w 2675"/>
              <a:gd name="T19" fmla="*/ 0 h 400"/>
              <a:gd name="T20" fmla="*/ 400 w 2675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5" h="400">
                <a:moveTo>
                  <a:pt x="2642" y="233"/>
                </a:move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6"/>
                  <a:pt x="334" y="166"/>
                </a:cubicBezTo>
                <a:lnTo>
                  <a:pt x="2642" y="166"/>
                </a:lnTo>
                <a:cubicBezTo>
                  <a:pt x="2661" y="166"/>
                  <a:pt x="2675" y="181"/>
                  <a:pt x="2675" y="200"/>
                </a:cubicBezTo>
                <a:cubicBezTo>
                  <a:pt x="2675" y="218"/>
                  <a:pt x="2661" y="233"/>
                  <a:pt x="2642" y="233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94205" name="Group 285"/>
          <p:cNvGrpSpPr>
            <a:grpSpLocks/>
          </p:cNvGrpSpPr>
          <p:nvPr/>
        </p:nvGrpSpPr>
        <p:grpSpPr bwMode="auto">
          <a:xfrm>
            <a:off x="4032250" y="4287838"/>
            <a:ext cx="3235325" cy="1200150"/>
            <a:chOff x="3339" y="3162"/>
            <a:chExt cx="2679" cy="993"/>
          </a:xfrm>
        </p:grpSpPr>
        <p:sp>
          <p:nvSpPr>
            <p:cNvPr id="594206" name="Freeform 286"/>
            <p:cNvSpPr>
              <a:spLocks/>
            </p:cNvSpPr>
            <p:nvPr/>
          </p:nvSpPr>
          <p:spPr bwMode="auto">
            <a:xfrm>
              <a:off x="5083" y="3449"/>
              <a:ext cx="140" cy="706"/>
            </a:xfrm>
            <a:custGeom>
              <a:avLst/>
              <a:gdLst>
                <a:gd name="T0" fmla="*/ 0 w 140"/>
                <a:gd name="T1" fmla="*/ 706 h 706"/>
                <a:gd name="T2" fmla="*/ 0 w 140"/>
                <a:gd name="T3" fmla="*/ 0 h 706"/>
                <a:gd name="T4" fmla="*/ 140 w 140"/>
                <a:gd name="T5" fmla="*/ 143 h 706"/>
                <a:gd name="T6" fmla="*/ 140 w 140"/>
                <a:gd name="T7" fmla="*/ 563 h 706"/>
                <a:gd name="T8" fmla="*/ 0 w 140"/>
                <a:gd name="T9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06">
                  <a:moveTo>
                    <a:pt x="0" y="706"/>
                  </a:moveTo>
                  <a:lnTo>
                    <a:pt x="0" y="0"/>
                  </a:lnTo>
                  <a:lnTo>
                    <a:pt x="140" y="143"/>
                  </a:lnTo>
                  <a:lnTo>
                    <a:pt x="140" y="563"/>
                  </a:lnTo>
                  <a:lnTo>
                    <a:pt x="0" y="706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07" name="Freeform 287"/>
            <p:cNvSpPr>
              <a:spLocks/>
            </p:cNvSpPr>
            <p:nvPr/>
          </p:nvSpPr>
          <p:spPr bwMode="auto">
            <a:xfrm>
              <a:off x="3960" y="3449"/>
              <a:ext cx="141" cy="706"/>
            </a:xfrm>
            <a:custGeom>
              <a:avLst/>
              <a:gdLst>
                <a:gd name="T0" fmla="*/ 141 w 141"/>
                <a:gd name="T1" fmla="*/ 0 h 706"/>
                <a:gd name="T2" fmla="*/ 141 w 141"/>
                <a:gd name="T3" fmla="*/ 706 h 706"/>
                <a:gd name="T4" fmla="*/ 0 w 141"/>
                <a:gd name="T5" fmla="*/ 563 h 706"/>
                <a:gd name="T6" fmla="*/ 0 w 141"/>
                <a:gd name="T7" fmla="*/ 143 h 706"/>
                <a:gd name="T8" fmla="*/ 141 w 141"/>
                <a:gd name="T9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06">
                  <a:moveTo>
                    <a:pt x="141" y="0"/>
                  </a:moveTo>
                  <a:lnTo>
                    <a:pt x="141" y="706"/>
                  </a:lnTo>
                  <a:lnTo>
                    <a:pt x="0" y="563"/>
                  </a:lnTo>
                  <a:lnTo>
                    <a:pt x="0" y="143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08" name="Freeform 288"/>
            <p:cNvSpPr>
              <a:spLocks noEditPoints="1"/>
            </p:cNvSpPr>
            <p:nvPr/>
          </p:nvSpPr>
          <p:spPr bwMode="auto">
            <a:xfrm>
              <a:off x="4095" y="3482"/>
              <a:ext cx="217" cy="75"/>
            </a:xfrm>
            <a:custGeom>
              <a:avLst/>
              <a:gdLst>
                <a:gd name="T0" fmla="*/ 67 w 2334"/>
                <a:gd name="T1" fmla="*/ 333 h 800"/>
                <a:gd name="T2" fmla="*/ 1667 w 2334"/>
                <a:gd name="T3" fmla="*/ 333 h 800"/>
                <a:gd name="T4" fmla="*/ 1734 w 2334"/>
                <a:gd name="T5" fmla="*/ 400 h 800"/>
                <a:gd name="T6" fmla="*/ 1667 w 2334"/>
                <a:gd name="T7" fmla="*/ 466 h 800"/>
                <a:gd name="T8" fmla="*/ 67 w 2334"/>
                <a:gd name="T9" fmla="*/ 466 h 800"/>
                <a:gd name="T10" fmla="*/ 0 w 2334"/>
                <a:gd name="T11" fmla="*/ 400 h 800"/>
                <a:gd name="T12" fmla="*/ 67 w 2334"/>
                <a:gd name="T13" fmla="*/ 333 h 800"/>
                <a:gd name="T14" fmla="*/ 1534 w 2334"/>
                <a:gd name="T15" fmla="*/ 0 h 800"/>
                <a:gd name="T16" fmla="*/ 2334 w 2334"/>
                <a:gd name="T17" fmla="*/ 400 h 800"/>
                <a:gd name="T18" fmla="*/ 1534 w 2334"/>
                <a:gd name="T19" fmla="*/ 800 h 800"/>
                <a:gd name="T20" fmla="*/ 1534 w 2334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4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4" y="363"/>
                    <a:pt x="1734" y="400"/>
                  </a:cubicBezTo>
                  <a:cubicBezTo>
                    <a:pt x="1734" y="437"/>
                    <a:pt x="1704" y="466"/>
                    <a:pt x="1667" y="466"/>
                  </a:cubicBezTo>
                  <a:lnTo>
                    <a:pt x="67" y="466"/>
                  </a:lnTo>
                  <a:cubicBezTo>
                    <a:pt x="30" y="466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4" y="0"/>
                  </a:moveTo>
                  <a:lnTo>
                    <a:pt x="2334" y="400"/>
                  </a:lnTo>
                  <a:lnTo>
                    <a:pt x="1534" y="800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09" name="Freeform 289"/>
            <p:cNvSpPr>
              <a:spLocks noEditPoints="1"/>
            </p:cNvSpPr>
            <p:nvPr/>
          </p:nvSpPr>
          <p:spPr bwMode="auto">
            <a:xfrm>
              <a:off x="4095" y="3667"/>
              <a:ext cx="217" cy="74"/>
            </a:xfrm>
            <a:custGeom>
              <a:avLst/>
              <a:gdLst>
                <a:gd name="T0" fmla="*/ 67 w 2334"/>
                <a:gd name="T1" fmla="*/ 333 h 800"/>
                <a:gd name="T2" fmla="*/ 1667 w 2334"/>
                <a:gd name="T3" fmla="*/ 333 h 800"/>
                <a:gd name="T4" fmla="*/ 1734 w 2334"/>
                <a:gd name="T5" fmla="*/ 400 h 800"/>
                <a:gd name="T6" fmla="*/ 1667 w 2334"/>
                <a:gd name="T7" fmla="*/ 467 h 800"/>
                <a:gd name="T8" fmla="*/ 67 w 2334"/>
                <a:gd name="T9" fmla="*/ 467 h 800"/>
                <a:gd name="T10" fmla="*/ 0 w 2334"/>
                <a:gd name="T11" fmla="*/ 400 h 800"/>
                <a:gd name="T12" fmla="*/ 67 w 2334"/>
                <a:gd name="T13" fmla="*/ 333 h 800"/>
                <a:gd name="T14" fmla="*/ 1534 w 2334"/>
                <a:gd name="T15" fmla="*/ 0 h 800"/>
                <a:gd name="T16" fmla="*/ 2334 w 2334"/>
                <a:gd name="T17" fmla="*/ 400 h 800"/>
                <a:gd name="T18" fmla="*/ 1534 w 2334"/>
                <a:gd name="T19" fmla="*/ 800 h 800"/>
                <a:gd name="T20" fmla="*/ 1534 w 2334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4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4" y="363"/>
                    <a:pt x="1734" y="400"/>
                  </a:cubicBezTo>
                  <a:cubicBezTo>
                    <a:pt x="1734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4" y="0"/>
                  </a:moveTo>
                  <a:lnTo>
                    <a:pt x="2334" y="400"/>
                  </a:lnTo>
                  <a:lnTo>
                    <a:pt x="1534" y="800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10" name="Freeform 290"/>
            <p:cNvSpPr>
              <a:spLocks noEditPoints="1"/>
            </p:cNvSpPr>
            <p:nvPr/>
          </p:nvSpPr>
          <p:spPr bwMode="auto">
            <a:xfrm>
              <a:off x="4095" y="3976"/>
              <a:ext cx="217" cy="75"/>
            </a:xfrm>
            <a:custGeom>
              <a:avLst/>
              <a:gdLst>
                <a:gd name="T0" fmla="*/ 34 w 1167"/>
                <a:gd name="T1" fmla="*/ 167 h 400"/>
                <a:gd name="T2" fmla="*/ 834 w 1167"/>
                <a:gd name="T3" fmla="*/ 167 h 400"/>
                <a:gd name="T4" fmla="*/ 867 w 1167"/>
                <a:gd name="T5" fmla="*/ 200 h 400"/>
                <a:gd name="T6" fmla="*/ 834 w 1167"/>
                <a:gd name="T7" fmla="*/ 233 h 400"/>
                <a:gd name="T8" fmla="*/ 34 w 1167"/>
                <a:gd name="T9" fmla="*/ 233 h 400"/>
                <a:gd name="T10" fmla="*/ 0 w 1167"/>
                <a:gd name="T11" fmla="*/ 200 h 400"/>
                <a:gd name="T12" fmla="*/ 34 w 1167"/>
                <a:gd name="T13" fmla="*/ 167 h 400"/>
                <a:gd name="T14" fmla="*/ 767 w 1167"/>
                <a:gd name="T15" fmla="*/ 0 h 400"/>
                <a:gd name="T16" fmla="*/ 1167 w 1167"/>
                <a:gd name="T17" fmla="*/ 200 h 400"/>
                <a:gd name="T18" fmla="*/ 767 w 1167"/>
                <a:gd name="T19" fmla="*/ 400 h 400"/>
                <a:gd name="T20" fmla="*/ 767 w 1167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7" h="400">
                  <a:moveTo>
                    <a:pt x="34" y="167"/>
                  </a:moveTo>
                  <a:lnTo>
                    <a:pt x="834" y="167"/>
                  </a:lnTo>
                  <a:cubicBezTo>
                    <a:pt x="852" y="167"/>
                    <a:pt x="867" y="182"/>
                    <a:pt x="867" y="200"/>
                  </a:cubicBezTo>
                  <a:cubicBezTo>
                    <a:pt x="867" y="219"/>
                    <a:pt x="852" y="233"/>
                    <a:pt x="834" y="233"/>
                  </a:cubicBezTo>
                  <a:lnTo>
                    <a:pt x="34" y="233"/>
                  </a:lnTo>
                  <a:cubicBezTo>
                    <a:pt x="15" y="233"/>
                    <a:pt x="0" y="219"/>
                    <a:pt x="0" y="200"/>
                  </a:cubicBezTo>
                  <a:cubicBezTo>
                    <a:pt x="0" y="182"/>
                    <a:pt x="15" y="167"/>
                    <a:pt x="34" y="167"/>
                  </a:cubicBezTo>
                  <a:close/>
                  <a:moveTo>
                    <a:pt x="767" y="0"/>
                  </a:moveTo>
                  <a:lnTo>
                    <a:pt x="1167" y="200"/>
                  </a:lnTo>
                  <a:lnTo>
                    <a:pt x="767" y="40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594211" name="Group 291"/>
            <p:cNvGrpSpPr>
              <a:grpSpLocks/>
            </p:cNvGrpSpPr>
            <p:nvPr/>
          </p:nvGrpSpPr>
          <p:grpSpPr bwMode="auto">
            <a:xfrm>
              <a:off x="4312" y="3449"/>
              <a:ext cx="490" cy="134"/>
              <a:chOff x="4312" y="3449"/>
              <a:chExt cx="490" cy="134"/>
            </a:xfrm>
          </p:grpSpPr>
          <p:sp>
            <p:nvSpPr>
              <p:cNvPr id="594212" name="Rectangle 292"/>
              <p:cNvSpPr>
                <a:spLocks noChangeArrowheads="1"/>
              </p:cNvSpPr>
              <p:nvPr/>
            </p:nvSpPr>
            <p:spPr bwMode="auto">
              <a:xfrm>
                <a:off x="4401" y="3449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13" name="Rectangle 293"/>
              <p:cNvSpPr>
                <a:spLocks noChangeArrowheads="1"/>
              </p:cNvSpPr>
              <p:nvPr/>
            </p:nvSpPr>
            <p:spPr bwMode="auto">
              <a:xfrm>
                <a:off x="4534" y="3449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14" name="Rectangle 294"/>
              <p:cNvSpPr>
                <a:spLocks noChangeArrowheads="1"/>
              </p:cNvSpPr>
              <p:nvPr/>
            </p:nvSpPr>
            <p:spPr bwMode="auto">
              <a:xfrm>
                <a:off x="4669" y="3449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15" name="Line 295"/>
              <p:cNvSpPr>
                <a:spLocks noChangeShapeType="1"/>
              </p:cNvSpPr>
              <p:nvPr/>
            </p:nvSpPr>
            <p:spPr bwMode="auto">
              <a:xfrm flipH="1">
                <a:off x="4312" y="3449"/>
                <a:ext cx="222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16" name="Line 296"/>
              <p:cNvSpPr>
                <a:spLocks noChangeShapeType="1"/>
              </p:cNvSpPr>
              <p:nvPr/>
            </p:nvSpPr>
            <p:spPr bwMode="auto">
              <a:xfrm flipH="1">
                <a:off x="4312" y="3583"/>
                <a:ext cx="222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594217" name="Group 297"/>
            <p:cNvGrpSpPr>
              <a:grpSpLocks/>
            </p:cNvGrpSpPr>
            <p:nvPr/>
          </p:nvGrpSpPr>
          <p:grpSpPr bwMode="auto">
            <a:xfrm>
              <a:off x="4316" y="3634"/>
              <a:ext cx="491" cy="134"/>
              <a:chOff x="4316" y="3634"/>
              <a:chExt cx="491" cy="134"/>
            </a:xfrm>
          </p:grpSpPr>
          <p:sp>
            <p:nvSpPr>
              <p:cNvPr id="594218" name="Rectangle 298"/>
              <p:cNvSpPr>
                <a:spLocks noChangeArrowheads="1"/>
              </p:cNvSpPr>
              <p:nvPr/>
            </p:nvSpPr>
            <p:spPr bwMode="auto">
              <a:xfrm>
                <a:off x="4406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19" name="Rectangle 299"/>
              <p:cNvSpPr>
                <a:spLocks noChangeArrowheads="1"/>
              </p:cNvSpPr>
              <p:nvPr/>
            </p:nvSpPr>
            <p:spPr bwMode="auto">
              <a:xfrm>
                <a:off x="4539" y="3634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0" name="Rectangle 300"/>
              <p:cNvSpPr>
                <a:spLocks noChangeArrowheads="1"/>
              </p:cNvSpPr>
              <p:nvPr/>
            </p:nvSpPr>
            <p:spPr bwMode="auto">
              <a:xfrm>
                <a:off x="4674" y="3634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1" name="Line 301"/>
              <p:cNvSpPr>
                <a:spLocks noChangeShapeType="1"/>
              </p:cNvSpPr>
              <p:nvPr/>
            </p:nvSpPr>
            <p:spPr bwMode="auto">
              <a:xfrm flipH="1">
                <a:off x="4316" y="3634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2" name="Line 302"/>
              <p:cNvSpPr>
                <a:spLocks noChangeShapeType="1"/>
              </p:cNvSpPr>
              <p:nvPr/>
            </p:nvSpPr>
            <p:spPr bwMode="auto">
              <a:xfrm flipH="1">
                <a:off x="4316" y="3768"/>
                <a:ext cx="223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594223" name="Group 303"/>
            <p:cNvGrpSpPr>
              <a:grpSpLocks/>
            </p:cNvGrpSpPr>
            <p:nvPr/>
          </p:nvGrpSpPr>
          <p:grpSpPr bwMode="auto">
            <a:xfrm>
              <a:off x="4312" y="3945"/>
              <a:ext cx="490" cy="134"/>
              <a:chOff x="4312" y="3945"/>
              <a:chExt cx="490" cy="134"/>
            </a:xfrm>
          </p:grpSpPr>
          <p:sp>
            <p:nvSpPr>
              <p:cNvPr id="594224" name="Rectangle 304"/>
              <p:cNvSpPr>
                <a:spLocks noChangeArrowheads="1"/>
              </p:cNvSpPr>
              <p:nvPr/>
            </p:nvSpPr>
            <p:spPr bwMode="auto">
              <a:xfrm>
                <a:off x="4401" y="3945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5" name="Rectangle 305"/>
              <p:cNvSpPr>
                <a:spLocks noChangeArrowheads="1"/>
              </p:cNvSpPr>
              <p:nvPr/>
            </p:nvSpPr>
            <p:spPr bwMode="auto">
              <a:xfrm>
                <a:off x="4534" y="3945"/>
                <a:ext cx="135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6" name="Rectangle 306"/>
              <p:cNvSpPr>
                <a:spLocks noChangeArrowheads="1"/>
              </p:cNvSpPr>
              <p:nvPr/>
            </p:nvSpPr>
            <p:spPr bwMode="auto">
              <a:xfrm>
                <a:off x="4669" y="3945"/>
                <a:ext cx="133" cy="134"/>
              </a:xfrm>
              <a:prstGeom prst="rect">
                <a:avLst/>
              </a:prstGeom>
              <a:noFill/>
              <a:ln w="571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7" name="Line 307"/>
              <p:cNvSpPr>
                <a:spLocks noChangeShapeType="1"/>
              </p:cNvSpPr>
              <p:nvPr/>
            </p:nvSpPr>
            <p:spPr bwMode="auto">
              <a:xfrm flipH="1">
                <a:off x="4312" y="3945"/>
                <a:ext cx="222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28" name="Line 308"/>
              <p:cNvSpPr>
                <a:spLocks noChangeShapeType="1"/>
              </p:cNvSpPr>
              <p:nvPr/>
            </p:nvSpPr>
            <p:spPr bwMode="auto">
              <a:xfrm flipH="1">
                <a:off x="4312" y="4079"/>
                <a:ext cx="222" cy="0"/>
              </a:xfrm>
              <a:prstGeom prst="line">
                <a:avLst/>
              </a:prstGeom>
              <a:noFill/>
              <a:ln w="571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594229" name="Freeform 309"/>
            <p:cNvSpPr>
              <a:spLocks noEditPoints="1"/>
            </p:cNvSpPr>
            <p:nvPr/>
          </p:nvSpPr>
          <p:spPr bwMode="auto">
            <a:xfrm>
              <a:off x="4867" y="3482"/>
              <a:ext cx="217" cy="75"/>
            </a:xfrm>
            <a:custGeom>
              <a:avLst/>
              <a:gdLst>
                <a:gd name="T0" fmla="*/ 67 w 2333"/>
                <a:gd name="T1" fmla="*/ 333 h 800"/>
                <a:gd name="T2" fmla="*/ 1667 w 2333"/>
                <a:gd name="T3" fmla="*/ 333 h 800"/>
                <a:gd name="T4" fmla="*/ 1733 w 2333"/>
                <a:gd name="T5" fmla="*/ 400 h 800"/>
                <a:gd name="T6" fmla="*/ 1667 w 2333"/>
                <a:gd name="T7" fmla="*/ 466 h 800"/>
                <a:gd name="T8" fmla="*/ 67 w 2333"/>
                <a:gd name="T9" fmla="*/ 466 h 800"/>
                <a:gd name="T10" fmla="*/ 0 w 2333"/>
                <a:gd name="T11" fmla="*/ 400 h 800"/>
                <a:gd name="T12" fmla="*/ 67 w 2333"/>
                <a:gd name="T13" fmla="*/ 333 h 800"/>
                <a:gd name="T14" fmla="*/ 1533 w 2333"/>
                <a:gd name="T15" fmla="*/ 0 h 800"/>
                <a:gd name="T16" fmla="*/ 2333 w 2333"/>
                <a:gd name="T17" fmla="*/ 400 h 800"/>
                <a:gd name="T18" fmla="*/ 1533 w 2333"/>
                <a:gd name="T19" fmla="*/ 800 h 800"/>
                <a:gd name="T20" fmla="*/ 1533 w 2333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6"/>
                    <a:pt x="1667" y="466"/>
                  </a:cubicBezTo>
                  <a:lnTo>
                    <a:pt x="67" y="466"/>
                  </a:lnTo>
                  <a:cubicBezTo>
                    <a:pt x="30" y="466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0" name="Freeform 310"/>
            <p:cNvSpPr>
              <a:spLocks noEditPoints="1"/>
            </p:cNvSpPr>
            <p:nvPr/>
          </p:nvSpPr>
          <p:spPr bwMode="auto">
            <a:xfrm>
              <a:off x="4867" y="3667"/>
              <a:ext cx="217" cy="74"/>
            </a:xfrm>
            <a:custGeom>
              <a:avLst/>
              <a:gdLst>
                <a:gd name="T0" fmla="*/ 67 w 2333"/>
                <a:gd name="T1" fmla="*/ 333 h 800"/>
                <a:gd name="T2" fmla="*/ 1667 w 2333"/>
                <a:gd name="T3" fmla="*/ 333 h 800"/>
                <a:gd name="T4" fmla="*/ 1733 w 2333"/>
                <a:gd name="T5" fmla="*/ 400 h 800"/>
                <a:gd name="T6" fmla="*/ 1667 w 2333"/>
                <a:gd name="T7" fmla="*/ 467 h 800"/>
                <a:gd name="T8" fmla="*/ 67 w 2333"/>
                <a:gd name="T9" fmla="*/ 467 h 800"/>
                <a:gd name="T10" fmla="*/ 0 w 2333"/>
                <a:gd name="T11" fmla="*/ 400 h 800"/>
                <a:gd name="T12" fmla="*/ 67 w 2333"/>
                <a:gd name="T13" fmla="*/ 333 h 800"/>
                <a:gd name="T14" fmla="*/ 1533 w 2333"/>
                <a:gd name="T15" fmla="*/ 0 h 800"/>
                <a:gd name="T16" fmla="*/ 2333 w 2333"/>
                <a:gd name="T17" fmla="*/ 400 h 800"/>
                <a:gd name="T18" fmla="*/ 1533 w 2333"/>
                <a:gd name="T19" fmla="*/ 800 h 800"/>
                <a:gd name="T20" fmla="*/ 1533 w 2333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3" h="800">
                  <a:moveTo>
                    <a:pt x="67" y="333"/>
                  </a:moveTo>
                  <a:lnTo>
                    <a:pt x="1667" y="333"/>
                  </a:lnTo>
                  <a:cubicBezTo>
                    <a:pt x="1704" y="333"/>
                    <a:pt x="1733" y="363"/>
                    <a:pt x="1733" y="400"/>
                  </a:cubicBezTo>
                  <a:cubicBezTo>
                    <a:pt x="1733" y="437"/>
                    <a:pt x="1704" y="467"/>
                    <a:pt x="1667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33" y="0"/>
                  </a:moveTo>
                  <a:lnTo>
                    <a:pt x="2333" y="400"/>
                  </a:lnTo>
                  <a:lnTo>
                    <a:pt x="1533" y="80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1" name="Freeform 311"/>
            <p:cNvSpPr>
              <a:spLocks noEditPoints="1"/>
            </p:cNvSpPr>
            <p:nvPr/>
          </p:nvSpPr>
          <p:spPr bwMode="auto">
            <a:xfrm>
              <a:off x="4867" y="3976"/>
              <a:ext cx="217" cy="75"/>
            </a:xfrm>
            <a:custGeom>
              <a:avLst/>
              <a:gdLst>
                <a:gd name="T0" fmla="*/ 33 w 1166"/>
                <a:gd name="T1" fmla="*/ 167 h 400"/>
                <a:gd name="T2" fmla="*/ 833 w 1166"/>
                <a:gd name="T3" fmla="*/ 167 h 400"/>
                <a:gd name="T4" fmla="*/ 866 w 1166"/>
                <a:gd name="T5" fmla="*/ 200 h 400"/>
                <a:gd name="T6" fmla="*/ 833 w 1166"/>
                <a:gd name="T7" fmla="*/ 233 h 400"/>
                <a:gd name="T8" fmla="*/ 33 w 1166"/>
                <a:gd name="T9" fmla="*/ 233 h 400"/>
                <a:gd name="T10" fmla="*/ 0 w 1166"/>
                <a:gd name="T11" fmla="*/ 200 h 400"/>
                <a:gd name="T12" fmla="*/ 33 w 1166"/>
                <a:gd name="T13" fmla="*/ 167 h 400"/>
                <a:gd name="T14" fmla="*/ 766 w 1166"/>
                <a:gd name="T15" fmla="*/ 0 h 400"/>
                <a:gd name="T16" fmla="*/ 1166 w 1166"/>
                <a:gd name="T17" fmla="*/ 200 h 400"/>
                <a:gd name="T18" fmla="*/ 766 w 1166"/>
                <a:gd name="T19" fmla="*/ 400 h 400"/>
                <a:gd name="T20" fmla="*/ 766 w 1166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6" h="400">
                  <a:moveTo>
                    <a:pt x="33" y="167"/>
                  </a:moveTo>
                  <a:lnTo>
                    <a:pt x="833" y="167"/>
                  </a:lnTo>
                  <a:cubicBezTo>
                    <a:pt x="852" y="167"/>
                    <a:pt x="866" y="182"/>
                    <a:pt x="866" y="200"/>
                  </a:cubicBezTo>
                  <a:cubicBezTo>
                    <a:pt x="866" y="219"/>
                    <a:pt x="852" y="233"/>
                    <a:pt x="833" y="233"/>
                  </a:cubicBezTo>
                  <a:lnTo>
                    <a:pt x="33" y="233"/>
                  </a:lnTo>
                  <a:cubicBezTo>
                    <a:pt x="15" y="233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766" y="0"/>
                  </a:moveTo>
                  <a:lnTo>
                    <a:pt x="1166" y="200"/>
                  </a:lnTo>
                  <a:lnTo>
                    <a:pt x="766" y="40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2" name="Rectangle 312"/>
            <p:cNvSpPr>
              <a:spLocks noChangeArrowheads="1"/>
            </p:cNvSpPr>
            <p:nvPr/>
          </p:nvSpPr>
          <p:spPr bwMode="auto">
            <a:xfrm>
              <a:off x="4460" y="3676"/>
              <a:ext cx="22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100" dirty="0">
                  <a:solidFill>
                    <a:srgbClr val="000000"/>
                  </a:solidFill>
                  <a:cs typeface="Angsana New" pitchFamily="18" charset="-34"/>
                </a:rPr>
                <a:t>…</a:t>
              </a:r>
              <a:endParaRPr lang="en-GB" sz="3200" dirty="0"/>
            </a:p>
          </p:txBody>
        </p:sp>
        <p:sp>
          <p:nvSpPr>
            <p:cNvPr id="594233" name="Freeform 313"/>
            <p:cNvSpPr>
              <a:spLocks/>
            </p:cNvSpPr>
            <p:nvPr/>
          </p:nvSpPr>
          <p:spPr bwMode="auto">
            <a:xfrm>
              <a:off x="5278" y="3709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2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2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4" name="Freeform 314"/>
            <p:cNvSpPr>
              <a:spLocks noEditPoints="1"/>
            </p:cNvSpPr>
            <p:nvPr/>
          </p:nvSpPr>
          <p:spPr bwMode="auto">
            <a:xfrm>
              <a:off x="5138" y="3162"/>
              <a:ext cx="75" cy="357"/>
            </a:xfrm>
            <a:custGeom>
              <a:avLst/>
              <a:gdLst>
                <a:gd name="T0" fmla="*/ 466 w 800"/>
                <a:gd name="T1" fmla="*/ 67 h 3834"/>
                <a:gd name="T2" fmla="*/ 466 w 800"/>
                <a:gd name="T3" fmla="*/ 3167 h 3834"/>
                <a:gd name="T4" fmla="*/ 400 w 800"/>
                <a:gd name="T5" fmla="*/ 3234 h 3834"/>
                <a:gd name="T6" fmla="*/ 333 w 800"/>
                <a:gd name="T7" fmla="*/ 3167 h 3834"/>
                <a:gd name="T8" fmla="*/ 333 w 800"/>
                <a:gd name="T9" fmla="*/ 67 h 3834"/>
                <a:gd name="T10" fmla="*/ 400 w 800"/>
                <a:gd name="T11" fmla="*/ 0 h 3834"/>
                <a:gd name="T12" fmla="*/ 466 w 800"/>
                <a:gd name="T13" fmla="*/ 67 h 3834"/>
                <a:gd name="T14" fmla="*/ 800 w 800"/>
                <a:gd name="T15" fmla="*/ 3034 h 3834"/>
                <a:gd name="T16" fmla="*/ 400 w 800"/>
                <a:gd name="T17" fmla="*/ 3834 h 3834"/>
                <a:gd name="T18" fmla="*/ 0 w 800"/>
                <a:gd name="T19" fmla="*/ 3034 h 3834"/>
                <a:gd name="T20" fmla="*/ 800 w 800"/>
                <a:gd name="T21" fmla="*/ 3034 h 3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3834">
                  <a:moveTo>
                    <a:pt x="466" y="67"/>
                  </a:moveTo>
                  <a:lnTo>
                    <a:pt x="466" y="3167"/>
                  </a:lnTo>
                  <a:cubicBezTo>
                    <a:pt x="466" y="3204"/>
                    <a:pt x="437" y="3234"/>
                    <a:pt x="400" y="3234"/>
                  </a:cubicBezTo>
                  <a:cubicBezTo>
                    <a:pt x="363" y="3234"/>
                    <a:pt x="333" y="3204"/>
                    <a:pt x="333" y="3167"/>
                  </a:cubicBezTo>
                  <a:lnTo>
                    <a:pt x="333" y="67"/>
                  </a:lnTo>
                  <a:cubicBezTo>
                    <a:pt x="333" y="30"/>
                    <a:pt x="363" y="0"/>
                    <a:pt x="400" y="0"/>
                  </a:cubicBezTo>
                  <a:cubicBezTo>
                    <a:pt x="437" y="0"/>
                    <a:pt x="466" y="30"/>
                    <a:pt x="466" y="67"/>
                  </a:cubicBezTo>
                  <a:close/>
                  <a:moveTo>
                    <a:pt x="800" y="3034"/>
                  </a:moveTo>
                  <a:lnTo>
                    <a:pt x="400" y="3834"/>
                  </a:lnTo>
                  <a:lnTo>
                    <a:pt x="0" y="3034"/>
                  </a:lnTo>
                  <a:lnTo>
                    <a:pt x="800" y="3034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5" name="Line 315"/>
            <p:cNvSpPr>
              <a:spLocks noChangeShapeType="1"/>
            </p:cNvSpPr>
            <p:nvPr/>
          </p:nvSpPr>
          <p:spPr bwMode="auto">
            <a:xfrm flipV="1">
              <a:off x="3680" y="3168"/>
              <a:ext cx="0" cy="634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6" name="Freeform 316"/>
            <p:cNvSpPr>
              <a:spLocks noEditPoints="1"/>
            </p:cNvSpPr>
            <p:nvPr/>
          </p:nvSpPr>
          <p:spPr bwMode="auto">
            <a:xfrm>
              <a:off x="3994" y="3162"/>
              <a:ext cx="74" cy="357"/>
            </a:xfrm>
            <a:custGeom>
              <a:avLst/>
              <a:gdLst>
                <a:gd name="T0" fmla="*/ 467 w 800"/>
                <a:gd name="T1" fmla="*/ 67 h 3834"/>
                <a:gd name="T2" fmla="*/ 467 w 800"/>
                <a:gd name="T3" fmla="*/ 3167 h 3834"/>
                <a:gd name="T4" fmla="*/ 400 w 800"/>
                <a:gd name="T5" fmla="*/ 3234 h 3834"/>
                <a:gd name="T6" fmla="*/ 333 w 800"/>
                <a:gd name="T7" fmla="*/ 3167 h 3834"/>
                <a:gd name="T8" fmla="*/ 333 w 800"/>
                <a:gd name="T9" fmla="*/ 67 h 3834"/>
                <a:gd name="T10" fmla="*/ 400 w 800"/>
                <a:gd name="T11" fmla="*/ 0 h 3834"/>
                <a:gd name="T12" fmla="*/ 467 w 800"/>
                <a:gd name="T13" fmla="*/ 67 h 3834"/>
                <a:gd name="T14" fmla="*/ 800 w 800"/>
                <a:gd name="T15" fmla="*/ 3034 h 3834"/>
                <a:gd name="T16" fmla="*/ 400 w 800"/>
                <a:gd name="T17" fmla="*/ 3834 h 3834"/>
                <a:gd name="T18" fmla="*/ 0 w 800"/>
                <a:gd name="T19" fmla="*/ 3034 h 3834"/>
                <a:gd name="T20" fmla="*/ 800 w 800"/>
                <a:gd name="T21" fmla="*/ 3034 h 3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3834">
                  <a:moveTo>
                    <a:pt x="467" y="67"/>
                  </a:moveTo>
                  <a:lnTo>
                    <a:pt x="467" y="3167"/>
                  </a:lnTo>
                  <a:cubicBezTo>
                    <a:pt x="467" y="3204"/>
                    <a:pt x="437" y="3234"/>
                    <a:pt x="400" y="3234"/>
                  </a:cubicBezTo>
                  <a:cubicBezTo>
                    <a:pt x="363" y="3234"/>
                    <a:pt x="333" y="3204"/>
                    <a:pt x="333" y="3167"/>
                  </a:cubicBezTo>
                  <a:lnTo>
                    <a:pt x="333" y="67"/>
                  </a:lnTo>
                  <a:cubicBezTo>
                    <a:pt x="333" y="30"/>
                    <a:pt x="363" y="0"/>
                    <a:pt x="400" y="0"/>
                  </a:cubicBezTo>
                  <a:cubicBezTo>
                    <a:pt x="437" y="0"/>
                    <a:pt x="467" y="30"/>
                    <a:pt x="467" y="67"/>
                  </a:cubicBezTo>
                  <a:close/>
                  <a:moveTo>
                    <a:pt x="800" y="3034"/>
                  </a:moveTo>
                  <a:lnTo>
                    <a:pt x="400" y="3834"/>
                  </a:lnTo>
                  <a:lnTo>
                    <a:pt x="0" y="3034"/>
                  </a:lnTo>
                  <a:lnTo>
                    <a:pt x="800" y="3034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37" name="Line 317"/>
            <p:cNvSpPr>
              <a:spLocks noChangeShapeType="1"/>
            </p:cNvSpPr>
            <p:nvPr/>
          </p:nvSpPr>
          <p:spPr bwMode="auto">
            <a:xfrm>
              <a:off x="3680" y="3168"/>
              <a:ext cx="350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594238" name="Group 318"/>
            <p:cNvGrpSpPr>
              <a:grpSpLocks/>
            </p:cNvGrpSpPr>
            <p:nvPr/>
          </p:nvGrpSpPr>
          <p:grpSpPr bwMode="auto">
            <a:xfrm>
              <a:off x="3398" y="3718"/>
              <a:ext cx="492" cy="225"/>
              <a:chOff x="3398" y="3718"/>
              <a:chExt cx="492" cy="225"/>
            </a:xfrm>
          </p:grpSpPr>
          <p:sp>
            <p:nvSpPr>
              <p:cNvPr id="594239" name="Freeform 319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240" name="Freeform 320"/>
              <p:cNvSpPr>
                <a:spLocks/>
              </p:cNvSpPr>
              <p:nvPr/>
            </p:nvSpPr>
            <p:spPr bwMode="auto">
              <a:xfrm>
                <a:off x="3398" y="3718"/>
                <a:ext cx="492" cy="225"/>
              </a:xfrm>
              <a:custGeom>
                <a:avLst/>
                <a:gdLst>
                  <a:gd name="T0" fmla="*/ 369 w 492"/>
                  <a:gd name="T1" fmla="*/ 0 h 225"/>
                  <a:gd name="T2" fmla="*/ 369 w 492"/>
                  <a:gd name="T3" fmla="*/ 56 h 225"/>
                  <a:gd name="T4" fmla="*/ 0 w 492"/>
                  <a:gd name="T5" fmla="*/ 56 h 225"/>
                  <a:gd name="T6" fmla="*/ 0 w 492"/>
                  <a:gd name="T7" fmla="*/ 169 h 225"/>
                  <a:gd name="T8" fmla="*/ 369 w 492"/>
                  <a:gd name="T9" fmla="*/ 169 h 225"/>
                  <a:gd name="T10" fmla="*/ 369 w 492"/>
                  <a:gd name="T11" fmla="*/ 225 h 225"/>
                  <a:gd name="T12" fmla="*/ 492 w 492"/>
                  <a:gd name="T13" fmla="*/ 113 h 225"/>
                  <a:gd name="T14" fmla="*/ 369 w 492"/>
                  <a:gd name="T1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2" h="225">
                    <a:moveTo>
                      <a:pt x="369" y="0"/>
                    </a:moveTo>
                    <a:lnTo>
                      <a:pt x="369" y="56"/>
                    </a:lnTo>
                    <a:lnTo>
                      <a:pt x="0" y="56"/>
                    </a:lnTo>
                    <a:lnTo>
                      <a:pt x="0" y="169"/>
                    </a:lnTo>
                    <a:lnTo>
                      <a:pt x="369" y="169"/>
                    </a:lnTo>
                    <a:lnTo>
                      <a:pt x="369" y="225"/>
                    </a:lnTo>
                    <a:lnTo>
                      <a:pt x="492" y="113"/>
                    </a:lnTo>
                    <a:lnTo>
                      <a:pt x="369" y="0"/>
                    </a:lnTo>
                    <a:close/>
                  </a:path>
                </a:pathLst>
              </a:custGeom>
              <a:noFill/>
              <a:ln w="571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594241" name="Freeform 321"/>
            <p:cNvSpPr>
              <a:spLocks noEditPoints="1"/>
            </p:cNvSpPr>
            <p:nvPr/>
          </p:nvSpPr>
          <p:spPr bwMode="auto">
            <a:xfrm>
              <a:off x="3339" y="3976"/>
              <a:ext cx="497" cy="75"/>
            </a:xfrm>
            <a:custGeom>
              <a:avLst/>
              <a:gdLst>
                <a:gd name="T0" fmla="*/ 2641 w 2675"/>
                <a:gd name="T1" fmla="*/ 233 h 400"/>
                <a:gd name="T2" fmla="*/ 333 w 2675"/>
                <a:gd name="T3" fmla="*/ 233 h 400"/>
                <a:gd name="T4" fmla="*/ 300 w 2675"/>
                <a:gd name="T5" fmla="*/ 200 h 400"/>
                <a:gd name="T6" fmla="*/ 333 w 2675"/>
                <a:gd name="T7" fmla="*/ 167 h 400"/>
                <a:gd name="T8" fmla="*/ 2641 w 2675"/>
                <a:gd name="T9" fmla="*/ 167 h 400"/>
                <a:gd name="T10" fmla="*/ 2675 w 2675"/>
                <a:gd name="T11" fmla="*/ 200 h 400"/>
                <a:gd name="T12" fmla="*/ 2641 w 2675"/>
                <a:gd name="T13" fmla="*/ 233 h 400"/>
                <a:gd name="T14" fmla="*/ 400 w 2675"/>
                <a:gd name="T15" fmla="*/ 400 h 400"/>
                <a:gd name="T16" fmla="*/ 0 w 2675"/>
                <a:gd name="T17" fmla="*/ 200 h 400"/>
                <a:gd name="T18" fmla="*/ 400 w 2675"/>
                <a:gd name="T19" fmla="*/ 0 h 400"/>
                <a:gd name="T20" fmla="*/ 400 w 2675"/>
                <a:gd name="T2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5" h="400">
                  <a:moveTo>
                    <a:pt x="2641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2641" y="167"/>
                  </a:lnTo>
                  <a:cubicBezTo>
                    <a:pt x="2660" y="167"/>
                    <a:pt x="2675" y="182"/>
                    <a:pt x="2675" y="200"/>
                  </a:cubicBezTo>
                  <a:cubicBezTo>
                    <a:pt x="2675" y="219"/>
                    <a:pt x="2660" y="233"/>
                    <a:pt x="2641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42" name="Line 322"/>
            <p:cNvSpPr>
              <a:spLocks noChangeShapeType="1"/>
            </p:cNvSpPr>
            <p:nvPr/>
          </p:nvSpPr>
          <p:spPr bwMode="auto">
            <a:xfrm>
              <a:off x="5175" y="3168"/>
              <a:ext cx="84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243" name="Group 323"/>
          <p:cNvGrpSpPr>
            <a:grpSpLocks/>
          </p:cNvGrpSpPr>
          <p:nvPr/>
        </p:nvGrpSpPr>
        <p:grpSpPr bwMode="auto">
          <a:xfrm>
            <a:off x="7085013" y="2846388"/>
            <a:ext cx="1019175" cy="2384425"/>
            <a:chOff x="5866" y="1970"/>
            <a:chExt cx="844" cy="1973"/>
          </a:xfrm>
        </p:grpSpPr>
        <p:sp>
          <p:nvSpPr>
            <p:cNvPr id="594244" name="Rectangle 324"/>
            <p:cNvSpPr>
              <a:spLocks noChangeArrowheads="1"/>
            </p:cNvSpPr>
            <p:nvPr/>
          </p:nvSpPr>
          <p:spPr bwMode="auto">
            <a:xfrm>
              <a:off x="5866" y="1970"/>
              <a:ext cx="844" cy="19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45" name="Rectangle 325"/>
            <p:cNvSpPr>
              <a:spLocks noChangeArrowheads="1"/>
            </p:cNvSpPr>
            <p:nvPr/>
          </p:nvSpPr>
          <p:spPr bwMode="auto">
            <a:xfrm>
              <a:off x="5866" y="1970"/>
              <a:ext cx="844" cy="1973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246" name="Rectangle 326"/>
          <p:cNvSpPr>
            <a:spLocks noChangeArrowheads="1"/>
          </p:cNvSpPr>
          <p:nvPr/>
        </p:nvSpPr>
        <p:spPr bwMode="auto">
          <a:xfrm>
            <a:off x="7367588" y="3422650"/>
            <a:ext cx="463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routing</a:t>
            </a:r>
            <a:endParaRPr lang="en-GB" sz="3200" dirty="0"/>
          </a:p>
        </p:txBody>
      </p:sp>
      <p:sp>
        <p:nvSpPr>
          <p:cNvPr id="594247" name="Rectangle 327"/>
          <p:cNvSpPr>
            <a:spLocks noChangeArrowheads="1"/>
          </p:cNvSpPr>
          <p:nvPr/>
        </p:nvSpPr>
        <p:spPr bwMode="auto">
          <a:xfrm>
            <a:off x="7545388" y="3603625"/>
            <a:ext cx="101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&amp;</a:t>
            </a:r>
            <a:endParaRPr lang="en-GB" sz="3200" dirty="0"/>
          </a:p>
        </p:txBody>
      </p:sp>
      <p:sp>
        <p:nvSpPr>
          <p:cNvPr id="594248" name="Rectangle 328"/>
          <p:cNvSpPr>
            <a:spLocks noChangeArrowheads="1"/>
          </p:cNvSpPr>
          <p:nvPr/>
        </p:nvSpPr>
        <p:spPr bwMode="auto">
          <a:xfrm>
            <a:off x="7158038" y="3783013"/>
            <a:ext cx="895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transmission </a:t>
            </a:r>
            <a:endParaRPr lang="en-GB" sz="3200" dirty="0"/>
          </a:p>
        </p:txBody>
      </p:sp>
      <p:sp>
        <p:nvSpPr>
          <p:cNvPr id="594249" name="Rectangle 329"/>
          <p:cNvSpPr>
            <a:spLocks noChangeArrowheads="1"/>
          </p:cNvSpPr>
          <p:nvPr/>
        </p:nvSpPr>
        <p:spPr bwMode="auto">
          <a:xfrm>
            <a:off x="7370763" y="3963988"/>
            <a:ext cx="4556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control</a:t>
            </a:r>
            <a:endParaRPr lang="en-GB" sz="3200" dirty="0"/>
          </a:p>
        </p:txBody>
      </p:sp>
      <p:grpSp>
        <p:nvGrpSpPr>
          <p:cNvPr id="594250" name="Group 330"/>
          <p:cNvGrpSpPr>
            <a:grpSpLocks/>
          </p:cNvGrpSpPr>
          <p:nvPr/>
        </p:nvGrpSpPr>
        <p:grpSpPr bwMode="auto">
          <a:xfrm>
            <a:off x="8167688" y="4954588"/>
            <a:ext cx="595312" cy="271462"/>
            <a:chOff x="6762" y="3715"/>
            <a:chExt cx="493" cy="225"/>
          </a:xfrm>
        </p:grpSpPr>
        <p:sp>
          <p:nvSpPr>
            <p:cNvPr id="594251" name="Freeform 331"/>
            <p:cNvSpPr>
              <a:spLocks/>
            </p:cNvSpPr>
            <p:nvPr/>
          </p:nvSpPr>
          <p:spPr bwMode="auto">
            <a:xfrm>
              <a:off x="6762" y="3715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3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52" name="Freeform 332"/>
            <p:cNvSpPr>
              <a:spLocks/>
            </p:cNvSpPr>
            <p:nvPr/>
          </p:nvSpPr>
          <p:spPr bwMode="auto">
            <a:xfrm>
              <a:off x="6762" y="3715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3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3"/>
                  </a:lnTo>
                  <a:lnTo>
                    <a:pt x="370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253" name="Freeform 333"/>
          <p:cNvSpPr>
            <a:spLocks noEditPoints="1"/>
          </p:cNvSpPr>
          <p:nvPr/>
        </p:nvSpPr>
        <p:spPr bwMode="auto">
          <a:xfrm>
            <a:off x="8143875" y="5270500"/>
            <a:ext cx="598488" cy="90488"/>
          </a:xfrm>
          <a:custGeom>
            <a:avLst/>
            <a:gdLst>
              <a:gd name="T0" fmla="*/ 2642 w 2675"/>
              <a:gd name="T1" fmla="*/ 233 h 400"/>
              <a:gd name="T2" fmla="*/ 334 w 2675"/>
              <a:gd name="T3" fmla="*/ 233 h 400"/>
              <a:gd name="T4" fmla="*/ 300 w 2675"/>
              <a:gd name="T5" fmla="*/ 200 h 400"/>
              <a:gd name="T6" fmla="*/ 334 w 2675"/>
              <a:gd name="T7" fmla="*/ 167 h 400"/>
              <a:gd name="T8" fmla="*/ 2642 w 2675"/>
              <a:gd name="T9" fmla="*/ 167 h 400"/>
              <a:gd name="T10" fmla="*/ 2675 w 2675"/>
              <a:gd name="T11" fmla="*/ 200 h 400"/>
              <a:gd name="T12" fmla="*/ 2642 w 2675"/>
              <a:gd name="T13" fmla="*/ 233 h 400"/>
              <a:gd name="T14" fmla="*/ 400 w 2675"/>
              <a:gd name="T15" fmla="*/ 400 h 400"/>
              <a:gd name="T16" fmla="*/ 0 w 2675"/>
              <a:gd name="T17" fmla="*/ 200 h 400"/>
              <a:gd name="T18" fmla="*/ 400 w 2675"/>
              <a:gd name="T19" fmla="*/ 0 h 400"/>
              <a:gd name="T20" fmla="*/ 400 w 2675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5" h="400">
                <a:moveTo>
                  <a:pt x="2642" y="233"/>
                </a:moveTo>
                <a:lnTo>
                  <a:pt x="334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4" y="167"/>
                </a:cubicBezTo>
                <a:lnTo>
                  <a:pt x="2642" y="167"/>
                </a:lnTo>
                <a:cubicBezTo>
                  <a:pt x="2661" y="167"/>
                  <a:pt x="2675" y="182"/>
                  <a:pt x="2675" y="200"/>
                </a:cubicBezTo>
                <a:cubicBezTo>
                  <a:pt x="2675" y="219"/>
                  <a:pt x="2661" y="233"/>
                  <a:pt x="2642" y="233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94254" name="Group 334"/>
          <p:cNvGrpSpPr>
            <a:grpSpLocks/>
          </p:cNvGrpSpPr>
          <p:nvPr/>
        </p:nvGrpSpPr>
        <p:grpSpPr bwMode="auto">
          <a:xfrm>
            <a:off x="5475288" y="4292600"/>
            <a:ext cx="84137" cy="87313"/>
            <a:chOff x="4533" y="3166"/>
            <a:chExt cx="71" cy="72"/>
          </a:xfrm>
        </p:grpSpPr>
        <p:sp>
          <p:nvSpPr>
            <p:cNvPr id="594255" name="Oval 335"/>
            <p:cNvSpPr>
              <a:spLocks noChangeArrowheads="1"/>
            </p:cNvSpPr>
            <p:nvPr/>
          </p:nvSpPr>
          <p:spPr bwMode="auto">
            <a:xfrm>
              <a:off x="4533" y="3166"/>
              <a:ext cx="71" cy="7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56" name="Oval 336"/>
            <p:cNvSpPr>
              <a:spLocks noChangeArrowheads="1"/>
            </p:cNvSpPr>
            <p:nvPr/>
          </p:nvSpPr>
          <p:spPr bwMode="auto">
            <a:xfrm>
              <a:off x="4533" y="3166"/>
              <a:ext cx="71" cy="72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257" name="Group 337"/>
          <p:cNvGrpSpPr>
            <a:grpSpLocks/>
          </p:cNvGrpSpPr>
          <p:nvPr/>
        </p:nvGrpSpPr>
        <p:grpSpPr bwMode="auto">
          <a:xfrm>
            <a:off x="5475288" y="4124325"/>
            <a:ext cx="84137" cy="87313"/>
            <a:chOff x="4533" y="3027"/>
            <a:chExt cx="71" cy="71"/>
          </a:xfrm>
        </p:grpSpPr>
        <p:sp>
          <p:nvSpPr>
            <p:cNvPr id="594258" name="Oval 338"/>
            <p:cNvSpPr>
              <a:spLocks noChangeArrowheads="1"/>
            </p:cNvSpPr>
            <p:nvPr/>
          </p:nvSpPr>
          <p:spPr bwMode="auto">
            <a:xfrm>
              <a:off x="4533" y="3027"/>
              <a:ext cx="71" cy="7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59" name="Oval 339"/>
            <p:cNvSpPr>
              <a:spLocks noChangeArrowheads="1"/>
            </p:cNvSpPr>
            <p:nvPr/>
          </p:nvSpPr>
          <p:spPr bwMode="auto">
            <a:xfrm>
              <a:off x="4533" y="3027"/>
              <a:ext cx="71" cy="71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260" name="Group 340"/>
          <p:cNvGrpSpPr>
            <a:grpSpLocks/>
          </p:cNvGrpSpPr>
          <p:nvPr/>
        </p:nvGrpSpPr>
        <p:grpSpPr bwMode="auto">
          <a:xfrm>
            <a:off x="5475288" y="3952875"/>
            <a:ext cx="84137" cy="85725"/>
            <a:chOff x="4533" y="2885"/>
            <a:chExt cx="71" cy="72"/>
          </a:xfrm>
        </p:grpSpPr>
        <p:sp>
          <p:nvSpPr>
            <p:cNvPr id="594261" name="Oval 341"/>
            <p:cNvSpPr>
              <a:spLocks noChangeArrowheads="1"/>
            </p:cNvSpPr>
            <p:nvPr/>
          </p:nvSpPr>
          <p:spPr bwMode="auto">
            <a:xfrm>
              <a:off x="4533" y="2885"/>
              <a:ext cx="71" cy="7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62" name="Oval 342"/>
            <p:cNvSpPr>
              <a:spLocks noChangeArrowheads="1"/>
            </p:cNvSpPr>
            <p:nvPr/>
          </p:nvSpPr>
          <p:spPr bwMode="auto">
            <a:xfrm>
              <a:off x="4533" y="2885"/>
              <a:ext cx="71" cy="72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263" name="Group 343"/>
          <p:cNvGrpSpPr>
            <a:grpSpLocks/>
          </p:cNvGrpSpPr>
          <p:nvPr/>
        </p:nvGrpSpPr>
        <p:grpSpPr bwMode="auto">
          <a:xfrm>
            <a:off x="8526463" y="4292600"/>
            <a:ext cx="85725" cy="87313"/>
            <a:chOff x="7060" y="3166"/>
            <a:chExt cx="71" cy="72"/>
          </a:xfrm>
        </p:grpSpPr>
        <p:sp>
          <p:nvSpPr>
            <p:cNvPr id="594264" name="Oval 344"/>
            <p:cNvSpPr>
              <a:spLocks noChangeArrowheads="1"/>
            </p:cNvSpPr>
            <p:nvPr/>
          </p:nvSpPr>
          <p:spPr bwMode="auto">
            <a:xfrm>
              <a:off x="7060" y="3166"/>
              <a:ext cx="71" cy="7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65" name="Oval 345"/>
            <p:cNvSpPr>
              <a:spLocks noChangeArrowheads="1"/>
            </p:cNvSpPr>
            <p:nvPr/>
          </p:nvSpPr>
          <p:spPr bwMode="auto">
            <a:xfrm>
              <a:off x="7060" y="3166"/>
              <a:ext cx="71" cy="72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266" name="Group 346"/>
          <p:cNvGrpSpPr>
            <a:grpSpLocks/>
          </p:cNvGrpSpPr>
          <p:nvPr/>
        </p:nvGrpSpPr>
        <p:grpSpPr bwMode="auto">
          <a:xfrm>
            <a:off x="8526463" y="4124325"/>
            <a:ext cx="85725" cy="87313"/>
            <a:chOff x="7060" y="3027"/>
            <a:chExt cx="71" cy="71"/>
          </a:xfrm>
        </p:grpSpPr>
        <p:sp>
          <p:nvSpPr>
            <p:cNvPr id="594267" name="Oval 347"/>
            <p:cNvSpPr>
              <a:spLocks noChangeArrowheads="1"/>
            </p:cNvSpPr>
            <p:nvPr/>
          </p:nvSpPr>
          <p:spPr bwMode="auto">
            <a:xfrm>
              <a:off x="7060" y="3027"/>
              <a:ext cx="71" cy="7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68" name="Oval 348"/>
            <p:cNvSpPr>
              <a:spLocks noChangeArrowheads="1"/>
            </p:cNvSpPr>
            <p:nvPr/>
          </p:nvSpPr>
          <p:spPr bwMode="auto">
            <a:xfrm>
              <a:off x="7060" y="3027"/>
              <a:ext cx="71" cy="71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269" name="Group 349"/>
          <p:cNvGrpSpPr>
            <a:grpSpLocks/>
          </p:cNvGrpSpPr>
          <p:nvPr/>
        </p:nvGrpSpPr>
        <p:grpSpPr bwMode="auto">
          <a:xfrm>
            <a:off x="8526463" y="3952875"/>
            <a:ext cx="85725" cy="85725"/>
            <a:chOff x="7060" y="2885"/>
            <a:chExt cx="71" cy="72"/>
          </a:xfrm>
        </p:grpSpPr>
        <p:sp>
          <p:nvSpPr>
            <p:cNvPr id="594270" name="Oval 350"/>
            <p:cNvSpPr>
              <a:spLocks noChangeArrowheads="1"/>
            </p:cNvSpPr>
            <p:nvPr/>
          </p:nvSpPr>
          <p:spPr bwMode="auto">
            <a:xfrm>
              <a:off x="7060" y="2885"/>
              <a:ext cx="71" cy="7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271" name="Oval 351"/>
            <p:cNvSpPr>
              <a:spLocks noChangeArrowheads="1"/>
            </p:cNvSpPr>
            <p:nvPr/>
          </p:nvSpPr>
          <p:spPr bwMode="auto">
            <a:xfrm>
              <a:off x="7060" y="2885"/>
              <a:ext cx="71" cy="72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333" name="Group 413"/>
          <p:cNvGrpSpPr>
            <a:grpSpLocks/>
          </p:cNvGrpSpPr>
          <p:nvPr/>
        </p:nvGrpSpPr>
        <p:grpSpPr bwMode="auto">
          <a:xfrm>
            <a:off x="8167688" y="3167063"/>
            <a:ext cx="595312" cy="273050"/>
            <a:chOff x="6762" y="2236"/>
            <a:chExt cx="493" cy="225"/>
          </a:xfrm>
        </p:grpSpPr>
        <p:sp>
          <p:nvSpPr>
            <p:cNvPr id="594334" name="Freeform 414"/>
            <p:cNvSpPr>
              <a:spLocks/>
            </p:cNvSpPr>
            <p:nvPr/>
          </p:nvSpPr>
          <p:spPr bwMode="auto">
            <a:xfrm>
              <a:off x="6762" y="2236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2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2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335" name="Freeform 415"/>
            <p:cNvSpPr>
              <a:spLocks/>
            </p:cNvSpPr>
            <p:nvPr/>
          </p:nvSpPr>
          <p:spPr bwMode="auto">
            <a:xfrm>
              <a:off x="6762" y="2236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2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2"/>
                  </a:lnTo>
                  <a:lnTo>
                    <a:pt x="370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336" name="Line 416"/>
          <p:cNvSpPr>
            <a:spLocks noChangeShapeType="1"/>
          </p:cNvSpPr>
          <p:nvPr/>
        </p:nvSpPr>
        <p:spPr bwMode="auto">
          <a:xfrm flipV="1">
            <a:off x="7281863" y="2508250"/>
            <a:ext cx="0" cy="338138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37" name="Line 417"/>
          <p:cNvSpPr>
            <a:spLocks noChangeShapeType="1"/>
          </p:cNvSpPr>
          <p:nvPr/>
        </p:nvSpPr>
        <p:spPr bwMode="auto">
          <a:xfrm>
            <a:off x="6262688" y="2508250"/>
            <a:ext cx="10191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38" name="Rectangle 418"/>
          <p:cNvSpPr>
            <a:spLocks noChangeArrowheads="1"/>
          </p:cNvSpPr>
          <p:nvPr/>
        </p:nvSpPr>
        <p:spPr bwMode="auto">
          <a:xfrm>
            <a:off x="4454525" y="2273300"/>
            <a:ext cx="652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priority ID</a:t>
            </a:r>
            <a:endParaRPr lang="en-GB" sz="3200" dirty="0"/>
          </a:p>
        </p:txBody>
      </p:sp>
      <p:sp>
        <p:nvSpPr>
          <p:cNvPr id="594339" name="Freeform 419"/>
          <p:cNvSpPr>
            <a:spLocks/>
          </p:cNvSpPr>
          <p:nvPr/>
        </p:nvSpPr>
        <p:spPr bwMode="auto">
          <a:xfrm>
            <a:off x="6149975" y="2846388"/>
            <a:ext cx="169863" cy="852487"/>
          </a:xfrm>
          <a:custGeom>
            <a:avLst/>
            <a:gdLst>
              <a:gd name="T0" fmla="*/ 0 w 141"/>
              <a:gd name="T1" fmla="*/ 705 h 705"/>
              <a:gd name="T2" fmla="*/ 0 w 141"/>
              <a:gd name="T3" fmla="*/ 0 h 705"/>
              <a:gd name="T4" fmla="*/ 141 w 141"/>
              <a:gd name="T5" fmla="*/ 142 h 705"/>
              <a:gd name="T6" fmla="*/ 141 w 141"/>
              <a:gd name="T7" fmla="*/ 563 h 705"/>
              <a:gd name="T8" fmla="*/ 0 w 141"/>
              <a:gd name="T9" fmla="*/ 70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705">
                <a:moveTo>
                  <a:pt x="0" y="705"/>
                </a:moveTo>
                <a:lnTo>
                  <a:pt x="0" y="0"/>
                </a:lnTo>
                <a:lnTo>
                  <a:pt x="141" y="142"/>
                </a:lnTo>
                <a:lnTo>
                  <a:pt x="141" y="563"/>
                </a:lnTo>
                <a:lnTo>
                  <a:pt x="0" y="705"/>
                </a:lnTo>
                <a:close/>
              </a:path>
            </a:pathLst>
          </a:custGeom>
          <a:solidFill>
            <a:schemeClr val="bg1"/>
          </a:solidFill>
          <a:ln w="571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40" name="Freeform 420"/>
          <p:cNvSpPr>
            <a:spLocks/>
          </p:cNvSpPr>
          <p:nvPr/>
        </p:nvSpPr>
        <p:spPr bwMode="auto">
          <a:xfrm>
            <a:off x="4795838" y="2846388"/>
            <a:ext cx="169862" cy="852487"/>
          </a:xfrm>
          <a:custGeom>
            <a:avLst/>
            <a:gdLst>
              <a:gd name="T0" fmla="*/ 141 w 141"/>
              <a:gd name="T1" fmla="*/ 0 h 705"/>
              <a:gd name="T2" fmla="*/ 141 w 141"/>
              <a:gd name="T3" fmla="*/ 705 h 705"/>
              <a:gd name="T4" fmla="*/ 0 w 141"/>
              <a:gd name="T5" fmla="*/ 563 h 705"/>
              <a:gd name="T6" fmla="*/ 0 w 141"/>
              <a:gd name="T7" fmla="*/ 142 h 705"/>
              <a:gd name="T8" fmla="*/ 141 w 141"/>
              <a:gd name="T9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705">
                <a:moveTo>
                  <a:pt x="141" y="0"/>
                </a:moveTo>
                <a:lnTo>
                  <a:pt x="141" y="705"/>
                </a:lnTo>
                <a:lnTo>
                  <a:pt x="0" y="563"/>
                </a:lnTo>
                <a:lnTo>
                  <a:pt x="0" y="14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571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41" name="Freeform 421"/>
          <p:cNvSpPr>
            <a:spLocks noEditPoints="1"/>
          </p:cNvSpPr>
          <p:nvPr/>
        </p:nvSpPr>
        <p:spPr bwMode="auto">
          <a:xfrm>
            <a:off x="4957763" y="2886075"/>
            <a:ext cx="261937" cy="88900"/>
          </a:xfrm>
          <a:custGeom>
            <a:avLst/>
            <a:gdLst>
              <a:gd name="T0" fmla="*/ 67 w 2333"/>
              <a:gd name="T1" fmla="*/ 333 h 800"/>
              <a:gd name="T2" fmla="*/ 1667 w 2333"/>
              <a:gd name="T3" fmla="*/ 333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3" y="363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42" name="Freeform 422"/>
          <p:cNvSpPr>
            <a:spLocks noEditPoints="1"/>
          </p:cNvSpPr>
          <p:nvPr/>
        </p:nvSpPr>
        <p:spPr bwMode="auto">
          <a:xfrm>
            <a:off x="4957763" y="3109913"/>
            <a:ext cx="261937" cy="88900"/>
          </a:xfrm>
          <a:custGeom>
            <a:avLst/>
            <a:gdLst>
              <a:gd name="T0" fmla="*/ 67 w 2333"/>
              <a:gd name="T1" fmla="*/ 334 h 800"/>
              <a:gd name="T2" fmla="*/ 1667 w 2333"/>
              <a:gd name="T3" fmla="*/ 334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4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4"/>
                </a:moveTo>
                <a:lnTo>
                  <a:pt x="1667" y="334"/>
                </a:lnTo>
                <a:cubicBezTo>
                  <a:pt x="1704" y="334"/>
                  <a:pt x="1733" y="364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4"/>
                  <a:pt x="30" y="334"/>
                  <a:pt x="67" y="334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43" name="Freeform 423"/>
          <p:cNvSpPr>
            <a:spLocks noEditPoints="1"/>
          </p:cNvSpPr>
          <p:nvPr/>
        </p:nvSpPr>
        <p:spPr bwMode="auto">
          <a:xfrm>
            <a:off x="4957763" y="3484563"/>
            <a:ext cx="261937" cy="88900"/>
          </a:xfrm>
          <a:custGeom>
            <a:avLst/>
            <a:gdLst>
              <a:gd name="T0" fmla="*/ 67 w 2333"/>
              <a:gd name="T1" fmla="*/ 333 h 800"/>
              <a:gd name="T2" fmla="*/ 1667 w 2333"/>
              <a:gd name="T3" fmla="*/ 333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3" y="363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44" name="Rectangle 424"/>
          <p:cNvSpPr>
            <a:spLocks noChangeArrowheads="1"/>
          </p:cNvSpPr>
          <p:nvPr/>
        </p:nvSpPr>
        <p:spPr bwMode="auto">
          <a:xfrm>
            <a:off x="5329238" y="2846388"/>
            <a:ext cx="160337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45" name="Rectangle 425"/>
          <p:cNvSpPr>
            <a:spLocks noChangeArrowheads="1"/>
          </p:cNvSpPr>
          <p:nvPr/>
        </p:nvSpPr>
        <p:spPr bwMode="auto">
          <a:xfrm>
            <a:off x="5489575" y="2846388"/>
            <a:ext cx="161925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46" name="Rectangle 426"/>
          <p:cNvSpPr>
            <a:spLocks noChangeArrowheads="1"/>
          </p:cNvSpPr>
          <p:nvPr/>
        </p:nvSpPr>
        <p:spPr bwMode="auto">
          <a:xfrm>
            <a:off x="5651500" y="2846388"/>
            <a:ext cx="161925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47" name="Line 427"/>
          <p:cNvSpPr>
            <a:spLocks noChangeShapeType="1"/>
          </p:cNvSpPr>
          <p:nvPr/>
        </p:nvSpPr>
        <p:spPr bwMode="auto">
          <a:xfrm flipH="1">
            <a:off x="5219700" y="2846388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48" name="Line 428"/>
          <p:cNvSpPr>
            <a:spLocks noChangeShapeType="1"/>
          </p:cNvSpPr>
          <p:nvPr/>
        </p:nvSpPr>
        <p:spPr bwMode="auto">
          <a:xfrm flipH="1">
            <a:off x="5219700" y="3009900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49" name="Rectangle 429"/>
          <p:cNvSpPr>
            <a:spLocks noChangeArrowheads="1"/>
          </p:cNvSpPr>
          <p:nvPr/>
        </p:nvSpPr>
        <p:spPr bwMode="auto">
          <a:xfrm>
            <a:off x="5329238" y="2846388"/>
            <a:ext cx="160337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0" name="Rectangle 430"/>
          <p:cNvSpPr>
            <a:spLocks noChangeArrowheads="1"/>
          </p:cNvSpPr>
          <p:nvPr/>
        </p:nvSpPr>
        <p:spPr bwMode="auto">
          <a:xfrm>
            <a:off x="5489575" y="2846388"/>
            <a:ext cx="161925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1" name="Rectangle 431"/>
          <p:cNvSpPr>
            <a:spLocks noChangeArrowheads="1"/>
          </p:cNvSpPr>
          <p:nvPr/>
        </p:nvSpPr>
        <p:spPr bwMode="auto">
          <a:xfrm>
            <a:off x="5651500" y="2846388"/>
            <a:ext cx="161925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2" name="Line 432"/>
          <p:cNvSpPr>
            <a:spLocks noChangeShapeType="1"/>
          </p:cNvSpPr>
          <p:nvPr/>
        </p:nvSpPr>
        <p:spPr bwMode="auto">
          <a:xfrm flipH="1">
            <a:off x="5219700" y="2846388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3" name="Line 433"/>
          <p:cNvSpPr>
            <a:spLocks noChangeShapeType="1"/>
          </p:cNvSpPr>
          <p:nvPr/>
        </p:nvSpPr>
        <p:spPr bwMode="auto">
          <a:xfrm flipH="1">
            <a:off x="5219700" y="3009900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4" name="Rectangle 434"/>
          <p:cNvSpPr>
            <a:spLocks noChangeArrowheads="1"/>
          </p:cNvSpPr>
          <p:nvPr/>
        </p:nvSpPr>
        <p:spPr bwMode="auto">
          <a:xfrm>
            <a:off x="5334000" y="3070225"/>
            <a:ext cx="160338" cy="163513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5" name="Rectangle 435"/>
          <p:cNvSpPr>
            <a:spLocks noChangeArrowheads="1"/>
          </p:cNvSpPr>
          <p:nvPr/>
        </p:nvSpPr>
        <p:spPr bwMode="auto">
          <a:xfrm>
            <a:off x="5494338" y="3070225"/>
            <a:ext cx="163512" cy="163513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6" name="Rectangle 436"/>
          <p:cNvSpPr>
            <a:spLocks noChangeArrowheads="1"/>
          </p:cNvSpPr>
          <p:nvPr/>
        </p:nvSpPr>
        <p:spPr bwMode="auto">
          <a:xfrm>
            <a:off x="5657850" y="3070225"/>
            <a:ext cx="161925" cy="163513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7" name="Line 437"/>
          <p:cNvSpPr>
            <a:spLocks noChangeShapeType="1"/>
          </p:cNvSpPr>
          <p:nvPr/>
        </p:nvSpPr>
        <p:spPr bwMode="auto">
          <a:xfrm flipH="1">
            <a:off x="5226050" y="3070225"/>
            <a:ext cx="268288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8" name="Line 438"/>
          <p:cNvSpPr>
            <a:spLocks noChangeShapeType="1"/>
          </p:cNvSpPr>
          <p:nvPr/>
        </p:nvSpPr>
        <p:spPr bwMode="auto">
          <a:xfrm flipH="1">
            <a:off x="5226050" y="3233738"/>
            <a:ext cx="268288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59" name="Rectangle 439"/>
          <p:cNvSpPr>
            <a:spLocks noChangeArrowheads="1"/>
          </p:cNvSpPr>
          <p:nvPr/>
        </p:nvSpPr>
        <p:spPr bwMode="auto">
          <a:xfrm>
            <a:off x="5334000" y="3070225"/>
            <a:ext cx="160338" cy="163513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0" name="Rectangle 440"/>
          <p:cNvSpPr>
            <a:spLocks noChangeArrowheads="1"/>
          </p:cNvSpPr>
          <p:nvPr/>
        </p:nvSpPr>
        <p:spPr bwMode="auto">
          <a:xfrm>
            <a:off x="5494338" y="3070225"/>
            <a:ext cx="163512" cy="163513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1" name="Rectangle 441"/>
          <p:cNvSpPr>
            <a:spLocks noChangeArrowheads="1"/>
          </p:cNvSpPr>
          <p:nvPr/>
        </p:nvSpPr>
        <p:spPr bwMode="auto">
          <a:xfrm>
            <a:off x="5657850" y="3070225"/>
            <a:ext cx="161925" cy="163513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2" name="Line 442"/>
          <p:cNvSpPr>
            <a:spLocks noChangeShapeType="1"/>
          </p:cNvSpPr>
          <p:nvPr/>
        </p:nvSpPr>
        <p:spPr bwMode="auto">
          <a:xfrm flipH="1">
            <a:off x="5226050" y="3070225"/>
            <a:ext cx="268288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3" name="Line 443"/>
          <p:cNvSpPr>
            <a:spLocks noChangeShapeType="1"/>
          </p:cNvSpPr>
          <p:nvPr/>
        </p:nvSpPr>
        <p:spPr bwMode="auto">
          <a:xfrm flipH="1">
            <a:off x="5226050" y="3233738"/>
            <a:ext cx="268288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4" name="Rectangle 444"/>
          <p:cNvSpPr>
            <a:spLocks noChangeArrowheads="1"/>
          </p:cNvSpPr>
          <p:nvPr/>
        </p:nvSpPr>
        <p:spPr bwMode="auto">
          <a:xfrm>
            <a:off x="5329238" y="3446463"/>
            <a:ext cx="160337" cy="160337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5" name="Rectangle 445"/>
          <p:cNvSpPr>
            <a:spLocks noChangeArrowheads="1"/>
          </p:cNvSpPr>
          <p:nvPr/>
        </p:nvSpPr>
        <p:spPr bwMode="auto">
          <a:xfrm>
            <a:off x="5489575" y="3446463"/>
            <a:ext cx="161925" cy="160337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6" name="Rectangle 446"/>
          <p:cNvSpPr>
            <a:spLocks noChangeArrowheads="1"/>
          </p:cNvSpPr>
          <p:nvPr/>
        </p:nvSpPr>
        <p:spPr bwMode="auto">
          <a:xfrm>
            <a:off x="5651500" y="3446463"/>
            <a:ext cx="161925" cy="160337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7" name="Line 447"/>
          <p:cNvSpPr>
            <a:spLocks noChangeShapeType="1"/>
          </p:cNvSpPr>
          <p:nvPr/>
        </p:nvSpPr>
        <p:spPr bwMode="auto">
          <a:xfrm flipH="1">
            <a:off x="5219700" y="3446463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8" name="Line 448"/>
          <p:cNvSpPr>
            <a:spLocks noChangeShapeType="1"/>
          </p:cNvSpPr>
          <p:nvPr/>
        </p:nvSpPr>
        <p:spPr bwMode="auto">
          <a:xfrm flipH="1">
            <a:off x="5219700" y="3606800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69" name="Rectangle 449"/>
          <p:cNvSpPr>
            <a:spLocks noChangeArrowheads="1"/>
          </p:cNvSpPr>
          <p:nvPr/>
        </p:nvSpPr>
        <p:spPr bwMode="auto">
          <a:xfrm>
            <a:off x="5329238" y="3446463"/>
            <a:ext cx="160337" cy="160337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70" name="Rectangle 450"/>
          <p:cNvSpPr>
            <a:spLocks noChangeArrowheads="1"/>
          </p:cNvSpPr>
          <p:nvPr/>
        </p:nvSpPr>
        <p:spPr bwMode="auto">
          <a:xfrm>
            <a:off x="5489575" y="3446463"/>
            <a:ext cx="161925" cy="160337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71" name="Rectangle 451"/>
          <p:cNvSpPr>
            <a:spLocks noChangeArrowheads="1"/>
          </p:cNvSpPr>
          <p:nvPr/>
        </p:nvSpPr>
        <p:spPr bwMode="auto">
          <a:xfrm>
            <a:off x="5651500" y="3446463"/>
            <a:ext cx="161925" cy="160337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72" name="Line 452"/>
          <p:cNvSpPr>
            <a:spLocks noChangeShapeType="1"/>
          </p:cNvSpPr>
          <p:nvPr/>
        </p:nvSpPr>
        <p:spPr bwMode="auto">
          <a:xfrm flipH="1">
            <a:off x="5219700" y="3446463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73" name="Line 453"/>
          <p:cNvSpPr>
            <a:spLocks noChangeShapeType="1"/>
          </p:cNvSpPr>
          <p:nvPr/>
        </p:nvSpPr>
        <p:spPr bwMode="auto">
          <a:xfrm flipH="1">
            <a:off x="5219700" y="3606800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74" name="Freeform 454"/>
          <p:cNvSpPr>
            <a:spLocks noEditPoints="1"/>
          </p:cNvSpPr>
          <p:nvPr/>
        </p:nvSpPr>
        <p:spPr bwMode="auto">
          <a:xfrm>
            <a:off x="5891213" y="2886075"/>
            <a:ext cx="263525" cy="88900"/>
          </a:xfrm>
          <a:custGeom>
            <a:avLst/>
            <a:gdLst>
              <a:gd name="T0" fmla="*/ 66 w 2333"/>
              <a:gd name="T1" fmla="*/ 333 h 800"/>
              <a:gd name="T2" fmla="*/ 1666 w 2333"/>
              <a:gd name="T3" fmla="*/ 333 h 800"/>
              <a:gd name="T4" fmla="*/ 1733 w 2333"/>
              <a:gd name="T5" fmla="*/ 400 h 800"/>
              <a:gd name="T6" fmla="*/ 1666 w 2333"/>
              <a:gd name="T7" fmla="*/ 467 h 800"/>
              <a:gd name="T8" fmla="*/ 66 w 2333"/>
              <a:gd name="T9" fmla="*/ 467 h 800"/>
              <a:gd name="T10" fmla="*/ 0 w 2333"/>
              <a:gd name="T11" fmla="*/ 400 h 800"/>
              <a:gd name="T12" fmla="*/ 66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6" y="333"/>
                </a:moveTo>
                <a:lnTo>
                  <a:pt x="1666" y="333"/>
                </a:lnTo>
                <a:cubicBezTo>
                  <a:pt x="1703" y="333"/>
                  <a:pt x="1733" y="363"/>
                  <a:pt x="1733" y="400"/>
                </a:cubicBezTo>
                <a:cubicBezTo>
                  <a:pt x="1733" y="437"/>
                  <a:pt x="1703" y="467"/>
                  <a:pt x="1666" y="467"/>
                </a:cubicBezTo>
                <a:lnTo>
                  <a:pt x="66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6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75" name="Freeform 455"/>
          <p:cNvSpPr>
            <a:spLocks noEditPoints="1"/>
          </p:cNvSpPr>
          <p:nvPr/>
        </p:nvSpPr>
        <p:spPr bwMode="auto">
          <a:xfrm>
            <a:off x="5891213" y="3109913"/>
            <a:ext cx="263525" cy="88900"/>
          </a:xfrm>
          <a:custGeom>
            <a:avLst/>
            <a:gdLst>
              <a:gd name="T0" fmla="*/ 66 w 2333"/>
              <a:gd name="T1" fmla="*/ 334 h 800"/>
              <a:gd name="T2" fmla="*/ 1666 w 2333"/>
              <a:gd name="T3" fmla="*/ 334 h 800"/>
              <a:gd name="T4" fmla="*/ 1733 w 2333"/>
              <a:gd name="T5" fmla="*/ 400 h 800"/>
              <a:gd name="T6" fmla="*/ 1666 w 2333"/>
              <a:gd name="T7" fmla="*/ 467 h 800"/>
              <a:gd name="T8" fmla="*/ 66 w 2333"/>
              <a:gd name="T9" fmla="*/ 467 h 800"/>
              <a:gd name="T10" fmla="*/ 0 w 2333"/>
              <a:gd name="T11" fmla="*/ 400 h 800"/>
              <a:gd name="T12" fmla="*/ 66 w 2333"/>
              <a:gd name="T13" fmla="*/ 334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6" y="334"/>
                </a:moveTo>
                <a:lnTo>
                  <a:pt x="1666" y="334"/>
                </a:lnTo>
                <a:cubicBezTo>
                  <a:pt x="1703" y="334"/>
                  <a:pt x="1733" y="364"/>
                  <a:pt x="1733" y="400"/>
                </a:cubicBezTo>
                <a:cubicBezTo>
                  <a:pt x="1733" y="437"/>
                  <a:pt x="1703" y="467"/>
                  <a:pt x="1666" y="467"/>
                </a:cubicBezTo>
                <a:lnTo>
                  <a:pt x="66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4"/>
                  <a:pt x="30" y="334"/>
                  <a:pt x="66" y="334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76" name="Freeform 456"/>
          <p:cNvSpPr>
            <a:spLocks noEditPoints="1"/>
          </p:cNvSpPr>
          <p:nvPr/>
        </p:nvSpPr>
        <p:spPr bwMode="auto">
          <a:xfrm>
            <a:off x="5891213" y="3484563"/>
            <a:ext cx="263525" cy="88900"/>
          </a:xfrm>
          <a:custGeom>
            <a:avLst/>
            <a:gdLst>
              <a:gd name="T0" fmla="*/ 66 w 2333"/>
              <a:gd name="T1" fmla="*/ 333 h 800"/>
              <a:gd name="T2" fmla="*/ 1666 w 2333"/>
              <a:gd name="T3" fmla="*/ 333 h 800"/>
              <a:gd name="T4" fmla="*/ 1733 w 2333"/>
              <a:gd name="T5" fmla="*/ 400 h 800"/>
              <a:gd name="T6" fmla="*/ 1666 w 2333"/>
              <a:gd name="T7" fmla="*/ 467 h 800"/>
              <a:gd name="T8" fmla="*/ 66 w 2333"/>
              <a:gd name="T9" fmla="*/ 467 h 800"/>
              <a:gd name="T10" fmla="*/ 0 w 2333"/>
              <a:gd name="T11" fmla="*/ 400 h 800"/>
              <a:gd name="T12" fmla="*/ 66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6" y="333"/>
                </a:moveTo>
                <a:lnTo>
                  <a:pt x="1666" y="333"/>
                </a:lnTo>
                <a:cubicBezTo>
                  <a:pt x="1703" y="333"/>
                  <a:pt x="1733" y="363"/>
                  <a:pt x="1733" y="400"/>
                </a:cubicBezTo>
                <a:cubicBezTo>
                  <a:pt x="1733" y="437"/>
                  <a:pt x="1703" y="467"/>
                  <a:pt x="1666" y="467"/>
                </a:cubicBezTo>
                <a:lnTo>
                  <a:pt x="66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6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77" name="Rectangle 457"/>
          <p:cNvSpPr>
            <a:spLocks noChangeArrowheads="1"/>
          </p:cNvSpPr>
          <p:nvPr/>
        </p:nvSpPr>
        <p:spPr bwMode="auto">
          <a:xfrm>
            <a:off x="5402263" y="3119438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100" dirty="0">
                <a:solidFill>
                  <a:srgbClr val="000000"/>
                </a:solidFill>
                <a:cs typeface="Angsana New" pitchFamily="18" charset="-34"/>
              </a:rPr>
              <a:t>…</a:t>
            </a:r>
            <a:endParaRPr lang="en-GB" sz="3200" dirty="0"/>
          </a:p>
        </p:txBody>
      </p:sp>
      <p:sp>
        <p:nvSpPr>
          <p:cNvPr id="594378" name="Freeform 458"/>
          <p:cNvSpPr>
            <a:spLocks/>
          </p:cNvSpPr>
          <p:nvPr/>
        </p:nvSpPr>
        <p:spPr bwMode="auto">
          <a:xfrm>
            <a:off x="6384925" y="3159125"/>
            <a:ext cx="596900" cy="273050"/>
          </a:xfrm>
          <a:custGeom>
            <a:avLst/>
            <a:gdLst>
              <a:gd name="T0" fmla="*/ 370 w 493"/>
              <a:gd name="T1" fmla="*/ 0 h 226"/>
              <a:gd name="T2" fmla="*/ 370 w 493"/>
              <a:gd name="T3" fmla="*/ 57 h 226"/>
              <a:gd name="T4" fmla="*/ 0 w 493"/>
              <a:gd name="T5" fmla="*/ 57 h 226"/>
              <a:gd name="T6" fmla="*/ 0 w 493"/>
              <a:gd name="T7" fmla="*/ 170 h 226"/>
              <a:gd name="T8" fmla="*/ 370 w 493"/>
              <a:gd name="T9" fmla="*/ 170 h 226"/>
              <a:gd name="T10" fmla="*/ 370 w 493"/>
              <a:gd name="T11" fmla="*/ 226 h 226"/>
              <a:gd name="T12" fmla="*/ 493 w 493"/>
              <a:gd name="T13" fmla="*/ 113 h 226"/>
              <a:gd name="T14" fmla="*/ 370 w 493"/>
              <a:gd name="T1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3" h="226">
                <a:moveTo>
                  <a:pt x="370" y="0"/>
                </a:moveTo>
                <a:lnTo>
                  <a:pt x="370" y="57"/>
                </a:lnTo>
                <a:lnTo>
                  <a:pt x="0" y="57"/>
                </a:lnTo>
                <a:lnTo>
                  <a:pt x="0" y="170"/>
                </a:lnTo>
                <a:lnTo>
                  <a:pt x="370" y="170"/>
                </a:lnTo>
                <a:lnTo>
                  <a:pt x="370" y="226"/>
                </a:lnTo>
                <a:lnTo>
                  <a:pt x="493" y="113"/>
                </a:lnTo>
                <a:lnTo>
                  <a:pt x="370" y="0"/>
                </a:lnTo>
                <a:close/>
              </a:path>
            </a:pathLst>
          </a:custGeom>
          <a:solidFill>
            <a:schemeClr val="bg1"/>
          </a:solidFill>
          <a:ln w="571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79" name="Freeform 459"/>
          <p:cNvSpPr>
            <a:spLocks noEditPoints="1"/>
          </p:cNvSpPr>
          <p:nvPr/>
        </p:nvSpPr>
        <p:spPr bwMode="auto">
          <a:xfrm>
            <a:off x="6219825" y="2500313"/>
            <a:ext cx="88900" cy="431800"/>
          </a:xfrm>
          <a:custGeom>
            <a:avLst/>
            <a:gdLst>
              <a:gd name="T0" fmla="*/ 467 w 800"/>
              <a:gd name="T1" fmla="*/ 66 h 3833"/>
              <a:gd name="T2" fmla="*/ 467 w 800"/>
              <a:gd name="T3" fmla="*/ 3166 h 3833"/>
              <a:gd name="T4" fmla="*/ 400 w 800"/>
              <a:gd name="T5" fmla="*/ 3233 h 3833"/>
              <a:gd name="T6" fmla="*/ 334 w 800"/>
              <a:gd name="T7" fmla="*/ 3166 h 3833"/>
              <a:gd name="T8" fmla="*/ 334 w 800"/>
              <a:gd name="T9" fmla="*/ 66 h 3833"/>
              <a:gd name="T10" fmla="*/ 400 w 800"/>
              <a:gd name="T11" fmla="*/ 0 h 3833"/>
              <a:gd name="T12" fmla="*/ 467 w 800"/>
              <a:gd name="T13" fmla="*/ 66 h 3833"/>
              <a:gd name="T14" fmla="*/ 800 w 800"/>
              <a:gd name="T15" fmla="*/ 3033 h 3833"/>
              <a:gd name="T16" fmla="*/ 400 w 800"/>
              <a:gd name="T17" fmla="*/ 3833 h 3833"/>
              <a:gd name="T18" fmla="*/ 0 w 800"/>
              <a:gd name="T19" fmla="*/ 3033 h 3833"/>
              <a:gd name="T20" fmla="*/ 800 w 800"/>
              <a:gd name="T21" fmla="*/ 3033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3">
                <a:moveTo>
                  <a:pt x="467" y="66"/>
                </a:moveTo>
                <a:lnTo>
                  <a:pt x="467" y="3166"/>
                </a:lnTo>
                <a:cubicBezTo>
                  <a:pt x="467" y="3203"/>
                  <a:pt x="437" y="3233"/>
                  <a:pt x="400" y="3233"/>
                </a:cubicBezTo>
                <a:cubicBezTo>
                  <a:pt x="364" y="3233"/>
                  <a:pt x="334" y="3203"/>
                  <a:pt x="334" y="3166"/>
                </a:cubicBezTo>
                <a:lnTo>
                  <a:pt x="334" y="66"/>
                </a:lnTo>
                <a:cubicBezTo>
                  <a:pt x="334" y="30"/>
                  <a:pt x="364" y="0"/>
                  <a:pt x="400" y="0"/>
                </a:cubicBezTo>
                <a:cubicBezTo>
                  <a:pt x="437" y="0"/>
                  <a:pt x="467" y="30"/>
                  <a:pt x="467" y="66"/>
                </a:cubicBezTo>
                <a:close/>
                <a:moveTo>
                  <a:pt x="800" y="3033"/>
                </a:moveTo>
                <a:lnTo>
                  <a:pt x="400" y="3833"/>
                </a:lnTo>
                <a:lnTo>
                  <a:pt x="0" y="3033"/>
                </a:lnTo>
                <a:lnTo>
                  <a:pt x="800" y="3033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80" name="Line 460"/>
          <p:cNvSpPr>
            <a:spLocks noChangeShapeType="1"/>
          </p:cNvSpPr>
          <p:nvPr/>
        </p:nvSpPr>
        <p:spPr bwMode="auto">
          <a:xfrm flipV="1">
            <a:off x="4457700" y="2508250"/>
            <a:ext cx="0" cy="766763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81" name="Freeform 461"/>
          <p:cNvSpPr>
            <a:spLocks noEditPoints="1"/>
          </p:cNvSpPr>
          <p:nvPr/>
        </p:nvSpPr>
        <p:spPr bwMode="auto">
          <a:xfrm>
            <a:off x="4837113" y="2500313"/>
            <a:ext cx="90487" cy="431800"/>
          </a:xfrm>
          <a:custGeom>
            <a:avLst/>
            <a:gdLst>
              <a:gd name="T0" fmla="*/ 466 w 800"/>
              <a:gd name="T1" fmla="*/ 66 h 3833"/>
              <a:gd name="T2" fmla="*/ 466 w 800"/>
              <a:gd name="T3" fmla="*/ 3166 h 3833"/>
              <a:gd name="T4" fmla="*/ 400 w 800"/>
              <a:gd name="T5" fmla="*/ 3233 h 3833"/>
              <a:gd name="T6" fmla="*/ 333 w 800"/>
              <a:gd name="T7" fmla="*/ 3166 h 3833"/>
              <a:gd name="T8" fmla="*/ 333 w 800"/>
              <a:gd name="T9" fmla="*/ 66 h 3833"/>
              <a:gd name="T10" fmla="*/ 400 w 800"/>
              <a:gd name="T11" fmla="*/ 0 h 3833"/>
              <a:gd name="T12" fmla="*/ 466 w 800"/>
              <a:gd name="T13" fmla="*/ 66 h 3833"/>
              <a:gd name="T14" fmla="*/ 800 w 800"/>
              <a:gd name="T15" fmla="*/ 3033 h 3833"/>
              <a:gd name="T16" fmla="*/ 400 w 800"/>
              <a:gd name="T17" fmla="*/ 3833 h 3833"/>
              <a:gd name="T18" fmla="*/ 0 w 800"/>
              <a:gd name="T19" fmla="*/ 3033 h 3833"/>
              <a:gd name="T20" fmla="*/ 800 w 800"/>
              <a:gd name="T21" fmla="*/ 3033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3">
                <a:moveTo>
                  <a:pt x="466" y="66"/>
                </a:moveTo>
                <a:lnTo>
                  <a:pt x="466" y="3166"/>
                </a:lnTo>
                <a:cubicBezTo>
                  <a:pt x="466" y="3203"/>
                  <a:pt x="437" y="3233"/>
                  <a:pt x="400" y="3233"/>
                </a:cubicBezTo>
                <a:cubicBezTo>
                  <a:pt x="363" y="3233"/>
                  <a:pt x="333" y="3203"/>
                  <a:pt x="333" y="3166"/>
                </a:cubicBezTo>
                <a:lnTo>
                  <a:pt x="333" y="66"/>
                </a:lnTo>
                <a:cubicBezTo>
                  <a:pt x="333" y="30"/>
                  <a:pt x="363" y="0"/>
                  <a:pt x="400" y="0"/>
                </a:cubicBezTo>
                <a:cubicBezTo>
                  <a:pt x="437" y="0"/>
                  <a:pt x="466" y="30"/>
                  <a:pt x="466" y="66"/>
                </a:cubicBezTo>
                <a:close/>
                <a:moveTo>
                  <a:pt x="800" y="3033"/>
                </a:moveTo>
                <a:lnTo>
                  <a:pt x="400" y="3833"/>
                </a:lnTo>
                <a:lnTo>
                  <a:pt x="0" y="3033"/>
                </a:lnTo>
                <a:lnTo>
                  <a:pt x="800" y="3033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82" name="Line 462"/>
          <p:cNvSpPr>
            <a:spLocks noChangeShapeType="1"/>
          </p:cNvSpPr>
          <p:nvPr/>
        </p:nvSpPr>
        <p:spPr bwMode="auto">
          <a:xfrm>
            <a:off x="4457700" y="2508250"/>
            <a:ext cx="423863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594383" name="Group 463"/>
          <p:cNvGrpSpPr>
            <a:grpSpLocks/>
          </p:cNvGrpSpPr>
          <p:nvPr/>
        </p:nvGrpSpPr>
        <p:grpSpPr bwMode="auto">
          <a:xfrm>
            <a:off x="4117975" y="3171825"/>
            <a:ext cx="593725" cy="273050"/>
            <a:chOff x="3409" y="2239"/>
            <a:chExt cx="492" cy="225"/>
          </a:xfrm>
        </p:grpSpPr>
        <p:sp>
          <p:nvSpPr>
            <p:cNvPr id="594384" name="Freeform 464"/>
            <p:cNvSpPr>
              <a:spLocks/>
            </p:cNvSpPr>
            <p:nvPr/>
          </p:nvSpPr>
          <p:spPr bwMode="auto">
            <a:xfrm>
              <a:off x="3409" y="2239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2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2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385" name="Freeform 465"/>
            <p:cNvSpPr>
              <a:spLocks/>
            </p:cNvSpPr>
            <p:nvPr/>
          </p:nvSpPr>
          <p:spPr bwMode="auto">
            <a:xfrm>
              <a:off x="3409" y="2239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2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2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386" name="Rectangle 466"/>
          <p:cNvSpPr>
            <a:spLocks noChangeArrowheads="1"/>
          </p:cNvSpPr>
          <p:nvPr/>
        </p:nvSpPr>
        <p:spPr bwMode="auto">
          <a:xfrm>
            <a:off x="6316663" y="2146300"/>
            <a:ext cx="9874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highest priority</a:t>
            </a:r>
            <a:endParaRPr lang="en-GB" sz="3200" dirty="0"/>
          </a:p>
        </p:txBody>
      </p:sp>
      <p:sp>
        <p:nvSpPr>
          <p:cNvPr id="594387" name="Rectangle 467"/>
          <p:cNvSpPr>
            <a:spLocks noChangeArrowheads="1"/>
          </p:cNvSpPr>
          <p:nvPr/>
        </p:nvSpPr>
        <p:spPr bwMode="auto">
          <a:xfrm>
            <a:off x="6316663" y="2308225"/>
            <a:ext cx="1393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with remaining credit</a:t>
            </a:r>
            <a:endParaRPr lang="en-GB" sz="3200" dirty="0"/>
          </a:p>
        </p:txBody>
      </p:sp>
      <p:sp>
        <p:nvSpPr>
          <p:cNvPr id="594388" name="Freeform 468"/>
          <p:cNvSpPr>
            <a:spLocks noEditPoints="1"/>
          </p:cNvSpPr>
          <p:nvPr/>
        </p:nvSpPr>
        <p:spPr bwMode="auto">
          <a:xfrm>
            <a:off x="4046538" y="3484563"/>
            <a:ext cx="598487" cy="88900"/>
          </a:xfrm>
          <a:custGeom>
            <a:avLst/>
            <a:gdLst>
              <a:gd name="T0" fmla="*/ 5283 w 5350"/>
              <a:gd name="T1" fmla="*/ 467 h 800"/>
              <a:gd name="T2" fmla="*/ 666 w 5350"/>
              <a:gd name="T3" fmla="*/ 467 h 800"/>
              <a:gd name="T4" fmla="*/ 600 w 5350"/>
              <a:gd name="T5" fmla="*/ 400 h 800"/>
              <a:gd name="T6" fmla="*/ 666 w 5350"/>
              <a:gd name="T7" fmla="*/ 333 h 800"/>
              <a:gd name="T8" fmla="*/ 5283 w 5350"/>
              <a:gd name="T9" fmla="*/ 333 h 800"/>
              <a:gd name="T10" fmla="*/ 5350 w 5350"/>
              <a:gd name="T11" fmla="*/ 400 h 800"/>
              <a:gd name="T12" fmla="*/ 5283 w 5350"/>
              <a:gd name="T13" fmla="*/ 467 h 800"/>
              <a:gd name="T14" fmla="*/ 800 w 5350"/>
              <a:gd name="T15" fmla="*/ 800 h 800"/>
              <a:gd name="T16" fmla="*/ 0 w 5350"/>
              <a:gd name="T17" fmla="*/ 400 h 800"/>
              <a:gd name="T18" fmla="*/ 800 w 5350"/>
              <a:gd name="T19" fmla="*/ 0 h 800"/>
              <a:gd name="T20" fmla="*/ 800 w 5350"/>
              <a:gd name="T2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0" h="800">
                <a:moveTo>
                  <a:pt x="5283" y="467"/>
                </a:moveTo>
                <a:lnTo>
                  <a:pt x="666" y="467"/>
                </a:lnTo>
                <a:cubicBezTo>
                  <a:pt x="630" y="467"/>
                  <a:pt x="600" y="437"/>
                  <a:pt x="600" y="400"/>
                </a:cubicBezTo>
                <a:cubicBezTo>
                  <a:pt x="600" y="363"/>
                  <a:pt x="630" y="333"/>
                  <a:pt x="666" y="333"/>
                </a:cubicBezTo>
                <a:lnTo>
                  <a:pt x="5283" y="333"/>
                </a:lnTo>
                <a:cubicBezTo>
                  <a:pt x="5320" y="333"/>
                  <a:pt x="5350" y="363"/>
                  <a:pt x="5350" y="400"/>
                </a:cubicBezTo>
                <a:cubicBezTo>
                  <a:pt x="5350" y="437"/>
                  <a:pt x="5320" y="467"/>
                  <a:pt x="5283" y="467"/>
                </a:cubicBezTo>
                <a:close/>
                <a:moveTo>
                  <a:pt x="800" y="800"/>
                </a:moveTo>
                <a:lnTo>
                  <a:pt x="0" y="400"/>
                </a:lnTo>
                <a:lnTo>
                  <a:pt x="800" y="0"/>
                </a:lnTo>
                <a:lnTo>
                  <a:pt x="800" y="8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89" name="Freeform 469"/>
          <p:cNvSpPr>
            <a:spLocks noEditPoints="1"/>
          </p:cNvSpPr>
          <p:nvPr/>
        </p:nvSpPr>
        <p:spPr bwMode="auto">
          <a:xfrm>
            <a:off x="8143875" y="3484563"/>
            <a:ext cx="598488" cy="88900"/>
          </a:xfrm>
          <a:custGeom>
            <a:avLst/>
            <a:gdLst>
              <a:gd name="T0" fmla="*/ 2642 w 2675"/>
              <a:gd name="T1" fmla="*/ 233 h 400"/>
              <a:gd name="T2" fmla="*/ 334 w 2675"/>
              <a:gd name="T3" fmla="*/ 233 h 400"/>
              <a:gd name="T4" fmla="*/ 300 w 2675"/>
              <a:gd name="T5" fmla="*/ 200 h 400"/>
              <a:gd name="T6" fmla="*/ 334 w 2675"/>
              <a:gd name="T7" fmla="*/ 166 h 400"/>
              <a:gd name="T8" fmla="*/ 2642 w 2675"/>
              <a:gd name="T9" fmla="*/ 166 h 400"/>
              <a:gd name="T10" fmla="*/ 2675 w 2675"/>
              <a:gd name="T11" fmla="*/ 200 h 400"/>
              <a:gd name="T12" fmla="*/ 2642 w 2675"/>
              <a:gd name="T13" fmla="*/ 233 h 400"/>
              <a:gd name="T14" fmla="*/ 400 w 2675"/>
              <a:gd name="T15" fmla="*/ 400 h 400"/>
              <a:gd name="T16" fmla="*/ 0 w 2675"/>
              <a:gd name="T17" fmla="*/ 200 h 400"/>
              <a:gd name="T18" fmla="*/ 400 w 2675"/>
              <a:gd name="T19" fmla="*/ 0 h 400"/>
              <a:gd name="T20" fmla="*/ 400 w 2675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5" h="400">
                <a:moveTo>
                  <a:pt x="2642" y="233"/>
                </a:moveTo>
                <a:lnTo>
                  <a:pt x="334" y="233"/>
                </a:lnTo>
                <a:cubicBezTo>
                  <a:pt x="315" y="233"/>
                  <a:pt x="300" y="218"/>
                  <a:pt x="300" y="200"/>
                </a:cubicBezTo>
                <a:cubicBezTo>
                  <a:pt x="300" y="181"/>
                  <a:pt x="315" y="166"/>
                  <a:pt x="334" y="166"/>
                </a:cubicBezTo>
                <a:lnTo>
                  <a:pt x="2642" y="166"/>
                </a:lnTo>
                <a:cubicBezTo>
                  <a:pt x="2661" y="166"/>
                  <a:pt x="2675" y="181"/>
                  <a:pt x="2675" y="200"/>
                </a:cubicBezTo>
                <a:cubicBezTo>
                  <a:pt x="2675" y="218"/>
                  <a:pt x="2661" y="233"/>
                  <a:pt x="2642" y="233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90" name="Freeform 470"/>
          <p:cNvSpPr>
            <a:spLocks/>
          </p:cNvSpPr>
          <p:nvPr/>
        </p:nvSpPr>
        <p:spPr bwMode="auto">
          <a:xfrm>
            <a:off x="6138863" y="4633913"/>
            <a:ext cx="169862" cy="854075"/>
          </a:xfrm>
          <a:custGeom>
            <a:avLst/>
            <a:gdLst>
              <a:gd name="T0" fmla="*/ 0 w 140"/>
              <a:gd name="T1" fmla="*/ 706 h 706"/>
              <a:gd name="T2" fmla="*/ 0 w 140"/>
              <a:gd name="T3" fmla="*/ 0 h 706"/>
              <a:gd name="T4" fmla="*/ 140 w 140"/>
              <a:gd name="T5" fmla="*/ 143 h 706"/>
              <a:gd name="T6" fmla="*/ 140 w 140"/>
              <a:gd name="T7" fmla="*/ 563 h 706"/>
              <a:gd name="T8" fmla="*/ 0 w 140"/>
              <a:gd name="T9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06">
                <a:moveTo>
                  <a:pt x="0" y="706"/>
                </a:moveTo>
                <a:lnTo>
                  <a:pt x="0" y="0"/>
                </a:lnTo>
                <a:lnTo>
                  <a:pt x="140" y="143"/>
                </a:lnTo>
                <a:lnTo>
                  <a:pt x="140" y="563"/>
                </a:lnTo>
                <a:lnTo>
                  <a:pt x="0" y="706"/>
                </a:lnTo>
                <a:close/>
              </a:path>
            </a:pathLst>
          </a:custGeom>
          <a:solidFill>
            <a:schemeClr val="bg1"/>
          </a:solidFill>
          <a:ln w="571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91" name="Freeform 471"/>
          <p:cNvSpPr>
            <a:spLocks/>
          </p:cNvSpPr>
          <p:nvPr/>
        </p:nvSpPr>
        <p:spPr bwMode="auto">
          <a:xfrm>
            <a:off x="4781550" y="4633913"/>
            <a:ext cx="171450" cy="854075"/>
          </a:xfrm>
          <a:custGeom>
            <a:avLst/>
            <a:gdLst>
              <a:gd name="T0" fmla="*/ 141 w 141"/>
              <a:gd name="T1" fmla="*/ 0 h 706"/>
              <a:gd name="T2" fmla="*/ 141 w 141"/>
              <a:gd name="T3" fmla="*/ 706 h 706"/>
              <a:gd name="T4" fmla="*/ 0 w 141"/>
              <a:gd name="T5" fmla="*/ 563 h 706"/>
              <a:gd name="T6" fmla="*/ 0 w 141"/>
              <a:gd name="T7" fmla="*/ 143 h 706"/>
              <a:gd name="T8" fmla="*/ 141 w 141"/>
              <a:gd name="T9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706">
                <a:moveTo>
                  <a:pt x="141" y="0"/>
                </a:moveTo>
                <a:lnTo>
                  <a:pt x="141" y="706"/>
                </a:lnTo>
                <a:lnTo>
                  <a:pt x="0" y="563"/>
                </a:lnTo>
                <a:lnTo>
                  <a:pt x="0" y="143"/>
                </a:lnTo>
                <a:lnTo>
                  <a:pt x="141" y="0"/>
                </a:lnTo>
                <a:close/>
              </a:path>
            </a:pathLst>
          </a:custGeom>
          <a:noFill/>
          <a:ln w="571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392" name="Freeform 472"/>
          <p:cNvSpPr>
            <a:spLocks noEditPoints="1"/>
          </p:cNvSpPr>
          <p:nvPr/>
        </p:nvSpPr>
        <p:spPr bwMode="auto">
          <a:xfrm>
            <a:off x="4946650" y="4673600"/>
            <a:ext cx="261938" cy="92075"/>
          </a:xfrm>
          <a:custGeom>
            <a:avLst/>
            <a:gdLst>
              <a:gd name="T0" fmla="*/ 67 w 2334"/>
              <a:gd name="T1" fmla="*/ 333 h 800"/>
              <a:gd name="T2" fmla="*/ 1667 w 2334"/>
              <a:gd name="T3" fmla="*/ 333 h 800"/>
              <a:gd name="T4" fmla="*/ 1734 w 2334"/>
              <a:gd name="T5" fmla="*/ 400 h 800"/>
              <a:gd name="T6" fmla="*/ 1667 w 2334"/>
              <a:gd name="T7" fmla="*/ 466 h 800"/>
              <a:gd name="T8" fmla="*/ 67 w 2334"/>
              <a:gd name="T9" fmla="*/ 466 h 800"/>
              <a:gd name="T10" fmla="*/ 0 w 2334"/>
              <a:gd name="T11" fmla="*/ 400 h 800"/>
              <a:gd name="T12" fmla="*/ 67 w 2334"/>
              <a:gd name="T13" fmla="*/ 333 h 800"/>
              <a:gd name="T14" fmla="*/ 1534 w 2334"/>
              <a:gd name="T15" fmla="*/ 0 h 800"/>
              <a:gd name="T16" fmla="*/ 2334 w 2334"/>
              <a:gd name="T17" fmla="*/ 400 h 800"/>
              <a:gd name="T18" fmla="*/ 1534 w 2334"/>
              <a:gd name="T19" fmla="*/ 800 h 800"/>
              <a:gd name="T20" fmla="*/ 1534 w 2334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4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4" y="363"/>
                  <a:pt x="1734" y="400"/>
                </a:cubicBezTo>
                <a:cubicBezTo>
                  <a:pt x="1734" y="437"/>
                  <a:pt x="1704" y="466"/>
                  <a:pt x="1667" y="466"/>
                </a:cubicBezTo>
                <a:lnTo>
                  <a:pt x="67" y="466"/>
                </a:lnTo>
                <a:cubicBezTo>
                  <a:pt x="30" y="466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4" y="0"/>
                </a:moveTo>
                <a:lnTo>
                  <a:pt x="2334" y="400"/>
                </a:lnTo>
                <a:lnTo>
                  <a:pt x="1534" y="800"/>
                </a:lnTo>
                <a:lnTo>
                  <a:pt x="1534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93" name="Freeform 473"/>
          <p:cNvSpPr>
            <a:spLocks noEditPoints="1"/>
          </p:cNvSpPr>
          <p:nvPr/>
        </p:nvSpPr>
        <p:spPr bwMode="auto">
          <a:xfrm>
            <a:off x="4946650" y="4897438"/>
            <a:ext cx="261938" cy="88900"/>
          </a:xfrm>
          <a:custGeom>
            <a:avLst/>
            <a:gdLst>
              <a:gd name="T0" fmla="*/ 67 w 2334"/>
              <a:gd name="T1" fmla="*/ 333 h 800"/>
              <a:gd name="T2" fmla="*/ 1667 w 2334"/>
              <a:gd name="T3" fmla="*/ 333 h 800"/>
              <a:gd name="T4" fmla="*/ 1734 w 2334"/>
              <a:gd name="T5" fmla="*/ 400 h 800"/>
              <a:gd name="T6" fmla="*/ 1667 w 2334"/>
              <a:gd name="T7" fmla="*/ 467 h 800"/>
              <a:gd name="T8" fmla="*/ 67 w 2334"/>
              <a:gd name="T9" fmla="*/ 467 h 800"/>
              <a:gd name="T10" fmla="*/ 0 w 2334"/>
              <a:gd name="T11" fmla="*/ 400 h 800"/>
              <a:gd name="T12" fmla="*/ 67 w 2334"/>
              <a:gd name="T13" fmla="*/ 333 h 800"/>
              <a:gd name="T14" fmla="*/ 1534 w 2334"/>
              <a:gd name="T15" fmla="*/ 0 h 800"/>
              <a:gd name="T16" fmla="*/ 2334 w 2334"/>
              <a:gd name="T17" fmla="*/ 400 h 800"/>
              <a:gd name="T18" fmla="*/ 1534 w 2334"/>
              <a:gd name="T19" fmla="*/ 800 h 800"/>
              <a:gd name="T20" fmla="*/ 1534 w 2334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4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4" y="363"/>
                  <a:pt x="1734" y="400"/>
                </a:cubicBezTo>
                <a:cubicBezTo>
                  <a:pt x="1734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4" y="0"/>
                </a:moveTo>
                <a:lnTo>
                  <a:pt x="2334" y="400"/>
                </a:lnTo>
                <a:lnTo>
                  <a:pt x="1534" y="800"/>
                </a:lnTo>
                <a:lnTo>
                  <a:pt x="1534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394" name="Freeform 474"/>
          <p:cNvSpPr>
            <a:spLocks noEditPoints="1"/>
          </p:cNvSpPr>
          <p:nvPr/>
        </p:nvSpPr>
        <p:spPr bwMode="auto">
          <a:xfrm>
            <a:off x="4946650" y="5270500"/>
            <a:ext cx="261938" cy="90488"/>
          </a:xfrm>
          <a:custGeom>
            <a:avLst/>
            <a:gdLst>
              <a:gd name="T0" fmla="*/ 34 w 1167"/>
              <a:gd name="T1" fmla="*/ 167 h 400"/>
              <a:gd name="T2" fmla="*/ 834 w 1167"/>
              <a:gd name="T3" fmla="*/ 167 h 400"/>
              <a:gd name="T4" fmla="*/ 867 w 1167"/>
              <a:gd name="T5" fmla="*/ 200 h 400"/>
              <a:gd name="T6" fmla="*/ 834 w 1167"/>
              <a:gd name="T7" fmla="*/ 233 h 400"/>
              <a:gd name="T8" fmla="*/ 34 w 1167"/>
              <a:gd name="T9" fmla="*/ 233 h 400"/>
              <a:gd name="T10" fmla="*/ 0 w 1167"/>
              <a:gd name="T11" fmla="*/ 200 h 400"/>
              <a:gd name="T12" fmla="*/ 34 w 1167"/>
              <a:gd name="T13" fmla="*/ 167 h 400"/>
              <a:gd name="T14" fmla="*/ 767 w 1167"/>
              <a:gd name="T15" fmla="*/ 0 h 400"/>
              <a:gd name="T16" fmla="*/ 1167 w 1167"/>
              <a:gd name="T17" fmla="*/ 200 h 400"/>
              <a:gd name="T18" fmla="*/ 767 w 1167"/>
              <a:gd name="T19" fmla="*/ 400 h 400"/>
              <a:gd name="T20" fmla="*/ 767 w 1167"/>
              <a:gd name="T21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7" h="400">
                <a:moveTo>
                  <a:pt x="34" y="167"/>
                </a:moveTo>
                <a:lnTo>
                  <a:pt x="834" y="167"/>
                </a:lnTo>
                <a:cubicBezTo>
                  <a:pt x="852" y="167"/>
                  <a:pt x="867" y="182"/>
                  <a:pt x="867" y="200"/>
                </a:cubicBezTo>
                <a:cubicBezTo>
                  <a:pt x="867" y="219"/>
                  <a:pt x="852" y="233"/>
                  <a:pt x="834" y="233"/>
                </a:cubicBezTo>
                <a:lnTo>
                  <a:pt x="34" y="233"/>
                </a:lnTo>
                <a:cubicBezTo>
                  <a:pt x="15" y="233"/>
                  <a:pt x="0" y="219"/>
                  <a:pt x="0" y="200"/>
                </a:cubicBezTo>
                <a:cubicBezTo>
                  <a:pt x="0" y="182"/>
                  <a:pt x="15" y="167"/>
                  <a:pt x="34" y="167"/>
                </a:cubicBezTo>
                <a:close/>
                <a:moveTo>
                  <a:pt x="767" y="0"/>
                </a:moveTo>
                <a:lnTo>
                  <a:pt x="1167" y="200"/>
                </a:lnTo>
                <a:lnTo>
                  <a:pt x="767" y="400"/>
                </a:lnTo>
                <a:lnTo>
                  <a:pt x="767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94395" name="Group 475"/>
          <p:cNvGrpSpPr>
            <a:grpSpLocks/>
          </p:cNvGrpSpPr>
          <p:nvPr/>
        </p:nvGrpSpPr>
        <p:grpSpPr bwMode="auto">
          <a:xfrm>
            <a:off x="5208588" y="4633913"/>
            <a:ext cx="590550" cy="163512"/>
            <a:chOff x="4312" y="3449"/>
            <a:chExt cx="490" cy="134"/>
          </a:xfrm>
        </p:grpSpPr>
        <p:sp>
          <p:nvSpPr>
            <p:cNvPr id="594396" name="Rectangle 476"/>
            <p:cNvSpPr>
              <a:spLocks noChangeArrowheads="1"/>
            </p:cNvSpPr>
            <p:nvPr/>
          </p:nvSpPr>
          <p:spPr bwMode="auto">
            <a:xfrm>
              <a:off x="4401" y="3449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397" name="Rectangle 477"/>
            <p:cNvSpPr>
              <a:spLocks noChangeArrowheads="1"/>
            </p:cNvSpPr>
            <p:nvPr/>
          </p:nvSpPr>
          <p:spPr bwMode="auto">
            <a:xfrm>
              <a:off x="4534" y="3449"/>
              <a:ext cx="135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398" name="Rectangle 478"/>
            <p:cNvSpPr>
              <a:spLocks noChangeArrowheads="1"/>
            </p:cNvSpPr>
            <p:nvPr/>
          </p:nvSpPr>
          <p:spPr bwMode="auto">
            <a:xfrm>
              <a:off x="4669" y="3449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399" name="Line 479"/>
            <p:cNvSpPr>
              <a:spLocks noChangeShapeType="1"/>
            </p:cNvSpPr>
            <p:nvPr/>
          </p:nvSpPr>
          <p:spPr bwMode="auto">
            <a:xfrm flipH="1">
              <a:off x="4312" y="3449"/>
              <a:ext cx="222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00" name="Line 480"/>
            <p:cNvSpPr>
              <a:spLocks noChangeShapeType="1"/>
            </p:cNvSpPr>
            <p:nvPr/>
          </p:nvSpPr>
          <p:spPr bwMode="auto">
            <a:xfrm flipH="1">
              <a:off x="4312" y="3583"/>
              <a:ext cx="222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401" name="Group 481"/>
          <p:cNvGrpSpPr>
            <a:grpSpLocks/>
          </p:cNvGrpSpPr>
          <p:nvPr/>
        </p:nvGrpSpPr>
        <p:grpSpPr bwMode="auto">
          <a:xfrm>
            <a:off x="5211763" y="4857750"/>
            <a:ext cx="593725" cy="160338"/>
            <a:chOff x="4316" y="3634"/>
            <a:chExt cx="491" cy="134"/>
          </a:xfrm>
        </p:grpSpPr>
        <p:sp>
          <p:nvSpPr>
            <p:cNvPr id="594402" name="Rectangle 482"/>
            <p:cNvSpPr>
              <a:spLocks noChangeArrowheads="1"/>
            </p:cNvSpPr>
            <p:nvPr/>
          </p:nvSpPr>
          <p:spPr bwMode="auto">
            <a:xfrm>
              <a:off x="4406" y="3634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03" name="Rectangle 483"/>
            <p:cNvSpPr>
              <a:spLocks noChangeArrowheads="1"/>
            </p:cNvSpPr>
            <p:nvPr/>
          </p:nvSpPr>
          <p:spPr bwMode="auto">
            <a:xfrm>
              <a:off x="4539" y="3634"/>
              <a:ext cx="135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04" name="Rectangle 484"/>
            <p:cNvSpPr>
              <a:spLocks noChangeArrowheads="1"/>
            </p:cNvSpPr>
            <p:nvPr/>
          </p:nvSpPr>
          <p:spPr bwMode="auto">
            <a:xfrm>
              <a:off x="4674" y="3634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05" name="Line 485"/>
            <p:cNvSpPr>
              <a:spLocks noChangeShapeType="1"/>
            </p:cNvSpPr>
            <p:nvPr/>
          </p:nvSpPr>
          <p:spPr bwMode="auto">
            <a:xfrm flipH="1">
              <a:off x="4316" y="3634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06" name="Line 486"/>
            <p:cNvSpPr>
              <a:spLocks noChangeShapeType="1"/>
            </p:cNvSpPr>
            <p:nvPr/>
          </p:nvSpPr>
          <p:spPr bwMode="auto">
            <a:xfrm flipH="1">
              <a:off x="4316" y="3768"/>
              <a:ext cx="223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407" name="Group 487"/>
          <p:cNvGrpSpPr>
            <a:grpSpLocks/>
          </p:cNvGrpSpPr>
          <p:nvPr/>
        </p:nvGrpSpPr>
        <p:grpSpPr bwMode="auto">
          <a:xfrm>
            <a:off x="5208588" y="5232400"/>
            <a:ext cx="590550" cy="161925"/>
            <a:chOff x="4312" y="3945"/>
            <a:chExt cx="490" cy="134"/>
          </a:xfrm>
        </p:grpSpPr>
        <p:sp>
          <p:nvSpPr>
            <p:cNvPr id="594408" name="Rectangle 488"/>
            <p:cNvSpPr>
              <a:spLocks noChangeArrowheads="1"/>
            </p:cNvSpPr>
            <p:nvPr/>
          </p:nvSpPr>
          <p:spPr bwMode="auto">
            <a:xfrm>
              <a:off x="4401" y="3945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09" name="Rectangle 489"/>
            <p:cNvSpPr>
              <a:spLocks noChangeArrowheads="1"/>
            </p:cNvSpPr>
            <p:nvPr/>
          </p:nvSpPr>
          <p:spPr bwMode="auto">
            <a:xfrm>
              <a:off x="4534" y="3945"/>
              <a:ext cx="135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10" name="Rectangle 490"/>
            <p:cNvSpPr>
              <a:spLocks noChangeArrowheads="1"/>
            </p:cNvSpPr>
            <p:nvPr/>
          </p:nvSpPr>
          <p:spPr bwMode="auto">
            <a:xfrm>
              <a:off x="4669" y="3945"/>
              <a:ext cx="133" cy="134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11" name="Line 491"/>
            <p:cNvSpPr>
              <a:spLocks noChangeShapeType="1"/>
            </p:cNvSpPr>
            <p:nvPr/>
          </p:nvSpPr>
          <p:spPr bwMode="auto">
            <a:xfrm flipH="1">
              <a:off x="4312" y="3945"/>
              <a:ext cx="222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12" name="Line 492"/>
            <p:cNvSpPr>
              <a:spLocks noChangeShapeType="1"/>
            </p:cNvSpPr>
            <p:nvPr/>
          </p:nvSpPr>
          <p:spPr bwMode="auto">
            <a:xfrm flipH="1">
              <a:off x="4312" y="4079"/>
              <a:ext cx="222" cy="0"/>
            </a:xfrm>
            <a:prstGeom prst="lin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413" name="Freeform 493"/>
          <p:cNvSpPr>
            <a:spLocks noEditPoints="1"/>
          </p:cNvSpPr>
          <p:nvPr/>
        </p:nvSpPr>
        <p:spPr bwMode="auto">
          <a:xfrm>
            <a:off x="5878513" y="4673600"/>
            <a:ext cx="261937" cy="92075"/>
          </a:xfrm>
          <a:custGeom>
            <a:avLst/>
            <a:gdLst>
              <a:gd name="T0" fmla="*/ 67 w 2333"/>
              <a:gd name="T1" fmla="*/ 333 h 800"/>
              <a:gd name="T2" fmla="*/ 1667 w 2333"/>
              <a:gd name="T3" fmla="*/ 333 h 800"/>
              <a:gd name="T4" fmla="*/ 1733 w 2333"/>
              <a:gd name="T5" fmla="*/ 400 h 800"/>
              <a:gd name="T6" fmla="*/ 1667 w 2333"/>
              <a:gd name="T7" fmla="*/ 466 h 800"/>
              <a:gd name="T8" fmla="*/ 67 w 2333"/>
              <a:gd name="T9" fmla="*/ 466 h 800"/>
              <a:gd name="T10" fmla="*/ 0 w 2333"/>
              <a:gd name="T11" fmla="*/ 400 h 800"/>
              <a:gd name="T12" fmla="*/ 67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3" y="363"/>
                  <a:pt x="1733" y="400"/>
                </a:cubicBezTo>
                <a:cubicBezTo>
                  <a:pt x="1733" y="437"/>
                  <a:pt x="1704" y="466"/>
                  <a:pt x="1667" y="466"/>
                </a:cubicBezTo>
                <a:lnTo>
                  <a:pt x="67" y="466"/>
                </a:lnTo>
                <a:cubicBezTo>
                  <a:pt x="30" y="466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14" name="Freeform 494"/>
          <p:cNvSpPr>
            <a:spLocks noEditPoints="1"/>
          </p:cNvSpPr>
          <p:nvPr/>
        </p:nvSpPr>
        <p:spPr bwMode="auto">
          <a:xfrm>
            <a:off x="5878513" y="4897438"/>
            <a:ext cx="261937" cy="88900"/>
          </a:xfrm>
          <a:custGeom>
            <a:avLst/>
            <a:gdLst>
              <a:gd name="T0" fmla="*/ 67 w 2333"/>
              <a:gd name="T1" fmla="*/ 333 h 800"/>
              <a:gd name="T2" fmla="*/ 1667 w 2333"/>
              <a:gd name="T3" fmla="*/ 333 h 800"/>
              <a:gd name="T4" fmla="*/ 1733 w 2333"/>
              <a:gd name="T5" fmla="*/ 400 h 800"/>
              <a:gd name="T6" fmla="*/ 1667 w 2333"/>
              <a:gd name="T7" fmla="*/ 467 h 800"/>
              <a:gd name="T8" fmla="*/ 67 w 2333"/>
              <a:gd name="T9" fmla="*/ 467 h 800"/>
              <a:gd name="T10" fmla="*/ 0 w 2333"/>
              <a:gd name="T11" fmla="*/ 400 h 800"/>
              <a:gd name="T12" fmla="*/ 67 w 2333"/>
              <a:gd name="T13" fmla="*/ 333 h 800"/>
              <a:gd name="T14" fmla="*/ 1533 w 2333"/>
              <a:gd name="T15" fmla="*/ 0 h 800"/>
              <a:gd name="T16" fmla="*/ 2333 w 2333"/>
              <a:gd name="T17" fmla="*/ 400 h 800"/>
              <a:gd name="T18" fmla="*/ 1533 w 2333"/>
              <a:gd name="T19" fmla="*/ 800 h 800"/>
              <a:gd name="T20" fmla="*/ 1533 w 2333"/>
              <a:gd name="T21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33" h="800">
                <a:moveTo>
                  <a:pt x="67" y="333"/>
                </a:moveTo>
                <a:lnTo>
                  <a:pt x="1667" y="333"/>
                </a:lnTo>
                <a:cubicBezTo>
                  <a:pt x="1704" y="333"/>
                  <a:pt x="1733" y="363"/>
                  <a:pt x="1733" y="400"/>
                </a:cubicBezTo>
                <a:cubicBezTo>
                  <a:pt x="1733" y="437"/>
                  <a:pt x="1704" y="467"/>
                  <a:pt x="1667" y="467"/>
                </a:cubicBezTo>
                <a:lnTo>
                  <a:pt x="67" y="467"/>
                </a:lnTo>
                <a:cubicBezTo>
                  <a:pt x="30" y="467"/>
                  <a:pt x="0" y="437"/>
                  <a:pt x="0" y="400"/>
                </a:cubicBezTo>
                <a:cubicBezTo>
                  <a:pt x="0" y="363"/>
                  <a:pt x="30" y="333"/>
                  <a:pt x="67" y="333"/>
                </a:cubicBezTo>
                <a:close/>
                <a:moveTo>
                  <a:pt x="1533" y="0"/>
                </a:moveTo>
                <a:lnTo>
                  <a:pt x="2333" y="400"/>
                </a:lnTo>
                <a:lnTo>
                  <a:pt x="1533" y="800"/>
                </a:lnTo>
                <a:lnTo>
                  <a:pt x="1533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15" name="Freeform 495"/>
          <p:cNvSpPr>
            <a:spLocks noEditPoints="1"/>
          </p:cNvSpPr>
          <p:nvPr/>
        </p:nvSpPr>
        <p:spPr bwMode="auto">
          <a:xfrm>
            <a:off x="5878513" y="5270500"/>
            <a:ext cx="261937" cy="90488"/>
          </a:xfrm>
          <a:custGeom>
            <a:avLst/>
            <a:gdLst>
              <a:gd name="T0" fmla="*/ 33 w 1166"/>
              <a:gd name="T1" fmla="*/ 167 h 400"/>
              <a:gd name="T2" fmla="*/ 833 w 1166"/>
              <a:gd name="T3" fmla="*/ 167 h 400"/>
              <a:gd name="T4" fmla="*/ 866 w 1166"/>
              <a:gd name="T5" fmla="*/ 200 h 400"/>
              <a:gd name="T6" fmla="*/ 833 w 1166"/>
              <a:gd name="T7" fmla="*/ 233 h 400"/>
              <a:gd name="T8" fmla="*/ 33 w 1166"/>
              <a:gd name="T9" fmla="*/ 233 h 400"/>
              <a:gd name="T10" fmla="*/ 0 w 1166"/>
              <a:gd name="T11" fmla="*/ 200 h 400"/>
              <a:gd name="T12" fmla="*/ 33 w 1166"/>
              <a:gd name="T13" fmla="*/ 167 h 400"/>
              <a:gd name="T14" fmla="*/ 766 w 1166"/>
              <a:gd name="T15" fmla="*/ 0 h 400"/>
              <a:gd name="T16" fmla="*/ 1166 w 1166"/>
              <a:gd name="T17" fmla="*/ 200 h 400"/>
              <a:gd name="T18" fmla="*/ 766 w 1166"/>
              <a:gd name="T19" fmla="*/ 400 h 400"/>
              <a:gd name="T20" fmla="*/ 766 w 1166"/>
              <a:gd name="T21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6" h="400">
                <a:moveTo>
                  <a:pt x="33" y="167"/>
                </a:moveTo>
                <a:lnTo>
                  <a:pt x="833" y="167"/>
                </a:lnTo>
                <a:cubicBezTo>
                  <a:pt x="852" y="167"/>
                  <a:pt x="866" y="182"/>
                  <a:pt x="866" y="200"/>
                </a:cubicBezTo>
                <a:cubicBezTo>
                  <a:pt x="866" y="219"/>
                  <a:pt x="852" y="233"/>
                  <a:pt x="833" y="233"/>
                </a:cubicBezTo>
                <a:lnTo>
                  <a:pt x="33" y="233"/>
                </a:lnTo>
                <a:cubicBezTo>
                  <a:pt x="15" y="233"/>
                  <a:pt x="0" y="219"/>
                  <a:pt x="0" y="200"/>
                </a:cubicBezTo>
                <a:cubicBezTo>
                  <a:pt x="0" y="182"/>
                  <a:pt x="15" y="167"/>
                  <a:pt x="33" y="167"/>
                </a:cubicBezTo>
                <a:close/>
                <a:moveTo>
                  <a:pt x="766" y="0"/>
                </a:moveTo>
                <a:lnTo>
                  <a:pt x="1166" y="200"/>
                </a:lnTo>
                <a:lnTo>
                  <a:pt x="766" y="400"/>
                </a:lnTo>
                <a:lnTo>
                  <a:pt x="766" y="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16" name="Rectangle 496"/>
          <p:cNvSpPr>
            <a:spLocks noChangeArrowheads="1"/>
          </p:cNvSpPr>
          <p:nvPr/>
        </p:nvSpPr>
        <p:spPr bwMode="auto">
          <a:xfrm>
            <a:off x="5386388" y="4906963"/>
            <a:ext cx="266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100" dirty="0">
                <a:solidFill>
                  <a:srgbClr val="000000"/>
                </a:solidFill>
                <a:cs typeface="Angsana New" pitchFamily="18" charset="-34"/>
              </a:rPr>
              <a:t>…</a:t>
            </a:r>
            <a:endParaRPr lang="en-GB" sz="3200" dirty="0"/>
          </a:p>
        </p:txBody>
      </p:sp>
      <p:sp>
        <p:nvSpPr>
          <p:cNvPr id="594417" name="Freeform 497"/>
          <p:cNvSpPr>
            <a:spLocks/>
          </p:cNvSpPr>
          <p:nvPr/>
        </p:nvSpPr>
        <p:spPr bwMode="auto">
          <a:xfrm>
            <a:off x="6373813" y="4946650"/>
            <a:ext cx="593725" cy="273050"/>
          </a:xfrm>
          <a:custGeom>
            <a:avLst/>
            <a:gdLst>
              <a:gd name="T0" fmla="*/ 369 w 492"/>
              <a:gd name="T1" fmla="*/ 0 h 225"/>
              <a:gd name="T2" fmla="*/ 369 w 492"/>
              <a:gd name="T3" fmla="*/ 56 h 225"/>
              <a:gd name="T4" fmla="*/ 0 w 492"/>
              <a:gd name="T5" fmla="*/ 56 h 225"/>
              <a:gd name="T6" fmla="*/ 0 w 492"/>
              <a:gd name="T7" fmla="*/ 169 h 225"/>
              <a:gd name="T8" fmla="*/ 369 w 492"/>
              <a:gd name="T9" fmla="*/ 169 h 225"/>
              <a:gd name="T10" fmla="*/ 369 w 492"/>
              <a:gd name="T11" fmla="*/ 225 h 225"/>
              <a:gd name="T12" fmla="*/ 492 w 492"/>
              <a:gd name="T13" fmla="*/ 112 h 225"/>
              <a:gd name="T14" fmla="*/ 369 w 492"/>
              <a:gd name="T15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2" h="225">
                <a:moveTo>
                  <a:pt x="369" y="0"/>
                </a:moveTo>
                <a:lnTo>
                  <a:pt x="369" y="56"/>
                </a:lnTo>
                <a:lnTo>
                  <a:pt x="0" y="56"/>
                </a:lnTo>
                <a:lnTo>
                  <a:pt x="0" y="169"/>
                </a:lnTo>
                <a:lnTo>
                  <a:pt x="369" y="169"/>
                </a:lnTo>
                <a:lnTo>
                  <a:pt x="369" y="225"/>
                </a:lnTo>
                <a:lnTo>
                  <a:pt x="492" y="112"/>
                </a:lnTo>
                <a:lnTo>
                  <a:pt x="369" y="0"/>
                </a:lnTo>
                <a:close/>
              </a:path>
            </a:pathLst>
          </a:custGeom>
          <a:solidFill>
            <a:schemeClr val="bg1"/>
          </a:solidFill>
          <a:ln w="571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18" name="Freeform 498"/>
          <p:cNvSpPr>
            <a:spLocks noEditPoints="1"/>
          </p:cNvSpPr>
          <p:nvPr/>
        </p:nvSpPr>
        <p:spPr bwMode="auto">
          <a:xfrm>
            <a:off x="6205538" y="4287838"/>
            <a:ext cx="90487" cy="430212"/>
          </a:xfrm>
          <a:custGeom>
            <a:avLst/>
            <a:gdLst>
              <a:gd name="T0" fmla="*/ 466 w 800"/>
              <a:gd name="T1" fmla="*/ 67 h 3834"/>
              <a:gd name="T2" fmla="*/ 466 w 800"/>
              <a:gd name="T3" fmla="*/ 3167 h 3834"/>
              <a:gd name="T4" fmla="*/ 400 w 800"/>
              <a:gd name="T5" fmla="*/ 3234 h 3834"/>
              <a:gd name="T6" fmla="*/ 333 w 800"/>
              <a:gd name="T7" fmla="*/ 3167 h 3834"/>
              <a:gd name="T8" fmla="*/ 333 w 800"/>
              <a:gd name="T9" fmla="*/ 67 h 3834"/>
              <a:gd name="T10" fmla="*/ 400 w 800"/>
              <a:gd name="T11" fmla="*/ 0 h 3834"/>
              <a:gd name="T12" fmla="*/ 466 w 800"/>
              <a:gd name="T13" fmla="*/ 67 h 3834"/>
              <a:gd name="T14" fmla="*/ 800 w 800"/>
              <a:gd name="T15" fmla="*/ 3034 h 3834"/>
              <a:gd name="T16" fmla="*/ 400 w 800"/>
              <a:gd name="T17" fmla="*/ 3834 h 3834"/>
              <a:gd name="T18" fmla="*/ 0 w 800"/>
              <a:gd name="T19" fmla="*/ 3034 h 3834"/>
              <a:gd name="T20" fmla="*/ 800 w 800"/>
              <a:gd name="T21" fmla="*/ 3034 h 3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4">
                <a:moveTo>
                  <a:pt x="466" y="67"/>
                </a:moveTo>
                <a:lnTo>
                  <a:pt x="466" y="3167"/>
                </a:lnTo>
                <a:cubicBezTo>
                  <a:pt x="466" y="3204"/>
                  <a:pt x="437" y="3234"/>
                  <a:pt x="400" y="3234"/>
                </a:cubicBezTo>
                <a:cubicBezTo>
                  <a:pt x="363" y="3234"/>
                  <a:pt x="333" y="3204"/>
                  <a:pt x="333" y="3167"/>
                </a:cubicBezTo>
                <a:lnTo>
                  <a:pt x="333" y="67"/>
                </a:lnTo>
                <a:cubicBezTo>
                  <a:pt x="333" y="30"/>
                  <a:pt x="363" y="0"/>
                  <a:pt x="400" y="0"/>
                </a:cubicBezTo>
                <a:cubicBezTo>
                  <a:pt x="437" y="0"/>
                  <a:pt x="466" y="30"/>
                  <a:pt x="466" y="67"/>
                </a:cubicBezTo>
                <a:close/>
                <a:moveTo>
                  <a:pt x="800" y="3034"/>
                </a:moveTo>
                <a:lnTo>
                  <a:pt x="400" y="3834"/>
                </a:lnTo>
                <a:lnTo>
                  <a:pt x="0" y="3034"/>
                </a:lnTo>
                <a:lnTo>
                  <a:pt x="800" y="3034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19" name="Line 499"/>
          <p:cNvSpPr>
            <a:spLocks noChangeShapeType="1"/>
          </p:cNvSpPr>
          <p:nvPr/>
        </p:nvSpPr>
        <p:spPr bwMode="auto">
          <a:xfrm flipV="1">
            <a:off x="4443413" y="4294188"/>
            <a:ext cx="0" cy="765175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20" name="Freeform 500"/>
          <p:cNvSpPr>
            <a:spLocks noEditPoints="1"/>
          </p:cNvSpPr>
          <p:nvPr/>
        </p:nvSpPr>
        <p:spPr bwMode="auto">
          <a:xfrm>
            <a:off x="4824413" y="4287838"/>
            <a:ext cx="88900" cy="430212"/>
          </a:xfrm>
          <a:custGeom>
            <a:avLst/>
            <a:gdLst>
              <a:gd name="T0" fmla="*/ 467 w 800"/>
              <a:gd name="T1" fmla="*/ 67 h 3834"/>
              <a:gd name="T2" fmla="*/ 467 w 800"/>
              <a:gd name="T3" fmla="*/ 3167 h 3834"/>
              <a:gd name="T4" fmla="*/ 400 w 800"/>
              <a:gd name="T5" fmla="*/ 3234 h 3834"/>
              <a:gd name="T6" fmla="*/ 333 w 800"/>
              <a:gd name="T7" fmla="*/ 3167 h 3834"/>
              <a:gd name="T8" fmla="*/ 333 w 800"/>
              <a:gd name="T9" fmla="*/ 67 h 3834"/>
              <a:gd name="T10" fmla="*/ 400 w 800"/>
              <a:gd name="T11" fmla="*/ 0 h 3834"/>
              <a:gd name="T12" fmla="*/ 467 w 800"/>
              <a:gd name="T13" fmla="*/ 67 h 3834"/>
              <a:gd name="T14" fmla="*/ 800 w 800"/>
              <a:gd name="T15" fmla="*/ 3034 h 3834"/>
              <a:gd name="T16" fmla="*/ 400 w 800"/>
              <a:gd name="T17" fmla="*/ 3834 h 3834"/>
              <a:gd name="T18" fmla="*/ 0 w 800"/>
              <a:gd name="T19" fmla="*/ 3034 h 3834"/>
              <a:gd name="T20" fmla="*/ 800 w 800"/>
              <a:gd name="T21" fmla="*/ 3034 h 3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4">
                <a:moveTo>
                  <a:pt x="467" y="67"/>
                </a:moveTo>
                <a:lnTo>
                  <a:pt x="467" y="3167"/>
                </a:lnTo>
                <a:cubicBezTo>
                  <a:pt x="467" y="3204"/>
                  <a:pt x="437" y="3234"/>
                  <a:pt x="400" y="3234"/>
                </a:cubicBezTo>
                <a:cubicBezTo>
                  <a:pt x="363" y="3234"/>
                  <a:pt x="333" y="3204"/>
                  <a:pt x="333" y="3167"/>
                </a:cubicBezTo>
                <a:lnTo>
                  <a:pt x="333" y="67"/>
                </a:lnTo>
                <a:cubicBezTo>
                  <a:pt x="333" y="30"/>
                  <a:pt x="363" y="0"/>
                  <a:pt x="400" y="0"/>
                </a:cubicBezTo>
                <a:cubicBezTo>
                  <a:pt x="437" y="0"/>
                  <a:pt x="467" y="30"/>
                  <a:pt x="467" y="67"/>
                </a:cubicBezTo>
                <a:close/>
                <a:moveTo>
                  <a:pt x="800" y="3034"/>
                </a:moveTo>
                <a:lnTo>
                  <a:pt x="400" y="3834"/>
                </a:lnTo>
                <a:lnTo>
                  <a:pt x="0" y="3034"/>
                </a:lnTo>
                <a:lnTo>
                  <a:pt x="800" y="3034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21" name="Line 501"/>
          <p:cNvSpPr>
            <a:spLocks noChangeShapeType="1"/>
          </p:cNvSpPr>
          <p:nvPr/>
        </p:nvSpPr>
        <p:spPr bwMode="auto">
          <a:xfrm>
            <a:off x="4443413" y="4294188"/>
            <a:ext cx="423862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594422" name="Group 502"/>
          <p:cNvGrpSpPr>
            <a:grpSpLocks/>
          </p:cNvGrpSpPr>
          <p:nvPr/>
        </p:nvGrpSpPr>
        <p:grpSpPr bwMode="auto">
          <a:xfrm>
            <a:off x="4103688" y="4959350"/>
            <a:ext cx="593725" cy="271463"/>
            <a:chOff x="3398" y="3718"/>
            <a:chExt cx="492" cy="225"/>
          </a:xfrm>
        </p:grpSpPr>
        <p:sp>
          <p:nvSpPr>
            <p:cNvPr id="594423" name="Freeform 503"/>
            <p:cNvSpPr>
              <a:spLocks/>
            </p:cNvSpPr>
            <p:nvPr/>
          </p:nvSpPr>
          <p:spPr bwMode="auto">
            <a:xfrm>
              <a:off x="3398" y="3718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3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3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24" name="Freeform 504"/>
            <p:cNvSpPr>
              <a:spLocks/>
            </p:cNvSpPr>
            <p:nvPr/>
          </p:nvSpPr>
          <p:spPr bwMode="auto">
            <a:xfrm>
              <a:off x="3398" y="3718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3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3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425" name="Freeform 505"/>
          <p:cNvSpPr>
            <a:spLocks noEditPoints="1"/>
          </p:cNvSpPr>
          <p:nvPr/>
        </p:nvSpPr>
        <p:spPr bwMode="auto">
          <a:xfrm>
            <a:off x="4032250" y="5270500"/>
            <a:ext cx="600075" cy="90488"/>
          </a:xfrm>
          <a:custGeom>
            <a:avLst/>
            <a:gdLst>
              <a:gd name="T0" fmla="*/ 2641 w 2675"/>
              <a:gd name="T1" fmla="*/ 233 h 400"/>
              <a:gd name="T2" fmla="*/ 333 w 2675"/>
              <a:gd name="T3" fmla="*/ 233 h 400"/>
              <a:gd name="T4" fmla="*/ 300 w 2675"/>
              <a:gd name="T5" fmla="*/ 200 h 400"/>
              <a:gd name="T6" fmla="*/ 333 w 2675"/>
              <a:gd name="T7" fmla="*/ 167 h 400"/>
              <a:gd name="T8" fmla="*/ 2641 w 2675"/>
              <a:gd name="T9" fmla="*/ 167 h 400"/>
              <a:gd name="T10" fmla="*/ 2675 w 2675"/>
              <a:gd name="T11" fmla="*/ 200 h 400"/>
              <a:gd name="T12" fmla="*/ 2641 w 2675"/>
              <a:gd name="T13" fmla="*/ 233 h 400"/>
              <a:gd name="T14" fmla="*/ 400 w 2675"/>
              <a:gd name="T15" fmla="*/ 400 h 400"/>
              <a:gd name="T16" fmla="*/ 0 w 2675"/>
              <a:gd name="T17" fmla="*/ 200 h 400"/>
              <a:gd name="T18" fmla="*/ 400 w 2675"/>
              <a:gd name="T19" fmla="*/ 0 h 400"/>
              <a:gd name="T20" fmla="*/ 400 w 2675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5" h="400">
                <a:moveTo>
                  <a:pt x="2641" y="233"/>
                </a:moveTo>
                <a:lnTo>
                  <a:pt x="333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3" y="167"/>
                </a:cubicBezTo>
                <a:lnTo>
                  <a:pt x="2641" y="167"/>
                </a:lnTo>
                <a:cubicBezTo>
                  <a:pt x="2660" y="167"/>
                  <a:pt x="2675" y="182"/>
                  <a:pt x="2675" y="200"/>
                </a:cubicBezTo>
                <a:cubicBezTo>
                  <a:pt x="2675" y="219"/>
                  <a:pt x="2660" y="233"/>
                  <a:pt x="2641" y="233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26" name="Line 506"/>
          <p:cNvSpPr>
            <a:spLocks noChangeShapeType="1"/>
          </p:cNvSpPr>
          <p:nvPr/>
        </p:nvSpPr>
        <p:spPr bwMode="auto">
          <a:xfrm>
            <a:off x="6248400" y="4294188"/>
            <a:ext cx="10191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27" name="Freeform 507"/>
          <p:cNvSpPr>
            <a:spLocks/>
          </p:cNvSpPr>
          <p:nvPr/>
        </p:nvSpPr>
        <p:spPr bwMode="auto">
          <a:xfrm>
            <a:off x="4781550" y="4633913"/>
            <a:ext cx="171450" cy="854075"/>
          </a:xfrm>
          <a:custGeom>
            <a:avLst/>
            <a:gdLst>
              <a:gd name="T0" fmla="*/ 141 w 141"/>
              <a:gd name="T1" fmla="*/ 0 h 706"/>
              <a:gd name="T2" fmla="*/ 141 w 141"/>
              <a:gd name="T3" fmla="*/ 706 h 706"/>
              <a:gd name="T4" fmla="*/ 0 w 141"/>
              <a:gd name="T5" fmla="*/ 563 h 706"/>
              <a:gd name="T6" fmla="*/ 0 w 141"/>
              <a:gd name="T7" fmla="*/ 143 h 706"/>
              <a:gd name="T8" fmla="*/ 141 w 141"/>
              <a:gd name="T9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706">
                <a:moveTo>
                  <a:pt x="141" y="0"/>
                </a:moveTo>
                <a:lnTo>
                  <a:pt x="141" y="706"/>
                </a:lnTo>
                <a:lnTo>
                  <a:pt x="0" y="563"/>
                </a:lnTo>
                <a:lnTo>
                  <a:pt x="0" y="143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 w="571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28" name="Rectangle 508"/>
          <p:cNvSpPr>
            <a:spLocks noChangeArrowheads="1"/>
          </p:cNvSpPr>
          <p:nvPr/>
        </p:nvSpPr>
        <p:spPr bwMode="auto">
          <a:xfrm>
            <a:off x="5314950" y="4633913"/>
            <a:ext cx="160338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29" name="Rectangle 509"/>
          <p:cNvSpPr>
            <a:spLocks noChangeArrowheads="1"/>
          </p:cNvSpPr>
          <p:nvPr/>
        </p:nvSpPr>
        <p:spPr bwMode="auto">
          <a:xfrm>
            <a:off x="5475288" y="4633913"/>
            <a:ext cx="163512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0" name="Rectangle 510"/>
          <p:cNvSpPr>
            <a:spLocks noChangeArrowheads="1"/>
          </p:cNvSpPr>
          <p:nvPr/>
        </p:nvSpPr>
        <p:spPr bwMode="auto">
          <a:xfrm>
            <a:off x="5638800" y="4633913"/>
            <a:ext cx="160338" cy="163512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1" name="Line 511"/>
          <p:cNvSpPr>
            <a:spLocks noChangeShapeType="1"/>
          </p:cNvSpPr>
          <p:nvPr/>
        </p:nvSpPr>
        <p:spPr bwMode="auto">
          <a:xfrm flipH="1">
            <a:off x="5208588" y="4633913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2" name="Line 512"/>
          <p:cNvSpPr>
            <a:spLocks noChangeShapeType="1"/>
          </p:cNvSpPr>
          <p:nvPr/>
        </p:nvSpPr>
        <p:spPr bwMode="auto">
          <a:xfrm flipH="1">
            <a:off x="5208588" y="4797425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3" name="Line 513"/>
          <p:cNvSpPr>
            <a:spLocks noChangeShapeType="1"/>
          </p:cNvSpPr>
          <p:nvPr/>
        </p:nvSpPr>
        <p:spPr bwMode="auto">
          <a:xfrm flipH="1">
            <a:off x="5208588" y="4797425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4" name="Rectangle 514"/>
          <p:cNvSpPr>
            <a:spLocks noChangeArrowheads="1"/>
          </p:cNvSpPr>
          <p:nvPr/>
        </p:nvSpPr>
        <p:spPr bwMode="auto">
          <a:xfrm>
            <a:off x="5321300" y="4857750"/>
            <a:ext cx="160338" cy="160338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5" name="Rectangle 515"/>
          <p:cNvSpPr>
            <a:spLocks noChangeArrowheads="1"/>
          </p:cNvSpPr>
          <p:nvPr/>
        </p:nvSpPr>
        <p:spPr bwMode="auto">
          <a:xfrm>
            <a:off x="5481638" y="4857750"/>
            <a:ext cx="163512" cy="160338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6" name="Rectangle 516"/>
          <p:cNvSpPr>
            <a:spLocks noChangeArrowheads="1"/>
          </p:cNvSpPr>
          <p:nvPr/>
        </p:nvSpPr>
        <p:spPr bwMode="auto">
          <a:xfrm>
            <a:off x="5645150" y="4857750"/>
            <a:ext cx="160338" cy="160338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7" name="Line 517"/>
          <p:cNvSpPr>
            <a:spLocks noChangeShapeType="1"/>
          </p:cNvSpPr>
          <p:nvPr/>
        </p:nvSpPr>
        <p:spPr bwMode="auto">
          <a:xfrm flipH="1">
            <a:off x="5211763" y="4857750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8" name="Line 518"/>
          <p:cNvSpPr>
            <a:spLocks noChangeShapeType="1"/>
          </p:cNvSpPr>
          <p:nvPr/>
        </p:nvSpPr>
        <p:spPr bwMode="auto">
          <a:xfrm flipH="1">
            <a:off x="5211763" y="5018088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39" name="Rectangle 519"/>
          <p:cNvSpPr>
            <a:spLocks noChangeArrowheads="1"/>
          </p:cNvSpPr>
          <p:nvPr/>
        </p:nvSpPr>
        <p:spPr bwMode="auto">
          <a:xfrm>
            <a:off x="5321300" y="4857750"/>
            <a:ext cx="160338" cy="160338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0" name="Rectangle 520"/>
          <p:cNvSpPr>
            <a:spLocks noChangeArrowheads="1"/>
          </p:cNvSpPr>
          <p:nvPr/>
        </p:nvSpPr>
        <p:spPr bwMode="auto">
          <a:xfrm>
            <a:off x="5481638" y="4857750"/>
            <a:ext cx="163512" cy="160338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1" name="Rectangle 521"/>
          <p:cNvSpPr>
            <a:spLocks noChangeArrowheads="1"/>
          </p:cNvSpPr>
          <p:nvPr/>
        </p:nvSpPr>
        <p:spPr bwMode="auto">
          <a:xfrm>
            <a:off x="5645150" y="4857750"/>
            <a:ext cx="160338" cy="160338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2" name="Line 522"/>
          <p:cNvSpPr>
            <a:spLocks noChangeShapeType="1"/>
          </p:cNvSpPr>
          <p:nvPr/>
        </p:nvSpPr>
        <p:spPr bwMode="auto">
          <a:xfrm flipH="1">
            <a:off x="5211763" y="4857750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3" name="Line 523"/>
          <p:cNvSpPr>
            <a:spLocks noChangeShapeType="1"/>
          </p:cNvSpPr>
          <p:nvPr/>
        </p:nvSpPr>
        <p:spPr bwMode="auto">
          <a:xfrm flipH="1">
            <a:off x="5211763" y="5018088"/>
            <a:ext cx="2698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4" name="Rectangle 524"/>
          <p:cNvSpPr>
            <a:spLocks noChangeArrowheads="1"/>
          </p:cNvSpPr>
          <p:nvPr/>
        </p:nvSpPr>
        <p:spPr bwMode="auto">
          <a:xfrm>
            <a:off x="5314950" y="5232400"/>
            <a:ext cx="160338" cy="161925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5" name="Rectangle 525"/>
          <p:cNvSpPr>
            <a:spLocks noChangeArrowheads="1"/>
          </p:cNvSpPr>
          <p:nvPr/>
        </p:nvSpPr>
        <p:spPr bwMode="auto">
          <a:xfrm>
            <a:off x="5475288" y="5232400"/>
            <a:ext cx="163512" cy="161925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6" name="Rectangle 526"/>
          <p:cNvSpPr>
            <a:spLocks noChangeArrowheads="1"/>
          </p:cNvSpPr>
          <p:nvPr/>
        </p:nvSpPr>
        <p:spPr bwMode="auto">
          <a:xfrm>
            <a:off x="5638800" y="5232400"/>
            <a:ext cx="160338" cy="161925"/>
          </a:xfrm>
          <a:prstGeom prst="rect">
            <a:avLst/>
          </a:prstGeom>
          <a:noFill/>
          <a:ln w="571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7" name="Line 527"/>
          <p:cNvSpPr>
            <a:spLocks noChangeShapeType="1"/>
          </p:cNvSpPr>
          <p:nvPr/>
        </p:nvSpPr>
        <p:spPr bwMode="auto">
          <a:xfrm flipH="1">
            <a:off x="5208588" y="5232400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8" name="Line 528"/>
          <p:cNvSpPr>
            <a:spLocks noChangeShapeType="1"/>
          </p:cNvSpPr>
          <p:nvPr/>
        </p:nvSpPr>
        <p:spPr bwMode="auto">
          <a:xfrm flipH="1">
            <a:off x="5208588" y="5394325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49" name="Line 529"/>
          <p:cNvSpPr>
            <a:spLocks noChangeShapeType="1"/>
          </p:cNvSpPr>
          <p:nvPr/>
        </p:nvSpPr>
        <p:spPr bwMode="auto">
          <a:xfrm flipH="1">
            <a:off x="5208588" y="5232400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50" name="Line 530"/>
          <p:cNvSpPr>
            <a:spLocks noChangeShapeType="1"/>
          </p:cNvSpPr>
          <p:nvPr/>
        </p:nvSpPr>
        <p:spPr bwMode="auto">
          <a:xfrm flipH="1">
            <a:off x="5208588" y="5394325"/>
            <a:ext cx="266700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451" name="Freeform 531"/>
          <p:cNvSpPr>
            <a:spLocks noEditPoints="1"/>
          </p:cNvSpPr>
          <p:nvPr/>
        </p:nvSpPr>
        <p:spPr bwMode="auto">
          <a:xfrm>
            <a:off x="6205538" y="4287838"/>
            <a:ext cx="90487" cy="430212"/>
          </a:xfrm>
          <a:custGeom>
            <a:avLst/>
            <a:gdLst>
              <a:gd name="T0" fmla="*/ 466 w 800"/>
              <a:gd name="T1" fmla="*/ 67 h 3834"/>
              <a:gd name="T2" fmla="*/ 466 w 800"/>
              <a:gd name="T3" fmla="*/ 3167 h 3834"/>
              <a:gd name="T4" fmla="*/ 400 w 800"/>
              <a:gd name="T5" fmla="*/ 3234 h 3834"/>
              <a:gd name="T6" fmla="*/ 333 w 800"/>
              <a:gd name="T7" fmla="*/ 3167 h 3834"/>
              <a:gd name="T8" fmla="*/ 333 w 800"/>
              <a:gd name="T9" fmla="*/ 67 h 3834"/>
              <a:gd name="T10" fmla="*/ 400 w 800"/>
              <a:gd name="T11" fmla="*/ 0 h 3834"/>
              <a:gd name="T12" fmla="*/ 466 w 800"/>
              <a:gd name="T13" fmla="*/ 67 h 3834"/>
              <a:gd name="T14" fmla="*/ 800 w 800"/>
              <a:gd name="T15" fmla="*/ 3034 h 3834"/>
              <a:gd name="T16" fmla="*/ 400 w 800"/>
              <a:gd name="T17" fmla="*/ 3834 h 3834"/>
              <a:gd name="T18" fmla="*/ 0 w 800"/>
              <a:gd name="T19" fmla="*/ 3034 h 3834"/>
              <a:gd name="T20" fmla="*/ 800 w 800"/>
              <a:gd name="T21" fmla="*/ 3034 h 3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0" h="3834">
                <a:moveTo>
                  <a:pt x="466" y="67"/>
                </a:moveTo>
                <a:lnTo>
                  <a:pt x="466" y="3167"/>
                </a:lnTo>
                <a:cubicBezTo>
                  <a:pt x="466" y="3204"/>
                  <a:pt x="437" y="3234"/>
                  <a:pt x="400" y="3234"/>
                </a:cubicBezTo>
                <a:cubicBezTo>
                  <a:pt x="363" y="3234"/>
                  <a:pt x="333" y="3204"/>
                  <a:pt x="333" y="3167"/>
                </a:cubicBezTo>
                <a:lnTo>
                  <a:pt x="333" y="67"/>
                </a:lnTo>
                <a:cubicBezTo>
                  <a:pt x="333" y="30"/>
                  <a:pt x="363" y="0"/>
                  <a:pt x="400" y="0"/>
                </a:cubicBezTo>
                <a:cubicBezTo>
                  <a:pt x="437" y="0"/>
                  <a:pt x="466" y="30"/>
                  <a:pt x="466" y="67"/>
                </a:cubicBezTo>
                <a:close/>
                <a:moveTo>
                  <a:pt x="800" y="3034"/>
                </a:moveTo>
                <a:lnTo>
                  <a:pt x="400" y="3834"/>
                </a:lnTo>
                <a:lnTo>
                  <a:pt x="0" y="3034"/>
                </a:lnTo>
                <a:lnTo>
                  <a:pt x="800" y="3034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94452" name="Group 532"/>
          <p:cNvGrpSpPr>
            <a:grpSpLocks/>
          </p:cNvGrpSpPr>
          <p:nvPr/>
        </p:nvGrpSpPr>
        <p:grpSpPr bwMode="auto">
          <a:xfrm>
            <a:off x="4103688" y="4959350"/>
            <a:ext cx="593725" cy="271463"/>
            <a:chOff x="3398" y="3718"/>
            <a:chExt cx="492" cy="225"/>
          </a:xfrm>
        </p:grpSpPr>
        <p:sp>
          <p:nvSpPr>
            <p:cNvPr id="594453" name="Freeform 533"/>
            <p:cNvSpPr>
              <a:spLocks/>
            </p:cNvSpPr>
            <p:nvPr/>
          </p:nvSpPr>
          <p:spPr bwMode="auto">
            <a:xfrm>
              <a:off x="3398" y="3718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3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3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54" name="Freeform 534"/>
            <p:cNvSpPr>
              <a:spLocks/>
            </p:cNvSpPr>
            <p:nvPr/>
          </p:nvSpPr>
          <p:spPr bwMode="auto">
            <a:xfrm>
              <a:off x="3398" y="3718"/>
              <a:ext cx="492" cy="225"/>
            </a:xfrm>
            <a:custGeom>
              <a:avLst/>
              <a:gdLst>
                <a:gd name="T0" fmla="*/ 369 w 492"/>
                <a:gd name="T1" fmla="*/ 0 h 225"/>
                <a:gd name="T2" fmla="*/ 369 w 492"/>
                <a:gd name="T3" fmla="*/ 56 h 225"/>
                <a:gd name="T4" fmla="*/ 0 w 492"/>
                <a:gd name="T5" fmla="*/ 56 h 225"/>
                <a:gd name="T6" fmla="*/ 0 w 492"/>
                <a:gd name="T7" fmla="*/ 169 h 225"/>
                <a:gd name="T8" fmla="*/ 369 w 492"/>
                <a:gd name="T9" fmla="*/ 169 h 225"/>
                <a:gd name="T10" fmla="*/ 369 w 492"/>
                <a:gd name="T11" fmla="*/ 225 h 225"/>
                <a:gd name="T12" fmla="*/ 492 w 492"/>
                <a:gd name="T13" fmla="*/ 113 h 225"/>
                <a:gd name="T14" fmla="*/ 369 w 492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25">
                  <a:moveTo>
                    <a:pt x="369" y="0"/>
                  </a:moveTo>
                  <a:lnTo>
                    <a:pt x="369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69" y="169"/>
                  </a:lnTo>
                  <a:lnTo>
                    <a:pt x="369" y="225"/>
                  </a:lnTo>
                  <a:lnTo>
                    <a:pt x="492" y="113"/>
                  </a:lnTo>
                  <a:lnTo>
                    <a:pt x="369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455" name="Freeform 535"/>
          <p:cNvSpPr>
            <a:spLocks noEditPoints="1"/>
          </p:cNvSpPr>
          <p:nvPr/>
        </p:nvSpPr>
        <p:spPr bwMode="auto">
          <a:xfrm>
            <a:off x="4032250" y="5270500"/>
            <a:ext cx="600075" cy="90488"/>
          </a:xfrm>
          <a:custGeom>
            <a:avLst/>
            <a:gdLst>
              <a:gd name="T0" fmla="*/ 2641 w 2675"/>
              <a:gd name="T1" fmla="*/ 233 h 400"/>
              <a:gd name="T2" fmla="*/ 333 w 2675"/>
              <a:gd name="T3" fmla="*/ 233 h 400"/>
              <a:gd name="T4" fmla="*/ 300 w 2675"/>
              <a:gd name="T5" fmla="*/ 200 h 400"/>
              <a:gd name="T6" fmla="*/ 333 w 2675"/>
              <a:gd name="T7" fmla="*/ 167 h 400"/>
              <a:gd name="T8" fmla="*/ 2641 w 2675"/>
              <a:gd name="T9" fmla="*/ 167 h 400"/>
              <a:gd name="T10" fmla="*/ 2675 w 2675"/>
              <a:gd name="T11" fmla="*/ 200 h 400"/>
              <a:gd name="T12" fmla="*/ 2641 w 2675"/>
              <a:gd name="T13" fmla="*/ 233 h 400"/>
              <a:gd name="T14" fmla="*/ 400 w 2675"/>
              <a:gd name="T15" fmla="*/ 400 h 400"/>
              <a:gd name="T16" fmla="*/ 0 w 2675"/>
              <a:gd name="T17" fmla="*/ 200 h 400"/>
              <a:gd name="T18" fmla="*/ 400 w 2675"/>
              <a:gd name="T19" fmla="*/ 0 h 400"/>
              <a:gd name="T20" fmla="*/ 400 w 2675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5" h="400">
                <a:moveTo>
                  <a:pt x="2641" y="233"/>
                </a:moveTo>
                <a:lnTo>
                  <a:pt x="333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3" y="167"/>
                </a:cubicBezTo>
                <a:lnTo>
                  <a:pt x="2641" y="167"/>
                </a:lnTo>
                <a:cubicBezTo>
                  <a:pt x="2660" y="167"/>
                  <a:pt x="2675" y="182"/>
                  <a:pt x="2675" y="200"/>
                </a:cubicBezTo>
                <a:cubicBezTo>
                  <a:pt x="2675" y="219"/>
                  <a:pt x="2660" y="233"/>
                  <a:pt x="2641" y="233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456" name="Line 536"/>
          <p:cNvSpPr>
            <a:spLocks noChangeShapeType="1"/>
          </p:cNvSpPr>
          <p:nvPr/>
        </p:nvSpPr>
        <p:spPr bwMode="auto">
          <a:xfrm>
            <a:off x="6248400" y="4294188"/>
            <a:ext cx="1019175" cy="0"/>
          </a:xfrm>
          <a:prstGeom prst="line">
            <a:avLst/>
          </a:prstGeom>
          <a:noFill/>
          <a:ln w="571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594457" name="Group 537"/>
          <p:cNvGrpSpPr>
            <a:grpSpLocks/>
          </p:cNvGrpSpPr>
          <p:nvPr/>
        </p:nvGrpSpPr>
        <p:grpSpPr bwMode="auto">
          <a:xfrm>
            <a:off x="7085013" y="2846388"/>
            <a:ext cx="1019175" cy="2384425"/>
            <a:chOff x="5866" y="1970"/>
            <a:chExt cx="844" cy="1973"/>
          </a:xfrm>
        </p:grpSpPr>
        <p:sp>
          <p:nvSpPr>
            <p:cNvPr id="594458" name="Rectangle 538"/>
            <p:cNvSpPr>
              <a:spLocks noChangeArrowheads="1"/>
            </p:cNvSpPr>
            <p:nvPr/>
          </p:nvSpPr>
          <p:spPr bwMode="auto">
            <a:xfrm>
              <a:off x="5866" y="1970"/>
              <a:ext cx="844" cy="19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59" name="Rectangle 539"/>
            <p:cNvSpPr>
              <a:spLocks noChangeArrowheads="1"/>
            </p:cNvSpPr>
            <p:nvPr/>
          </p:nvSpPr>
          <p:spPr bwMode="auto">
            <a:xfrm>
              <a:off x="5866" y="1970"/>
              <a:ext cx="844" cy="1973"/>
            </a:xfrm>
            <a:prstGeom prst="rect">
              <a:avLst/>
            </a:prstGeom>
            <a:noFill/>
            <a:ln w="571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460" name="Rectangle 540"/>
          <p:cNvSpPr>
            <a:spLocks noChangeArrowheads="1"/>
          </p:cNvSpPr>
          <p:nvPr/>
        </p:nvSpPr>
        <p:spPr bwMode="auto">
          <a:xfrm>
            <a:off x="7367588" y="3422650"/>
            <a:ext cx="463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routing</a:t>
            </a:r>
            <a:endParaRPr lang="en-GB" sz="3200" dirty="0"/>
          </a:p>
        </p:txBody>
      </p:sp>
      <p:sp>
        <p:nvSpPr>
          <p:cNvPr id="594461" name="Rectangle 541"/>
          <p:cNvSpPr>
            <a:spLocks noChangeArrowheads="1"/>
          </p:cNvSpPr>
          <p:nvPr/>
        </p:nvSpPr>
        <p:spPr bwMode="auto">
          <a:xfrm>
            <a:off x="7545388" y="3603625"/>
            <a:ext cx="101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&amp;</a:t>
            </a:r>
            <a:endParaRPr lang="en-GB" sz="3200" dirty="0"/>
          </a:p>
        </p:txBody>
      </p:sp>
      <p:sp>
        <p:nvSpPr>
          <p:cNvPr id="594462" name="Rectangle 542"/>
          <p:cNvSpPr>
            <a:spLocks noChangeArrowheads="1"/>
          </p:cNvSpPr>
          <p:nvPr/>
        </p:nvSpPr>
        <p:spPr bwMode="auto">
          <a:xfrm>
            <a:off x="7158038" y="3783013"/>
            <a:ext cx="8953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transmission </a:t>
            </a:r>
            <a:endParaRPr lang="en-GB" sz="3200" dirty="0"/>
          </a:p>
        </p:txBody>
      </p:sp>
      <p:sp>
        <p:nvSpPr>
          <p:cNvPr id="594463" name="Rectangle 543"/>
          <p:cNvSpPr>
            <a:spLocks noChangeArrowheads="1"/>
          </p:cNvSpPr>
          <p:nvPr/>
        </p:nvSpPr>
        <p:spPr bwMode="auto">
          <a:xfrm>
            <a:off x="7370763" y="3963988"/>
            <a:ext cx="4556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cs typeface="Angsana New" pitchFamily="18" charset="-34"/>
              </a:rPr>
              <a:t>control</a:t>
            </a:r>
            <a:endParaRPr lang="en-GB" sz="3200" dirty="0"/>
          </a:p>
        </p:txBody>
      </p:sp>
      <p:grpSp>
        <p:nvGrpSpPr>
          <p:cNvPr id="594464" name="Group 544"/>
          <p:cNvGrpSpPr>
            <a:grpSpLocks/>
          </p:cNvGrpSpPr>
          <p:nvPr/>
        </p:nvGrpSpPr>
        <p:grpSpPr bwMode="auto">
          <a:xfrm>
            <a:off x="8167688" y="4954588"/>
            <a:ext cx="595312" cy="271462"/>
            <a:chOff x="6762" y="3715"/>
            <a:chExt cx="493" cy="225"/>
          </a:xfrm>
        </p:grpSpPr>
        <p:sp>
          <p:nvSpPr>
            <p:cNvPr id="594465" name="Freeform 545"/>
            <p:cNvSpPr>
              <a:spLocks/>
            </p:cNvSpPr>
            <p:nvPr/>
          </p:nvSpPr>
          <p:spPr bwMode="auto">
            <a:xfrm>
              <a:off x="6762" y="3715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3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66" name="Freeform 546"/>
            <p:cNvSpPr>
              <a:spLocks/>
            </p:cNvSpPr>
            <p:nvPr/>
          </p:nvSpPr>
          <p:spPr bwMode="auto">
            <a:xfrm>
              <a:off x="6762" y="3715"/>
              <a:ext cx="493" cy="225"/>
            </a:xfrm>
            <a:custGeom>
              <a:avLst/>
              <a:gdLst>
                <a:gd name="T0" fmla="*/ 370 w 493"/>
                <a:gd name="T1" fmla="*/ 0 h 225"/>
                <a:gd name="T2" fmla="*/ 370 w 493"/>
                <a:gd name="T3" fmla="*/ 56 h 225"/>
                <a:gd name="T4" fmla="*/ 0 w 493"/>
                <a:gd name="T5" fmla="*/ 56 h 225"/>
                <a:gd name="T6" fmla="*/ 0 w 493"/>
                <a:gd name="T7" fmla="*/ 169 h 225"/>
                <a:gd name="T8" fmla="*/ 370 w 493"/>
                <a:gd name="T9" fmla="*/ 169 h 225"/>
                <a:gd name="T10" fmla="*/ 370 w 493"/>
                <a:gd name="T11" fmla="*/ 225 h 225"/>
                <a:gd name="T12" fmla="*/ 493 w 493"/>
                <a:gd name="T13" fmla="*/ 113 h 225"/>
                <a:gd name="T14" fmla="*/ 370 w 49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3" h="225">
                  <a:moveTo>
                    <a:pt x="370" y="0"/>
                  </a:moveTo>
                  <a:lnTo>
                    <a:pt x="370" y="56"/>
                  </a:lnTo>
                  <a:lnTo>
                    <a:pt x="0" y="56"/>
                  </a:lnTo>
                  <a:lnTo>
                    <a:pt x="0" y="169"/>
                  </a:lnTo>
                  <a:lnTo>
                    <a:pt x="370" y="169"/>
                  </a:lnTo>
                  <a:lnTo>
                    <a:pt x="370" y="225"/>
                  </a:lnTo>
                  <a:lnTo>
                    <a:pt x="493" y="113"/>
                  </a:lnTo>
                  <a:lnTo>
                    <a:pt x="370" y="0"/>
                  </a:lnTo>
                  <a:close/>
                </a:path>
              </a:pathLst>
            </a:custGeom>
            <a:noFill/>
            <a:ln w="571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467" name="Freeform 547"/>
          <p:cNvSpPr>
            <a:spLocks noEditPoints="1"/>
          </p:cNvSpPr>
          <p:nvPr/>
        </p:nvSpPr>
        <p:spPr bwMode="auto">
          <a:xfrm>
            <a:off x="8143875" y="5270500"/>
            <a:ext cx="598488" cy="90488"/>
          </a:xfrm>
          <a:custGeom>
            <a:avLst/>
            <a:gdLst>
              <a:gd name="T0" fmla="*/ 2642 w 2675"/>
              <a:gd name="T1" fmla="*/ 233 h 400"/>
              <a:gd name="T2" fmla="*/ 334 w 2675"/>
              <a:gd name="T3" fmla="*/ 233 h 400"/>
              <a:gd name="T4" fmla="*/ 300 w 2675"/>
              <a:gd name="T5" fmla="*/ 200 h 400"/>
              <a:gd name="T6" fmla="*/ 334 w 2675"/>
              <a:gd name="T7" fmla="*/ 167 h 400"/>
              <a:gd name="T8" fmla="*/ 2642 w 2675"/>
              <a:gd name="T9" fmla="*/ 167 h 400"/>
              <a:gd name="T10" fmla="*/ 2675 w 2675"/>
              <a:gd name="T11" fmla="*/ 200 h 400"/>
              <a:gd name="T12" fmla="*/ 2642 w 2675"/>
              <a:gd name="T13" fmla="*/ 233 h 400"/>
              <a:gd name="T14" fmla="*/ 400 w 2675"/>
              <a:gd name="T15" fmla="*/ 400 h 400"/>
              <a:gd name="T16" fmla="*/ 0 w 2675"/>
              <a:gd name="T17" fmla="*/ 200 h 400"/>
              <a:gd name="T18" fmla="*/ 400 w 2675"/>
              <a:gd name="T19" fmla="*/ 0 h 400"/>
              <a:gd name="T20" fmla="*/ 400 w 2675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75" h="400">
                <a:moveTo>
                  <a:pt x="2642" y="233"/>
                </a:moveTo>
                <a:lnTo>
                  <a:pt x="334" y="233"/>
                </a:lnTo>
                <a:cubicBezTo>
                  <a:pt x="315" y="233"/>
                  <a:pt x="300" y="219"/>
                  <a:pt x="300" y="200"/>
                </a:cubicBezTo>
                <a:cubicBezTo>
                  <a:pt x="300" y="182"/>
                  <a:pt x="315" y="167"/>
                  <a:pt x="334" y="167"/>
                </a:cubicBezTo>
                <a:lnTo>
                  <a:pt x="2642" y="167"/>
                </a:lnTo>
                <a:cubicBezTo>
                  <a:pt x="2661" y="167"/>
                  <a:pt x="2675" y="182"/>
                  <a:pt x="2675" y="200"/>
                </a:cubicBezTo>
                <a:cubicBezTo>
                  <a:pt x="2675" y="219"/>
                  <a:pt x="2661" y="233"/>
                  <a:pt x="2642" y="233"/>
                </a:cubicBezTo>
                <a:close/>
                <a:moveTo>
                  <a:pt x="400" y="400"/>
                </a:moveTo>
                <a:lnTo>
                  <a:pt x="0" y="200"/>
                </a:lnTo>
                <a:lnTo>
                  <a:pt x="400" y="0"/>
                </a:lnTo>
                <a:lnTo>
                  <a:pt x="400" y="400"/>
                </a:ln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594468" name="Group 548"/>
          <p:cNvGrpSpPr>
            <a:grpSpLocks/>
          </p:cNvGrpSpPr>
          <p:nvPr/>
        </p:nvGrpSpPr>
        <p:grpSpPr bwMode="auto">
          <a:xfrm>
            <a:off x="5475288" y="4292600"/>
            <a:ext cx="84137" cy="87313"/>
            <a:chOff x="4533" y="3166"/>
            <a:chExt cx="71" cy="72"/>
          </a:xfrm>
        </p:grpSpPr>
        <p:sp>
          <p:nvSpPr>
            <p:cNvPr id="594469" name="Oval 549"/>
            <p:cNvSpPr>
              <a:spLocks noChangeArrowheads="1"/>
            </p:cNvSpPr>
            <p:nvPr/>
          </p:nvSpPr>
          <p:spPr bwMode="auto">
            <a:xfrm>
              <a:off x="4533" y="3166"/>
              <a:ext cx="71" cy="7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70" name="Oval 550"/>
            <p:cNvSpPr>
              <a:spLocks noChangeArrowheads="1"/>
            </p:cNvSpPr>
            <p:nvPr/>
          </p:nvSpPr>
          <p:spPr bwMode="auto">
            <a:xfrm>
              <a:off x="4533" y="3166"/>
              <a:ext cx="71" cy="72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471" name="Group 551"/>
          <p:cNvGrpSpPr>
            <a:grpSpLocks/>
          </p:cNvGrpSpPr>
          <p:nvPr/>
        </p:nvGrpSpPr>
        <p:grpSpPr bwMode="auto">
          <a:xfrm>
            <a:off x="5475288" y="4124325"/>
            <a:ext cx="84137" cy="87313"/>
            <a:chOff x="4533" y="3027"/>
            <a:chExt cx="71" cy="71"/>
          </a:xfrm>
        </p:grpSpPr>
        <p:sp>
          <p:nvSpPr>
            <p:cNvPr id="594472" name="Oval 552"/>
            <p:cNvSpPr>
              <a:spLocks noChangeArrowheads="1"/>
            </p:cNvSpPr>
            <p:nvPr/>
          </p:nvSpPr>
          <p:spPr bwMode="auto">
            <a:xfrm>
              <a:off x="4533" y="3027"/>
              <a:ext cx="71" cy="7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73" name="Oval 553"/>
            <p:cNvSpPr>
              <a:spLocks noChangeArrowheads="1"/>
            </p:cNvSpPr>
            <p:nvPr/>
          </p:nvSpPr>
          <p:spPr bwMode="auto">
            <a:xfrm>
              <a:off x="4533" y="3027"/>
              <a:ext cx="71" cy="71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94474" name="Group 554"/>
          <p:cNvGrpSpPr>
            <a:grpSpLocks/>
          </p:cNvGrpSpPr>
          <p:nvPr/>
        </p:nvGrpSpPr>
        <p:grpSpPr bwMode="auto">
          <a:xfrm>
            <a:off x="5475288" y="3952875"/>
            <a:ext cx="84137" cy="85725"/>
            <a:chOff x="4533" y="2885"/>
            <a:chExt cx="71" cy="72"/>
          </a:xfrm>
        </p:grpSpPr>
        <p:sp>
          <p:nvSpPr>
            <p:cNvPr id="594475" name="Oval 555"/>
            <p:cNvSpPr>
              <a:spLocks noChangeArrowheads="1"/>
            </p:cNvSpPr>
            <p:nvPr/>
          </p:nvSpPr>
          <p:spPr bwMode="auto">
            <a:xfrm>
              <a:off x="4533" y="2885"/>
              <a:ext cx="71" cy="7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4476" name="Oval 556"/>
            <p:cNvSpPr>
              <a:spLocks noChangeArrowheads="1"/>
            </p:cNvSpPr>
            <p:nvPr/>
          </p:nvSpPr>
          <p:spPr bwMode="auto">
            <a:xfrm>
              <a:off x="4533" y="2885"/>
              <a:ext cx="71" cy="72"/>
            </a:xfrm>
            <a:prstGeom prst="ellipse">
              <a:avLst/>
            </a:prstGeom>
            <a:noFill/>
            <a:ln w="57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594516" name="Freeform 596"/>
          <p:cNvSpPr>
            <a:spLocks noEditPoints="1"/>
          </p:cNvSpPr>
          <p:nvPr/>
        </p:nvSpPr>
        <p:spPr bwMode="auto">
          <a:xfrm>
            <a:off x="2171700" y="2455863"/>
            <a:ext cx="485775" cy="485775"/>
          </a:xfrm>
          <a:custGeom>
            <a:avLst/>
            <a:gdLst>
              <a:gd name="T0" fmla="*/ 1217 w 2691"/>
              <a:gd name="T1" fmla="*/ 57 h 2692"/>
              <a:gd name="T2" fmla="*/ 1347 w 2691"/>
              <a:gd name="T3" fmla="*/ 0 h 2692"/>
              <a:gd name="T4" fmla="*/ 1023 w 2691"/>
              <a:gd name="T5" fmla="*/ 91 h 2692"/>
              <a:gd name="T6" fmla="*/ 852 w 2691"/>
              <a:gd name="T7" fmla="*/ 122 h 2692"/>
              <a:gd name="T8" fmla="*/ 1012 w 2691"/>
              <a:gd name="T9" fmla="*/ 42 h 2692"/>
              <a:gd name="T10" fmla="*/ 621 w 2691"/>
              <a:gd name="T11" fmla="*/ 272 h 2692"/>
              <a:gd name="T12" fmla="*/ 595 w 2691"/>
              <a:gd name="T13" fmla="*/ 230 h 2692"/>
              <a:gd name="T14" fmla="*/ 433 w 2691"/>
              <a:gd name="T15" fmla="*/ 427 h 2692"/>
              <a:gd name="T16" fmla="*/ 301 w 2691"/>
              <a:gd name="T17" fmla="*/ 540 h 2692"/>
              <a:gd name="T18" fmla="*/ 399 w 2691"/>
              <a:gd name="T19" fmla="*/ 390 h 2692"/>
              <a:gd name="T20" fmla="*/ 206 w 2691"/>
              <a:gd name="T21" fmla="*/ 729 h 2692"/>
              <a:gd name="T22" fmla="*/ 164 w 2691"/>
              <a:gd name="T23" fmla="*/ 704 h 2692"/>
              <a:gd name="T24" fmla="*/ 93 w 2691"/>
              <a:gd name="T25" fmla="*/ 1014 h 2692"/>
              <a:gd name="T26" fmla="*/ 64 w 2691"/>
              <a:gd name="T27" fmla="*/ 1157 h 2692"/>
              <a:gd name="T28" fmla="*/ 28 w 2691"/>
              <a:gd name="T29" fmla="*/ 1074 h 2692"/>
              <a:gd name="T30" fmla="*/ 93 w 2691"/>
              <a:gd name="T31" fmla="*/ 1014 h 2692"/>
              <a:gd name="T32" fmla="*/ 60 w 2691"/>
              <a:gd name="T33" fmla="*/ 1500 h 2692"/>
              <a:gd name="T34" fmla="*/ 2 w 2691"/>
              <a:gd name="T35" fmla="*/ 1415 h 2692"/>
              <a:gd name="T36" fmla="*/ 98 w 2691"/>
              <a:gd name="T37" fmla="*/ 1692 h 2692"/>
              <a:gd name="T38" fmla="*/ 99 w 2691"/>
              <a:gd name="T39" fmla="*/ 1849 h 2692"/>
              <a:gd name="T40" fmla="*/ 98 w 2691"/>
              <a:gd name="T41" fmla="*/ 1692 h 2692"/>
              <a:gd name="T42" fmla="*/ 310 w 2691"/>
              <a:gd name="T43" fmla="*/ 2164 h 2692"/>
              <a:gd name="T44" fmla="*/ 198 w 2691"/>
              <a:gd name="T45" fmla="*/ 1998 h 2692"/>
              <a:gd name="T46" fmla="*/ 556 w 2691"/>
              <a:gd name="T47" fmla="*/ 2371 h 2692"/>
              <a:gd name="T48" fmla="*/ 410 w 2691"/>
              <a:gd name="T49" fmla="*/ 2312 h 2692"/>
              <a:gd name="T50" fmla="*/ 730 w 2691"/>
              <a:gd name="T51" fmla="*/ 2486 h 2692"/>
              <a:gd name="T52" fmla="*/ 834 w 2691"/>
              <a:gd name="T53" fmla="*/ 2590 h 2692"/>
              <a:gd name="T54" fmla="*/ 686 w 2691"/>
              <a:gd name="T55" fmla="*/ 2489 h 2692"/>
              <a:gd name="T56" fmla="*/ 1150 w 2691"/>
              <a:gd name="T57" fmla="*/ 2627 h 2692"/>
              <a:gd name="T58" fmla="*/ 1140 w 2691"/>
              <a:gd name="T59" fmla="*/ 2677 h 2692"/>
              <a:gd name="T60" fmla="*/ 1038 w 2691"/>
              <a:gd name="T61" fmla="*/ 2605 h 2692"/>
              <a:gd name="T62" fmla="*/ 1525 w 2691"/>
              <a:gd name="T63" fmla="*/ 2629 h 2692"/>
              <a:gd name="T64" fmla="*/ 1415 w 2691"/>
              <a:gd name="T65" fmla="*/ 2690 h 2692"/>
              <a:gd name="T66" fmla="*/ 1717 w 2691"/>
              <a:gd name="T67" fmla="*/ 2588 h 2692"/>
              <a:gd name="T68" fmla="*/ 1887 w 2691"/>
              <a:gd name="T69" fmla="*/ 2550 h 2692"/>
              <a:gd name="T70" fmla="*/ 1731 w 2691"/>
              <a:gd name="T71" fmla="*/ 2636 h 2692"/>
              <a:gd name="T72" fmla="*/ 2072 w 2691"/>
              <a:gd name="T73" fmla="*/ 2420 h 2692"/>
              <a:gd name="T74" fmla="*/ 2098 w 2691"/>
              <a:gd name="T75" fmla="*/ 2463 h 2692"/>
              <a:gd name="T76" fmla="*/ 2293 w 2691"/>
              <a:gd name="T77" fmla="*/ 2230 h 2692"/>
              <a:gd name="T78" fmla="*/ 2427 w 2691"/>
              <a:gd name="T79" fmla="*/ 2147 h 2692"/>
              <a:gd name="T80" fmla="*/ 2293 w 2691"/>
              <a:gd name="T81" fmla="*/ 2230 h 2692"/>
              <a:gd name="T82" fmla="*/ 2585 w 2691"/>
              <a:gd name="T83" fmla="*/ 1803 h 2692"/>
              <a:gd name="T84" fmla="*/ 2503 w 2691"/>
              <a:gd name="T85" fmla="*/ 1986 h 2692"/>
              <a:gd name="T86" fmla="*/ 2627 w 2691"/>
              <a:gd name="T87" fmla="*/ 1543 h 2692"/>
              <a:gd name="T88" fmla="*/ 2677 w 2691"/>
              <a:gd name="T89" fmla="*/ 1552 h 2692"/>
              <a:gd name="T90" fmla="*/ 2611 w 2691"/>
              <a:gd name="T91" fmla="*/ 1630 h 2692"/>
              <a:gd name="T92" fmla="*/ 2628 w 2691"/>
              <a:gd name="T93" fmla="*/ 1148 h 2692"/>
              <a:gd name="T94" fmla="*/ 2677 w 2691"/>
              <a:gd name="T95" fmla="*/ 1142 h 2692"/>
              <a:gd name="T96" fmla="*/ 2667 w 2691"/>
              <a:gd name="T97" fmla="*/ 1313 h 2692"/>
              <a:gd name="T98" fmla="*/ 2528 w 2691"/>
              <a:gd name="T99" fmla="*/ 816 h 2692"/>
              <a:gd name="T100" fmla="*/ 2628 w 2691"/>
              <a:gd name="T101" fmla="*/ 936 h 2692"/>
              <a:gd name="T102" fmla="*/ 2421 w 2691"/>
              <a:gd name="T103" fmla="*/ 620 h 2692"/>
              <a:gd name="T104" fmla="*/ 2463 w 2691"/>
              <a:gd name="T105" fmla="*/ 595 h 2692"/>
              <a:gd name="T106" fmla="*/ 2211 w 2691"/>
              <a:gd name="T107" fmla="*/ 383 h 2692"/>
              <a:gd name="T108" fmla="*/ 2126 w 2691"/>
              <a:gd name="T109" fmla="*/ 251 h 2692"/>
              <a:gd name="T110" fmla="*/ 2211 w 2691"/>
              <a:gd name="T111" fmla="*/ 383 h 2692"/>
              <a:gd name="T112" fmla="*/ 1779 w 2691"/>
              <a:gd name="T113" fmla="*/ 100 h 2692"/>
              <a:gd name="T114" fmla="*/ 1963 w 2691"/>
              <a:gd name="T115" fmla="*/ 179 h 2692"/>
              <a:gd name="T116" fmla="*/ 1478 w 2691"/>
              <a:gd name="T117" fmla="*/ 57 h 2692"/>
              <a:gd name="T118" fmla="*/ 1485 w 2691"/>
              <a:gd name="T119" fmla="*/ 7 h 2692"/>
              <a:gd name="T120" fmla="*/ 1607 w 2691"/>
              <a:gd name="T121" fmla="*/ 76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91" h="2692">
                <a:moveTo>
                  <a:pt x="1364" y="51"/>
                </a:moveTo>
                <a:lnTo>
                  <a:pt x="1346" y="50"/>
                </a:lnTo>
                <a:lnTo>
                  <a:pt x="1279" y="52"/>
                </a:lnTo>
                <a:lnTo>
                  <a:pt x="1217" y="57"/>
                </a:lnTo>
                <a:cubicBezTo>
                  <a:pt x="1203" y="58"/>
                  <a:pt x="1191" y="48"/>
                  <a:pt x="1190" y="34"/>
                </a:cubicBezTo>
                <a:cubicBezTo>
                  <a:pt x="1189" y="20"/>
                  <a:pt x="1199" y="8"/>
                  <a:pt x="1213" y="7"/>
                </a:cubicBezTo>
                <a:lnTo>
                  <a:pt x="1278" y="2"/>
                </a:lnTo>
                <a:lnTo>
                  <a:pt x="1347" y="0"/>
                </a:lnTo>
                <a:lnTo>
                  <a:pt x="1365" y="1"/>
                </a:lnTo>
                <a:cubicBezTo>
                  <a:pt x="1379" y="1"/>
                  <a:pt x="1390" y="13"/>
                  <a:pt x="1389" y="26"/>
                </a:cubicBezTo>
                <a:cubicBezTo>
                  <a:pt x="1389" y="40"/>
                  <a:pt x="1378" y="51"/>
                  <a:pt x="1364" y="51"/>
                </a:cubicBezTo>
                <a:close/>
                <a:moveTo>
                  <a:pt x="1023" y="91"/>
                </a:moveTo>
                <a:lnTo>
                  <a:pt x="1022" y="91"/>
                </a:lnTo>
                <a:lnTo>
                  <a:pt x="960" y="109"/>
                </a:lnTo>
                <a:lnTo>
                  <a:pt x="884" y="137"/>
                </a:lnTo>
                <a:cubicBezTo>
                  <a:pt x="871" y="142"/>
                  <a:pt x="857" y="135"/>
                  <a:pt x="852" y="122"/>
                </a:cubicBezTo>
                <a:cubicBezTo>
                  <a:pt x="847" y="109"/>
                  <a:pt x="854" y="95"/>
                  <a:pt x="867" y="90"/>
                </a:cubicBezTo>
                <a:lnTo>
                  <a:pt x="947" y="61"/>
                </a:lnTo>
                <a:lnTo>
                  <a:pt x="1011" y="43"/>
                </a:lnTo>
                <a:lnTo>
                  <a:pt x="1012" y="42"/>
                </a:lnTo>
                <a:cubicBezTo>
                  <a:pt x="1026" y="39"/>
                  <a:pt x="1039" y="48"/>
                  <a:pt x="1042" y="61"/>
                </a:cubicBezTo>
                <a:cubicBezTo>
                  <a:pt x="1045" y="75"/>
                  <a:pt x="1037" y="88"/>
                  <a:pt x="1023" y="91"/>
                </a:cubicBezTo>
                <a:close/>
                <a:moveTo>
                  <a:pt x="708" y="220"/>
                </a:moveTo>
                <a:lnTo>
                  <a:pt x="621" y="272"/>
                </a:lnTo>
                <a:lnTo>
                  <a:pt x="584" y="300"/>
                </a:lnTo>
                <a:cubicBezTo>
                  <a:pt x="573" y="308"/>
                  <a:pt x="557" y="306"/>
                  <a:pt x="549" y="295"/>
                </a:cubicBezTo>
                <a:cubicBezTo>
                  <a:pt x="541" y="284"/>
                  <a:pt x="543" y="268"/>
                  <a:pt x="554" y="260"/>
                </a:cubicBezTo>
                <a:lnTo>
                  <a:pt x="595" y="230"/>
                </a:lnTo>
                <a:lnTo>
                  <a:pt x="682" y="177"/>
                </a:lnTo>
                <a:cubicBezTo>
                  <a:pt x="694" y="170"/>
                  <a:pt x="709" y="174"/>
                  <a:pt x="716" y="185"/>
                </a:cubicBezTo>
                <a:cubicBezTo>
                  <a:pt x="723" y="197"/>
                  <a:pt x="720" y="213"/>
                  <a:pt x="708" y="220"/>
                </a:cubicBezTo>
                <a:close/>
                <a:moveTo>
                  <a:pt x="433" y="427"/>
                </a:moveTo>
                <a:lnTo>
                  <a:pt x="429" y="430"/>
                </a:lnTo>
                <a:lnTo>
                  <a:pt x="345" y="523"/>
                </a:lnTo>
                <a:lnTo>
                  <a:pt x="336" y="535"/>
                </a:lnTo>
                <a:cubicBezTo>
                  <a:pt x="328" y="546"/>
                  <a:pt x="312" y="549"/>
                  <a:pt x="301" y="540"/>
                </a:cubicBezTo>
                <a:cubicBezTo>
                  <a:pt x="290" y="532"/>
                  <a:pt x="288" y="516"/>
                  <a:pt x="296" y="505"/>
                </a:cubicBezTo>
                <a:lnTo>
                  <a:pt x="308" y="489"/>
                </a:lnTo>
                <a:lnTo>
                  <a:pt x="396" y="393"/>
                </a:lnTo>
                <a:lnTo>
                  <a:pt x="399" y="390"/>
                </a:lnTo>
                <a:cubicBezTo>
                  <a:pt x="410" y="381"/>
                  <a:pt x="425" y="382"/>
                  <a:pt x="435" y="392"/>
                </a:cubicBezTo>
                <a:cubicBezTo>
                  <a:pt x="444" y="402"/>
                  <a:pt x="443" y="418"/>
                  <a:pt x="433" y="427"/>
                </a:cubicBezTo>
                <a:close/>
                <a:moveTo>
                  <a:pt x="225" y="698"/>
                </a:moveTo>
                <a:lnTo>
                  <a:pt x="206" y="729"/>
                </a:lnTo>
                <a:lnTo>
                  <a:pt x="158" y="830"/>
                </a:lnTo>
                <a:cubicBezTo>
                  <a:pt x="152" y="842"/>
                  <a:pt x="137" y="847"/>
                  <a:pt x="124" y="841"/>
                </a:cubicBezTo>
                <a:cubicBezTo>
                  <a:pt x="112" y="835"/>
                  <a:pt x="107" y="820"/>
                  <a:pt x="113" y="808"/>
                </a:cubicBezTo>
                <a:lnTo>
                  <a:pt x="164" y="704"/>
                </a:lnTo>
                <a:lnTo>
                  <a:pt x="182" y="672"/>
                </a:lnTo>
                <a:cubicBezTo>
                  <a:pt x="190" y="661"/>
                  <a:pt x="205" y="657"/>
                  <a:pt x="217" y="664"/>
                </a:cubicBezTo>
                <a:cubicBezTo>
                  <a:pt x="229" y="671"/>
                  <a:pt x="232" y="686"/>
                  <a:pt x="225" y="698"/>
                </a:cubicBezTo>
                <a:close/>
                <a:moveTo>
                  <a:pt x="93" y="1014"/>
                </a:moveTo>
                <a:lnTo>
                  <a:pt x="91" y="1023"/>
                </a:lnTo>
                <a:lnTo>
                  <a:pt x="76" y="1085"/>
                </a:lnTo>
                <a:lnTo>
                  <a:pt x="65" y="1149"/>
                </a:lnTo>
                <a:lnTo>
                  <a:pt x="64" y="1157"/>
                </a:lnTo>
                <a:cubicBezTo>
                  <a:pt x="62" y="1171"/>
                  <a:pt x="50" y="1181"/>
                  <a:pt x="36" y="1179"/>
                </a:cubicBezTo>
                <a:cubicBezTo>
                  <a:pt x="22" y="1177"/>
                  <a:pt x="13" y="1165"/>
                  <a:pt x="14" y="1151"/>
                </a:cubicBezTo>
                <a:lnTo>
                  <a:pt x="16" y="1140"/>
                </a:lnTo>
                <a:lnTo>
                  <a:pt x="28" y="1074"/>
                </a:lnTo>
                <a:lnTo>
                  <a:pt x="43" y="1009"/>
                </a:lnTo>
                <a:lnTo>
                  <a:pt x="45" y="1000"/>
                </a:lnTo>
                <a:cubicBezTo>
                  <a:pt x="49" y="987"/>
                  <a:pt x="63" y="979"/>
                  <a:pt x="76" y="983"/>
                </a:cubicBezTo>
                <a:cubicBezTo>
                  <a:pt x="90" y="987"/>
                  <a:pt x="97" y="1001"/>
                  <a:pt x="93" y="1014"/>
                </a:cubicBezTo>
                <a:close/>
                <a:moveTo>
                  <a:pt x="51" y="1353"/>
                </a:moveTo>
                <a:lnTo>
                  <a:pt x="52" y="1413"/>
                </a:lnTo>
                <a:lnTo>
                  <a:pt x="57" y="1479"/>
                </a:lnTo>
                <a:lnTo>
                  <a:pt x="60" y="1500"/>
                </a:lnTo>
                <a:cubicBezTo>
                  <a:pt x="62" y="1514"/>
                  <a:pt x="52" y="1526"/>
                  <a:pt x="38" y="1528"/>
                </a:cubicBezTo>
                <a:cubicBezTo>
                  <a:pt x="24" y="1530"/>
                  <a:pt x="12" y="1520"/>
                  <a:pt x="10" y="1506"/>
                </a:cubicBezTo>
                <a:lnTo>
                  <a:pt x="8" y="1483"/>
                </a:lnTo>
                <a:lnTo>
                  <a:pt x="2" y="1415"/>
                </a:lnTo>
                <a:lnTo>
                  <a:pt x="1" y="1354"/>
                </a:lnTo>
                <a:cubicBezTo>
                  <a:pt x="0" y="1340"/>
                  <a:pt x="11" y="1329"/>
                  <a:pt x="25" y="1328"/>
                </a:cubicBezTo>
                <a:cubicBezTo>
                  <a:pt x="39" y="1328"/>
                  <a:pt x="50" y="1339"/>
                  <a:pt x="51" y="1353"/>
                </a:cubicBezTo>
                <a:close/>
                <a:moveTo>
                  <a:pt x="98" y="1692"/>
                </a:moveTo>
                <a:lnTo>
                  <a:pt x="109" y="1732"/>
                </a:lnTo>
                <a:lnTo>
                  <a:pt x="146" y="1832"/>
                </a:lnTo>
                <a:cubicBezTo>
                  <a:pt x="151" y="1845"/>
                  <a:pt x="144" y="1860"/>
                  <a:pt x="131" y="1864"/>
                </a:cubicBezTo>
                <a:cubicBezTo>
                  <a:pt x="118" y="1869"/>
                  <a:pt x="104" y="1862"/>
                  <a:pt x="99" y="1849"/>
                </a:cubicBezTo>
                <a:lnTo>
                  <a:pt x="61" y="1746"/>
                </a:lnTo>
                <a:lnTo>
                  <a:pt x="49" y="1706"/>
                </a:lnTo>
                <a:cubicBezTo>
                  <a:pt x="46" y="1693"/>
                  <a:pt x="53" y="1679"/>
                  <a:pt x="67" y="1675"/>
                </a:cubicBezTo>
                <a:cubicBezTo>
                  <a:pt x="80" y="1671"/>
                  <a:pt x="94" y="1679"/>
                  <a:pt x="98" y="1692"/>
                </a:cubicBezTo>
                <a:close/>
                <a:moveTo>
                  <a:pt x="233" y="2007"/>
                </a:moveTo>
                <a:lnTo>
                  <a:pt x="272" y="2072"/>
                </a:lnTo>
                <a:lnTo>
                  <a:pt x="315" y="2129"/>
                </a:lnTo>
                <a:cubicBezTo>
                  <a:pt x="323" y="2140"/>
                  <a:pt x="321" y="2156"/>
                  <a:pt x="310" y="2164"/>
                </a:cubicBezTo>
                <a:cubicBezTo>
                  <a:pt x="299" y="2172"/>
                  <a:pt x="283" y="2170"/>
                  <a:pt x="275" y="2159"/>
                </a:cubicBezTo>
                <a:lnTo>
                  <a:pt x="230" y="2098"/>
                </a:lnTo>
                <a:lnTo>
                  <a:pt x="190" y="2033"/>
                </a:lnTo>
                <a:cubicBezTo>
                  <a:pt x="183" y="2021"/>
                  <a:pt x="187" y="2005"/>
                  <a:pt x="198" y="1998"/>
                </a:cubicBezTo>
                <a:cubicBezTo>
                  <a:pt x="210" y="1991"/>
                  <a:pt x="226" y="1995"/>
                  <a:pt x="233" y="2007"/>
                </a:cubicBezTo>
                <a:close/>
                <a:moveTo>
                  <a:pt x="444" y="2275"/>
                </a:moveTo>
                <a:lnTo>
                  <a:pt x="523" y="2347"/>
                </a:lnTo>
                <a:lnTo>
                  <a:pt x="556" y="2371"/>
                </a:lnTo>
                <a:cubicBezTo>
                  <a:pt x="567" y="2380"/>
                  <a:pt x="569" y="2395"/>
                  <a:pt x="561" y="2406"/>
                </a:cubicBezTo>
                <a:cubicBezTo>
                  <a:pt x="553" y="2417"/>
                  <a:pt x="537" y="2420"/>
                  <a:pt x="526" y="2411"/>
                </a:cubicBezTo>
                <a:lnTo>
                  <a:pt x="489" y="2384"/>
                </a:lnTo>
                <a:lnTo>
                  <a:pt x="410" y="2312"/>
                </a:lnTo>
                <a:cubicBezTo>
                  <a:pt x="400" y="2303"/>
                  <a:pt x="399" y="2287"/>
                  <a:pt x="409" y="2277"/>
                </a:cubicBezTo>
                <a:cubicBezTo>
                  <a:pt x="418" y="2267"/>
                  <a:pt x="434" y="2266"/>
                  <a:pt x="444" y="2275"/>
                </a:cubicBezTo>
                <a:close/>
                <a:moveTo>
                  <a:pt x="720" y="2480"/>
                </a:moveTo>
                <a:lnTo>
                  <a:pt x="730" y="2486"/>
                </a:lnTo>
                <a:lnTo>
                  <a:pt x="843" y="2541"/>
                </a:lnTo>
                <a:lnTo>
                  <a:pt x="851" y="2544"/>
                </a:lnTo>
                <a:cubicBezTo>
                  <a:pt x="864" y="2548"/>
                  <a:pt x="870" y="2563"/>
                  <a:pt x="866" y="2576"/>
                </a:cubicBezTo>
                <a:cubicBezTo>
                  <a:pt x="861" y="2589"/>
                  <a:pt x="847" y="2595"/>
                  <a:pt x="834" y="2590"/>
                </a:cubicBezTo>
                <a:lnTo>
                  <a:pt x="822" y="2586"/>
                </a:lnTo>
                <a:lnTo>
                  <a:pt x="704" y="2529"/>
                </a:lnTo>
                <a:lnTo>
                  <a:pt x="694" y="2523"/>
                </a:lnTo>
                <a:cubicBezTo>
                  <a:pt x="683" y="2516"/>
                  <a:pt x="679" y="2500"/>
                  <a:pt x="686" y="2489"/>
                </a:cubicBezTo>
                <a:cubicBezTo>
                  <a:pt x="693" y="2477"/>
                  <a:pt x="708" y="2473"/>
                  <a:pt x="720" y="2480"/>
                </a:cubicBezTo>
                <a:close/>
                <a:moveTo>
                  <a:pt x="1038" y="2605"/>
                </a:moveTo>
                <a:lnTo>
                  <a:pt x="1086" y="2616"/>
                </a:lnTo>
                <a:lnTo>
                  <a:pt x="1150" y="2627"/>
                </a:lnTo>
                <a:lnTo>
                  <a:pt x="1183" y="2631"/>
                </a:lnTo>
                <a:cubicBezTo>
                  <a:pt x="1196" y="2633"/>
                  <a:pt x="1206" y="2645"/>
                  <a:pt x="1204" y="2659"/>
                </a:cubicBezTo>
                <a:cubicBezTo>
                  <a:pt x="1203" y="2673"/>
                  <a:pt x="1190" y="2683"/>
                  <a:pt x="1177" y="2681"/>
                </a:cubicBezTo>
                <a:lnTo>
                  <a:pt x="1140" y="2677"/>
                </a:lnTo>
                <a:lnTo>
                  <a:pt x="1074" y="2664"/>
                </a:lnTo>
                <a:lnTo>
                  <a:pt x="1027" y="2653"/>
                </a:lnTo>
                <a:cubicBezTo>
                  <a:pt x="1013" y="2650"/>
                  <a:pt x="1005" y="2637"/>
                  <a:pt x="1008" y="2623"/>
                </a:cubicBezTo>
                <a:cubicBezTo>
                  <a:pt x="1011" y="2610"/>
                  <a:pt x="1024" y="2602"/>
                  <a:pt x="1038" y="2605"/>
                </a:cubicBezTo>
                <a:close/>
                <a:moveTo>
                  <a:pt x="1379" y="2641"/>
                </a:moveTo>
                <a:lnTo>
                  <a:pt x="1414" y="2640"/>
                </a:lnTo>
                <a:lnTo>
                  <a:pt x="1479" y="2635"/>
                </a:lnTo>
                <a:lnTo>
                  <a:pt x="1525" y="2629"/>
                </a:lnTo>
                <a:cubicBezTo>
                  <a:pt x="1539" y="2628"/>
                  <a:pt x="1552" y="2638"/>
                  <a:pt x="1553" y="2651"/>
                </a:cubicBezTo>
                <a:cubicBezTo>
                  <a:pt x="1555" y="2665"/>
                  <a:pt x="1545" y="2677"/>
                  <a:pt x="1532" y="2679"/>
                </a:cubicBezTo>
                <a:lnTo>
                  <a:pt x="1484" y="2685"/>
                </a:lnTo>
                <a:lnTo>
                  <a:pt x="1415" y="2690"/>
                </a:lnTo>
                <a:lnTo>
                  <a:pt x="1380" y="2691"/>
                </a:lnTo>
                <a:cubicBezTo>
                  <a:pt x="1366" y="2692"/>
                  <a:pt x="1354" y="2681"/>
                  <a:pt x="1354" y="2667"/>
                </a:cubicBezTo>
                <a:cubicBezTo>
                  <a:pt x="1354" y="2653"/>
                  <a:pt x="1365" y="2642"/>
                  <a:pt x="1379" y="2641"/>
                </a:cubicBezTo>
                <a:close/>
                <a:moveTo>
                  <a:pt x="1717" y="2588"/>
                </a:moveTo>
                <a:lnTo>
                  <a:pt x="1733" y="2583"/>
                </a:lnTo>
                <a:lnTo>
                  <a:pt x="1852" y="2540"/>
                </a:lnTo>
                <a:lnTo>
                  <a:pt x="1854" y="2538"/>
                </a:lnTo>
                <a:cubicBezTo>
                  <a:pt x="1866" y="2532"/>
                  <a:pt x="1881" y="2538"/>
                  <a:pt x="1887" y="2550"/>
                </a:cubicBezTo>
                <a:cubicBezTo>
                  <a:pt x="1893" y="2563"/>
                  <a:pt x="1888" y="2577"/>
                  <a:pt x="1876" y="2583"/>
                </a:cubicBezTo>
                <a:lnTo>
                  <a:pt x="1869" y="2586"/>
                </a:lnTo>
                <a:lnTo>
                  <a:pt x="1746" y="2632"/>
                </a:lnTo>
                <a:lnTo>
                  <a:pt x="1731" y="2636"/>
                </a:lnTo>
                <a:cubicBezTo>
                  <a:pt x="1717" y="2640"/>
                  <a:pt x="1703" y="2632"/>
                  <a:pt x="1700" y="2619"/>
                </a:cubicBezTo>
                <a:cubicBezTo>
                  <a:pt x="1696" y="2606"/>
                  <a:pt x="1704" y="2592"/>
                  <a:pt x="1717" y="2588"/>
                </a:cubicBezTo>
                <a:close/>
                <a:moveTo>
                  <a:pt x="2029" y="2446"/>
                </a:moveTo>
                <a:lnTo>
                  <a:pt x="2072" y="2420"/>
                </a:lnTo>
                <a:lnTo>
                  <a:pt x="2149" y="2362"/>
                </a:lnTo>
                <a:cubicBezTo>
                  <a:pt x="2160" y="2354"/>
                  <a:pt x="2176" y="2356"/>
                  <a:pt x="2184" y="2367"/>
                </a:cubicBezTo>
                <a:cubicBezTo>
                  <a:pt x="2193" y="2378"/>
                  <a:pt x="2190" y="2394"/>
                  <a:pt x="2179" y="2402"/>
                </a:cubicBezTo>
                <a:lnTo>
                  <a:pt x="2098" y="2463"/>
                </a:lnTo>
                <a:lnTo>
                  <a:pt x="2054" y="2489"/>
                </a:lnTo>
                <a:cubicBezTo>
                  <a:pt x="2043" y="2496"/>
                  <a:pt x="2027" y="2493"/>
                  <a:pt x="2020" y="2481"/>
                </a:cubicBezTo>
                <a:cubicBezTo>
                  <a:pt x="2013" y="2469"/>
                  <a:pt x="2017" y="2454"/>
                  <a:pt x="2029" y="2446"/>
                </a:cubicBezTo>
                <a:close/>
                <a:moveTo>
                  <a:pt x="2293" y="2230"/>
                </a:moveTo>
                <a:lnTo>
                  <a:pt x="2348" y="2170"/>
                </a:lnTo>
                <a:lnTo>
                  <a:pt x="2387" y="2117"/>
                </a:lnTo>
                <a:cubicBezTo>
                  <a:pt x="2395" y="2106"/>
                  <a:pt x="2411" y="2103"/>
                  <a:pt x="2422" y="2112"/>
                </a:cubicBezTo>
                <a:cubicBezTo>
                  <a:pt x="2433" y="2120"/>
                  <a:pt x="2435" y="2135"/>
                  <a:pt x="2427" y="2147"/>
                </a:cubicBezTo>
                <a:lnTo>
                  <a:pt x="2384" y="2203"/>
                </a:lnTo>
                <a:lnTo>
                  <a:pt x="2329" y="2263"/>
                </a:lnTo>
                <a:cubicBezTo>
                  <a:pt x="2320" y="2274"/>
                  <a:pt x="2304" y="2274"/>
                  <a:pt x="2294" y="2265"/>
                </a:cubicBezTo>
                <a:cubicBezTo>
                  <a:pt x="2284" y="2256"/>
                  <a:pt x="2283" y="2240"/>
                  <a:pt x="2293" y="2230"/>
                </a:cubicBezTo>
                <a:close/>
                <a:moveTo>
                  <a:pt x="2492" y="1952"/>
                </a:moveTo>
                <a:lnTo>
                  <a:pt x="2541" y="1850"/>
                </a:lnTo>
                <a:lnTo>
                  <a:pt x="2552" y="1818"/>
                </a:lnTo>
                <a:cubicBezTo>
                  <a:pt x="2557" y="1805"/>
                  <a:pt x="2572" y="1798"/>
                  <a:pt x="2585" y="1803"/>
                </a:cubicBezTo>
                <a:cubicBezTo>
                  <a:pt x="2597" y="1808"/>
                  <a:pt x="2604" y="1822"/>
                  <a:pt x="2599" y="1835"/>
                </a:cubicBezTo>
                <a:lnTo>
                  <a:pt x="2586" y="1871"/>
                </a:lnTo>
                <a:lnTo>
                  <a:pt x="2537" y="1974"/>
                </a:lnTo>
                <a:cubicBezTo>
                  <a:pt x="2531" y="1986"/>
                  <a:pt x="2516" y="1992"/>
                  <a:pt x="2503" y="1986"/>
                </a:cubicBezTo>
                <a:cubicBezTo>
                  <a:pt x="2491" y="1980"/>
                  <a:pt x="2486" y="1965"/>
                  <a:pt x="2492" y="1952"/>
                </a:cubicBezTo>
                <a:close/>
                <a:moveTo>
                  <a:pt x="2611" y="1630"/>
                </a:moveTo>
                <a:lnTo>
                  <a:pt x="2616" y="1607"/>
                </a:lnTo>
                <a:lnTo>
                  <a:pt x="2627" y="1543"/>
                </a:lnTo>
                <a:lnTo>
                  <a:pt x="2635" y="1485"/>
                </a:lnTo>
                <a:cubicBezTo>
                  <a:pt x="2637" y="1471"/>
                  <a:pt x="2649" y="1461"/>
                  <a:pt x="2663" y="1463"/>
                </a:cubicBezTo>
                <a:cubicBezTo>
                  <a:pt x="2676" y="1465"/>
                  <a:pt x="2686" y="1477"/>
                  <a:pt x="2684" y="1491"/>
                </a:cubicBezTo>
                <a:lnTo>
                  <a:pt x="2677" y="1552"/>
                </a:lnTo>
                <a:lnTo>
                  <a:pt x="2665" y="1618"/>
                </a:lnTo>
                <a:lnTo>
                  <a:pt x="2660" y="1641"/>
                </a:lnTo>
                <a:cubicBezTo>
                  <a:pt x="2657" y="1655"/>
                  <a:pt x="2643" y="1663"/>
                  <a:pt x="2630" y="1660"/>
                </a:cubicBezTo>
                <a:cubicBezTo>
                  <a:pt x="2616" y="1657"/>
                  <a:pt x="2608" y="1644"/>
                  <a:pt x="2611" y="1630"/>
                </a:cubicBezTo>
                <a:close/>
                <a:moveTo>
                  <a:pt x="2641" y="1289"/>
                </a:moveTo>
                <a:lnTo>
                  <a:pt x="2641" y="1279"/>
                </a:lnTo>
                <a:lnTo>
                  <a:pt x="2636" y="1213"/>
                </a:lnTo>
                <a:lnTo>
                  <a:pt x="2628" y="1148"/>
                </a:lnTo>
                <a:lnTo>
                  <a:pt x="2627" y="1143"/>
                </a:lnTo>
                <a:cubicBezTo>
                  <a:pt x="2624" y="1130"/>
                  <a:pt x="2633" y="1117"/>
                  <a:pt x="2647" y="1114"/>
                </a:cubicBezTo>
                <a:cubicBezTo>
                  <a:pt x="2660" y="1112"/>
                  <a:pt x="2673" y="1121"/>
                  <a:pt x="2676" y="1134"/>
                </a:cubicBezTo>
                <a:lnTo>
                  <a:pt x="2677" y="1142"/>
                </a:lnTo>
                <a:lnTo>
                  <a:pt x="2685" y="1209"/>
                </a:lnTo>
                <a:lnTo>
                  <a:pt x="2691" y="1277"/>
                </a:lnTo>
                <a:lnTo>
                  <a:pt x="2691" y="1288"/>
                </a:lnTo>
                <a:cubicBezTo>
                  <a:pt x="2691" y="1301"/>
                  <a:pt x="2681" y="1313"/>
                  <a:pt x="2667" y="1313"/>
                </a:cubicBezTo>
                <a:cubicBezTo>
                  <a:pt x="2653" y="1313"/>
                  <a:pt x="2642" y="1302"/>
                  <a:pt x="2641" y="1289"/>
                </a:cubicBezTo>
                <a:close/>
                <a:moveTo>
                  <a:pt x="2581" y="953"/>
                </a:moveTo>
                <a:lnTo>
                  <a:pt x="2540" y="841"/>
                </a:lnTo>
                <a:lnTo>
                  <a:pt x="2528" y="816"/>
                </a:lnTo>
                <a:cubicBezTo>
                  <a:pt x="2522" y="803"/>
                  <a:pt x="2527" y="788"/>
                  <a:pt x="2540" y="782"/>
                </a:cubicBezTo>
                <a:cubicBezTo>
                  <a:pt x="2552" y="776"/>
                  <a:pt x="2567" y="782"/>
                  <a:pt x="2573" y="794"/>
                </a:cubicBezTo>
                <a:lnTo>
                  <a:pt x="2587" y="823"/>
                </a:lnTo>
                <a:lnTo>
                  <a:pt x="2628" y="936"/>
                </a:lnTo>
                <a:cubicBezTo>
                  <a:pt x="2633" y="949"/>
                  <a:pt x="2626" y="963"/>
                  <a:pt x="2614" y="968"/>
                </a:cubicBezTo>
                <a:cubicBezTo>
                  <a:pt x="2601" y="973"/>
                  <a:pt x="2586" y="966"/>
                  <a:pt x="2581" y="953"/>
                </a:cubicBezTo>
                <a:close/>
                <a:moveTo>
                  <a:pt x="2434" y="642"/>
                </a:moveTo>
                <a:lnTo>
                  <a:pt x="2421" y="620"/>
                </a:lnTo>
                <a:lnTo>
                  <a:pt x="2347" y="523"/>
                </a:lnTo>
                <a:cubicBezTo>
                  <a:pt x="2339" y="512"/>
                  <a:pt x="2341" y="496"/>
                  <a:pt x="2352" y="488"/>
                </a:cubicBezTo>
                <a:cubicBezTo>
                  <a:pt x="2363" y="480"/>
                  <a:pt x="2379" y="482"/>
                  <a:pt x="2387" y="493"/>
                </a:cubicBezTo>
                <a:lnTo>
                  <a:pt x="2463" y="595"/>
                </a:lnTo>
                <a:lnTo>
                  <a:pt x="2477" y="616"/>
                </a:lnTo>
                <a:cubicBezTo>
                  <a:pt x="2484" y="628"/>
                  <a:pt x="2480" y="644"/>
                  <a:pt x="2468" y="651"/>
                </a:cubicBezTo>
                <a:cubicBezTo>
                  <a:pt x="2456" y="658"/>
                  <a:pt x="2441" y="654"/>
                  <a:pt x="2434" y="642"/>
                </a:cubicBezTo>
                <a:close/>
                <a:moveTo>
                  <a:pt x="2211" y="383"/>
                </a:moveTo>
                <a:lnTo>
                  <a:pt x="2170" y="346"/>
                </a:lnTo>
                <a:lnTo>
                  <a:pt x="2096" y="291"/>
                </a:lnTo>
                <a:cubicBezTo>
                  <a:pt x="2085" y="282"/>
                  <a:pt x="2083" y="267"/>
                  <a:pt x="2091" y="256"/>
                </a:cubicBezTo>
                <a:cubicBezTo>
                  <a:pt x="2100" y="245"/>
                  <a:pt x="2115" y="242"/>
                  <a:pt x="2126" y="251"/>
                </a:cubicBezTo>
                <a:lnTo>
                  <a:pt x="2203" y="308"/>
                </a:lnTo>
                <a:lnTo>
                  <a:pt x="2245" y="346"/>
                </a:lnTo>
                <a:cubicBezTo>
                  <a:pt x="2255" y="355"/>
                  <a:pt x="2256" y="371"/>
                  <a:pt x="2247" y="381"/>
                </a:cubicBezTo>
                <a:cubicBezTo>
                  <a:pt x="2237" y="392"/>
                  <a:pt x="2222" y="392"/>
                  <a:pt x="2211" y="383"/>
                </a:cubicBezTo>
                <a:close/>
                <a:moveTo>
                  <a:pt x="1929" y="190"/>
                </a:moveTo>
                <a:lnTo>
                  <a:pt x="1850" y="151"/>
                </a:lnTo>
                <a:lnTo>
                  <a:pt x="1794" y="132"/>
                </a:lnTo>
                <a:cubicBezTo>
                  <a:pt x="1781" y="127"/>
                  <a:pt x="1775" y="113"/>
                  <a:pt x="1779" y="100"/>
                </a:cubicBezTo>
                <a:cubicBezTo>
                  <a:pt x="1784" y="87"/>
                  <a:pt x="1798" y="80"/>
                  <a:pt x="1811" y="85"/>
                </a:cubicBezTo>
                <a:lnTo>
                  <a:pt x="1871" y="106"/>
                </a:lnTo>
                <a:lnTo>
                  <a:pt x="1951" y="145"/>
                </a:lnTo>
                <a:cubicBezTo>
                  <a:pt x="1964" y="151"/>
                  <a:pt x="1969" y="166"/>
                  <a:pt x="1963" y="179"/>
                </a:cubicBezTo>
                <a:cubicBezTo>
                  <a:pt x="1957" y="191"/>
                  <a:pt x="1942" y="196"/>
                  <a:pt x="1929" y="190"/>
                </a:cubicBezTo>
                <a:close/>
                <a:moveTo>
                  <a:pt x="1607" y="76"/>
                </a:moveTo>
                <a:lnTo>
                  <a:pt x="1543" y="65"/>
                </a:lnTo>
                <a:lnTo>
                  <a:pt x="1478" y="57"/>
                </a:lnTo>
                <a:lnTo>
                  <a:pt x="1461" y="56"/>
                </a:lnTo>
                <a:cubicBezTo>
                  <a:pt x="1447" y="54"/>
                  <a:pt x="1437" y="42"/>
                  <a:pt x="1438" y="29"/>
                </a:cubicBezTo>
                <a:cubicBezTo>
                  <a:pt x="1439" y="15"/>
                  <a:pt x="1451" y="5"/>
                  <a:pt x="1465" y="6"/>
                </a:cubicBezTo>
                <a:lnTo>
                  <a:pt x="1485" y="7"/>
                </a:lnTo>
                <a:lnTo>
                  <a:pt x="1552" y="16"/>
                </a:lnTo>
                <a:lnTo>
                  <a:pt x="1616" y="27"/>
                </a:lnTo>
                <a:cubicBezTo>
                  <a:pt x="1629" y="30"/>
                  <a:pt x="1638" y="43"/>
                  <a:pt x="1636" y="56"/>
                </a:cubicBezTo>
                <a:cubicBezTo>
                  <a:pt x="1633" y="70"/>
                  <a:pt x="1620" y="79"/>
                  <a:pt x="1607" y="76"/>
                </a:cubicBezTo>
                <a:close/>
              </a:path>
            </a:pathLst>
          </a:custGeom>
          <a:solidFill>
            <a:srgbClr val="000000"/>
          </a:solidFill>
          <a:ln w="63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40" name="Line 620"/>
          <p:cNvSpPr>
            <a:spLocks noChangeShapeType="1"/>
          </p:cNvSpPr>
          <p:nvPr/>
        </p:nvSpPr>
        <p:spPr bwMode="auto">
          <a:xfrm flipV="1">
            <a:off x="2452688" y="1144588"/>
            <a:ext cx="3846512" cy="13366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2" name="Line 622"/>
          <p:cNvSpPr>
            <a:spLocks noChangeShapeType="1"/>
          </p:cNvSpPr>
          <p:nvPr/>
        </p:nvSpPr>
        <p:spPr bwMode="auto">
          <a:xfrm>
            <a:off x="2184400" y="4073525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3" name="Line 623"/>
          <p:cNvSpPr>
            <a:spLocks noChangeShapeType="1"/>
          </p:cNvSpPr>
          <p:nvPr/>
        </p:nvSpPr>
        <p:spPr bwMode="auto">
          <a:xfrm>
            <a:off x="2184400" y="2352675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4" name="Line 624"/>
          <p:cNvSpPr>
            <a:spLocks noChangeShapeType="1"/>
          </p:cNvSpPr>
          <p:nvPr/>
        </p:nvSpPr>
        <p:spPr bwMode="auto">
          <a:xfrm>
            <a:off x="1430338" y="4073525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5" name="Line 625"/>
          <p:cNvSpPr>
            <a:spLocks noChangeShapeType="1"/>
          </p:cNvSpPr>
          <p:nvPr/>
        </p:nvSpPr>
        <p:spPr bwMode="auto">
          <a:xfrm>
            <a:off x="2208213" y="3224213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6" name="Line 626"/>
          <p:cNvSpPr>
            <a:spLocks noChangeShapeType="1"/>
          </p:cNvSpPr>
          <p:nvPr/>
        </p:nvSpPr>
        <p:spPr bwMode="auto">
          <a:xfrm>
            <a:off x="1417638" y="3224213"/>
            <a:ext cx="125412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7" name="Line 627"/>
          <p:cNvSpPr>
            <a:spLocks noChangeShapeType="1"/>
          </p:cNvSpPr>
          <p:nvPr/>
        </p:nvSpPr>
        <p:spPr bwMode="auto">
          <a:xfrm>
            <a:off x="606425" y="4073525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8" name="Line 628"/>
          <p:cNvSpPr>
            <a:spLocks noChangeShapeType="1"/>
          </p:cNvSpPr>
          <p:nvPr/>
        </p:nvSpPr>
        <p:spPr bwMode="auto">
          <a:xfrm>
            <a:off x="596900" y="322421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49" name="Line 629"/>
          <p:cNvSpPr>
            <a:spLocks noChangeShapeType="1"/>
          </p:cNvSpPr>
          <p:nvPr/>
        </p:nvSpPr>
        <p:spPr bwMode="auto">
          <a:xfrm>
            <a:off x="1408113" y="2363788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0" name="Line 630"/>
          <p:cNvSpPr>
            <a:spLocks noChangeShapeType="1"/>
          </p:cNvSpPr>
          <p:nvPr/>
        </p:nvSpPr>
        <p:spPr bwMode="auto">
          <a:xfrm>
            <a:off x="606425" y="2363788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1" name="Line 631"/>
          <p:cNvSpPr>
            <a:spLocks noChangeShapeType="1"/>
          </p:cNvSpPr>
          <p:nvPr/>
        </p:nvSpPr>
        <p:spPr bwMode="auto">
          <a:xfrm flipV="1">
            <a:off x="855663" y="2859088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2" name="Line 632"/>
          <p:cNvSpPr>
            <a:spLocks noChangeShapeType="1"/>
          </p:cNvSpPr>
          <p:nvPr/>
        </p:nvSpPr>
        <p:spPr bwMode="auto">
          <a:xfrm>
            <a:off x="798513" y="2816225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3" name="Line 633"/>
          <p:cNvSpPr>
            <a:spLocks noChangeShapeType="1"/>
          </p:cNvSpPr>
          <p:nvPr/>
        </p:nvSpPr>
        <p:spPr bwMode="auto">
          <a:xfrm>
            <a:off x="798513" y="3694113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4" name="Line 634"/>
          <p:cNvSpPr>
            <a:spLocks noChangeShapeType="1"/>
          </p:cNvSpPr>
          <p:nvPr/>
        </p:nvSpPr>
        <p:spPr bwMode="auto">
          <a:xfrm flipV="1">
            <a:off x="855663" y="3705225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5" name="Line 635"/>
          <p:cNvSpPr>
            <a:spLocks noChangeShapeType="1"/>
          </p:cNvSpPr>
          <p:nvPr/>
        </p:nvSpPr>
        <p:spPr bwMode="auto">
          <a:xfrm>
            <a:off x="968375" y="4391025"/>
            <a:ext cx="576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6" name="Line 636"/>
          <p:cNvSpPr>
            <a:spLocks noChangeShapeType="1"/>
          </p:cNvSpPr>
          <p:nvPr/>
        </p:nvSpPr>
        <p:spPr bwMode="auto">
          <a:xfrm flipH="1">
            <a:off x="950913" y="4457700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7" name="Line 637"/>
          <p:cNvSpPr>
            <a:spLocks noChangeShapeType="1"/>
          </p:cNvSpPr>
          <p:nvPr/>
        </p:nvSpPr>
        <p:spPr bwMode="auto">
          <a:xfrm>
            <a:off x="968375" y="3530600"/>
            <a:ext cx="4968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8" name="Line 638"/>
          <p:cNvSpPr>
            <a:spLocks noChangeShapeType="1"/>
          </p:cNvSpPr>
          <p:nvPr/>
        </p:nvSpPr>
        <p:spPr bwMode="auto">
          <a:xfrm flipH="1">
            <a:off x="1003300" y="3587750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59" name="Line 639"/>
          <p:cNvSpPr>
            <a:spLocks noChangeShapeType="1"/>
          </p:cNvSpPr>
          <p:nvPr/>
        </p:nvSpPr>
        <p:spPr bwMode="auto">
          <a:xfrm>
            <a:off x="1012825" y="2659063"/>
            <a:ext cx="45243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0" name="Line 640"/>
          <p:cNvSpPr>
            <a:spLocks noChangeShapeType="1"/>
          </p:cNvSpPr>
          <p:nvPr/>
        </p:nvSpPr>
        <p:spPr bwMode="auto">
          <a:xfrm>
            <a:off x="1784350" y="4391025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1" name="Line 641"/>
          <p:cNvSpPr>
            <a:spLocks noChangeShapeType="1"/>
          </p:cNvSpPr>
          <p:nvPr/>
        </p:nvSpPr>
        <p:spPr bwMode="auto">
          <a:xfrm flipH="1">
            <a:off x="1773238" y="4448175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2" name="Line 642"/>
          <p:cNvSpPr>
            <a:spLocks noChangeShapeType="1"/>
          </p:cNvSpPr>
          <p:nvPr/>
        </p:nvSpPr>
        <p:spPr bwMode="auto">
          <a:xfrm>
            <a:off x="1778000" y="3530600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3" name="Line 643"/>
          <p:cNvSpPr>
            <a:spLocks noChangeShapeType="1"/>
          </p:cNvSpPr>
          <p:nvPr/>
        </p:nvSpPr>
        <p:spPr bwMode="auto">
          <a:xfrm flipH="1">
            <a:off x="1789113" y="3587750"/>
            <a:ext cx="4746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4" name="Line 644"/>
          <p:cNvSpPr>
            <a:spLocks noChangeShapeType="1"/>
          </p:cNvSpPr>
          <p:nvPr/>
        </p:nvSpPr>
        <p:spPr bwMode="auto">
          <a:xfrm>
            <a:off x="1784350" y="2659063"/>
            <a:ext cx="4492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5" name="Line 645"/>
          <p:cNvSpPr>
            <a:spLocks noChangeShapeType="1"/>
          </p:cNvSpPr>
          <p:nvPr/>
        </p:nvSpPr>
        <p:spPr bwMode="auto">
          <a:xfrm flipH="1">
            <a:off x="1738313" y="2716213"/>
            <a:ext cx="5476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6" name="Line 646"/>
          <p:cNvSpPr>
            <a:spLocks noChangeShapeType="1"/>
          </p:cNvSpPr>
          <p:nvPr/>
        </p:nvSpPr>
        <p:spPr bwMode="auto">
          <a:xfrm flipV="1">
            <a:off x="1633538" y="2825750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7" name="Line 647"/>
          <p:cNvSpPr>
            <a:spLocks noChangeShapeType="1"/>
          </p:cNvSpPr>
          <p:nvPr/>
        </p:nvSpPr>
        <p:spPr bwMode="auto">
          <a:xfrm>
            <a:off x="1587500" y="2771775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8" name="Line 648"/>
          <p:cNvSpPr>
            <a:spLocks noChangeShapeType="1"/>
          </p:cNvSpPr>
          <p:nvPr/>
        </p:nvSpPr>
        <p:spPr bwMode="auto">
          <a:xfrm>
            <a:off x="1587500" y="3667125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69" name="Line 649"/>
          <p:cNvSpPr>
            <a:spLocks noChangeShapeType="1"/>
          </p:cNvSpPr>
          <p:nvPr/>
        </p:nvSpPr>
        <p:spPr bwMode="auto">
          <a:xfrm flipV="1">
            <a:off x="1633538" y="3683000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0" name="Line 650"/>
          <p:cNvSpPr>
            <a:spLocks noChangeShapeType="1"/>
          </p:cNvSpPr>
          <p:nvPr/>
        </p:nvSpPr>
        <p:spPr bwMode="auto">
          <a:xfrm flipV="1">
            <a:off x="2420938" y="2825750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1" name="Line 651"/>
          <p:cNvSpPr>
            <a:spLocks noChangeShapeType="1"/>
          </p:cNvSpPr>
          <p:nvPr/>
        </p:nvSpPr>
        <p:spPr bwMode="auto">
          <a:xfrm flipV="1">
            <a:off x="2420938" y="3692525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2" name="Line 652"/>
          <p:cNvSpPr>
            <a:spLocks noChangeShapeType="1"/>
          </p:cNvSpPr>
          <p:nvPr/>
        </p:nvSpPr>
        <p:spPr bwMode="auto">
          <a:xfrm>
            <a:off x="2376488" y="3667125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3" name="Line 653"/>
          <p:cNvSpPr>
            <a:spLocks noChangeShapeType="1"/>
          </p:cNvSpPr>
          <p:nvPr/>
        </p:nvSpPr>
        <p:spPr bwMode="auto">
          <a:xfrm>
            <a:off x="2376488" y="2816225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4" name="Rectangle 654"/>
          <p:cNvSpPr>
            <a:spLocks noChangeArrowheads="1"/>
          </p:cNvSpPr>
          <p:nvPr/>
        </p:nvSpPr>
        <p:spPr bwMode="auto">
          <a:xfrm>
            <a:off x="427038" y="2047875"/>
            <a:ext cx="315912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5" name="Freeform 655"/>
          <p:cNvSpPr>
            <a:spLocks/>
          </p:cNvSpPr>
          <p:nvPr/>
        </p:nvSpPr>
        <p:spPr bwMode="auto">
          <a:xfrm>
            <a:off x="427038" y="2047875"/>
            <a:ext cx="315912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76" name="Rectangle 656"/>
          <p:cNvSpPr>
            <a:spLocks noChangeArrowheads="1"/>
          </p:cNvSpPr>
          <p:nvPr/>
        </p:nvSpPr>
        <p:spPr bwMode="auto">
          <a:xfrm>
            <a:off x="415925" y="3757613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7" name="Freeform 657"/>
          <p:cNvSpPr>
            <a:spLocks/>
          </p:cNvSpPr>
          <p:nvPr/>
        </p:nvSpPr>
        <p:spPr bwMode="auto">
          <a:xfrm>
            <a:off x="415925" y="3757613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78" name="Rectangle 658"/>
          <p:cNvSpPr>
            <a:spLocks noChangeArrowheads="1"/>
          </p:cNvSpPr>
          <p:nvPr/>
        </p:nvSpPr>
        <p:spPr bwMode="auto">
          <a:xfrm>
            <a:off x="1204913" y="2895600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79" name="Freeform 659"/>
          <p:cNvSpPr>
            <a:spLocks/>
          </p:cNvSpPr>
          <p:nvPr/>
        </p:nvSpPr>
        <p:spPr bwMode="auto">
          <a:xfrm>
            <a:off x="1204913" y="2895600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80" name="Rectangle 660"/>
          <p:cNvSpPr>
            <a:spLocks noChangeArrowheads="1"/>
          </p:cNvSpPr>
          <p:nvPr/>
        </p:nvSpPr>
        <p:spPr bwMode="auto">
          <a:xfrm>
            <a:off x="1982788" y="2895600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81" name="Freeform 661"/>
          <p:cNvSpPr>
            <a:spLocks/>
          </p:cNvSpPr>
          <p:nvPr/>
        </p:nvSpPr>
        <p:spPr bwMode="auto">
          <a:xfrm>
            <a:off x="1982788" y="2895600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82" name="Rectangle 662"/>
          <p:cNvSpPr>
            <a:spLocks noChangeArrowheads="1"/>
          </p:cNvSpPr>
          <p:nvPr/>
        </p:nvSpPr>
        <p:spPr bwMode="auto">
          <a:xfrm>
            <a:off x="393700" y="2895600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83" name="Freeform 663"/>
          <p:cNvSpPr>
            <a:spLocks/>
          </p:cNvSpPr>
          <p:nvPr/>
        </p:nvSpPr>
        <p:spPr bwMode="auto">
          <a:xfrm>
            <a:off x="393700" y="2895600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84" name="Rectangle 664"/>
          <p:cNvSpPr>
            <a:spLocks noChangeArrowheads="1"/>
          </p:cNvSpPr>
          <p:nvPr/>
        </p:nvSpPr>
        <p:spPr bwMode="auto">
          <a:xfrm>
            <a:off x="1204913" y="3757613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85" name="Freeform 665"/>
          <p:cNvSpPr>
            <a:spLocks/>
          </p:cNvSpPr>
          <p:nvPr/>
        </p:nvSpPr>
        <p:spPr bwMode="auto">
          <a:xfrm>
            <a:off x="1204913" y="3757613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86" name="Rectangle 666"/>
          <p:cNvSpPr>
            <a:spLocks noChangeArrowheads="1"/>
          </p:cNvSpPr>
          <p:nvPr/>
        </p:nvSpPr>
        <p:spPr bwMode="auto">
          <a:xfrm>
            <a:off x="1204913" y="2047875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87" name="Freeform 667"/>
          <p:cNvSpPr>
            <a:spLocks/>
          </p:cNvSpPr>
          <p:nvPr/>
        </p:nvSpPr>
        <p:spPr bwMode="auto">
          <a:xfrm>
            <a:off x="1204913" y="2047875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88" name="Rectangle 668"/>
          <p:cNvSpPr>
            <a:spLocks noChangeArrowheads="1"/>
          </p:cNvSpPr>
          <p:nvPr/>
        </p:nvSpPr>
        <p:spPr bwMode="auto">
          <a:xfrm>
            <a:off x="1982788" y="2047875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89" name="Freeform 669"/>
          <p:cNvSpPr>
            <a:spLocks/>
          </p:cNvSpPr>
          <p:nvPr/>
        </p:nvSpPr>
        <p:spPr bwMode="auto">
          <a:xfrm>
            <a:off x="1982788" y="2047875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90" name="Rectangle 670"/>
          <p:cNvSpPr>
            <a:spLocks noChangeArrowheads="1"/>
          </p:cNvSpPr>
          <p:nvPr/>
        </p:nvSpPr>
        <p:spPr bwMode="auto">
          <a:xfrm>
            <a:off x="1982788" y="3757613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1" name="Freeform 671"/>
          <p:cNvSpPr>
            <a:spLocks/>
          </p:cNvSpPr>
          <p:nvPr/>
        </p:nvSpPr>
        <p:spPr bwMode="auto">
          <a:xfrm>
            <a:off x="1982788" y="3757613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94592" name="Freeform 672"/>
          <p:cNvSpPr>
            <a:spLocks/>
          </p:cNvSpPr>
          <p:nvPr/>
        </p:nvSpPr>
        <p:spPr bwMode="auto">
          <a:xfrm>
            <a:off x="676275" y="2546350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3" name="Freeform 673"/>
          <p:cNvSpPr>
            <a:spLocks/>
          </p:cNvSpPr>
          <p:nvPr/>
        </p:nvSpPr>
        <p:spPr bwMode="auto">
          <a:xfrm>
            <a:off x="676275" y="2546350"/>
            <a:ext cx="325438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4" name="Freeform 674"/>
          <p:cNvSpPr>
            <a:spLocks/>
          </p:cNvSpPr>
          <p:nvPr/>
        </p:nvSpPr>
        <p:spPr bwMode="auto">
          <a:xfrm>
            <a:off x="676275" y="3394075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5" name="Freeform 675"/>
          <p:cNvSpPr>
            <a:spLocks/>
          </p:cNvSpPr>
          <p:nvPr/>
        </p:nvSpPr>
        <p:spPr bwMode="auto">
          <a:xfrm>
            <a:off x="676275" y="3394075"/>
            <a:ext cx="325438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6" name="Freeform 676"/>
          <p:cNvSpPr>
            <a:spLocks/>
          </p:cNvSpPr>
          <p:nvPr/>
        </p:nvSpPr>
        <p:spPr bwMode="auto">
          <a:xfrm>
            <a:off x="676275" y="4244975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7" name="Freeform 677"/>
          <p:cNvSpPr>
            <a:spLocks/>
          </p:cNvSpPr>
          <p:nvPr/>
        </p:nvSpPr>
        <p:spPr bwMode="auto">
          <a:xfrm>
            <a:off x="676275" y="4244975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8" name="Freeform 678"/>
          <p:cNvSpPr>
            <a:spLocks/>
          </p:cNvSpPr>
          <p:nvPr/>
        </p:nvSpPr>
        <p:spPr bwMode="auto">
          <a:xfrm>
            <a:off x="1474788" y="4244975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599" name="Freeform 679"/>
          <p:cNvSpPr>
            <a:spLocks/>
          </p:cNvSpPr>
          <p:nvPr/>
        </p:nvSpPr>
        <p:spPr bwMode="auto">
          <a:xfrm>
            <a:off x="1474788" y="4244975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0" name="Line 680"/>
          <p:cNvSpPr>
            <a:spLocks noChangeShapeType="1"/>
          </p:cNvSpPr>
          <p:nvPr/>
        </p:nvSpPr>
        <p:spPr bwMode="auto">
          <a:xfrm flipH="1">
            <a:off x="2330450" y="4346575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1" name="Freeform 681"/>
          <p:cNvSpPr>
            <a:spLocks/>
          </p:cNvSpPr>
          <p:nvPr/>
        </p:nvSpPr>
        <p:spPr bwMode="auto">
          <a:xfrm>
            <a:off x="2241550" y="4289425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2" name="Freeform 682"/>
          <p:cNvSpPr>
            <a:spLocks/>
          </p:cNvSpPr>
          <p:nvPr/>
        </p:nvSpPr>
        <p:spPr bwMode="auto">
          <a:xfrm>
            <a:off x="2241550" y="4244975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3" name="Freeform 683"/>
          <p:cNvSpPr>
            <a:spLocks/>
          </p:cNvSpPr>
          <p:nvPr/>
        </p:nvSpPr>
        <p:spPr bwMode="auto">
          <a:xfrm>
            <a:off x="2241550" y="4244975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4" name="Freeform 684"/>
          <p:cNvSpPr>
            <a:spLocks/>
          </p:cNvSpPr>
          <p:nvPr/>
        </p:nvSpPr>
        <p:spPr bwMode="auto">
          <a:xfrm>
            <a:off x="2241550" y="2535238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5" name="Freeform 685"/>
          <p:cNvSpPr>
            <a:spLocks/>
          </p:cNvSpPr>
          <p:nvPr/>
        </p:nvSpPr>
        <p:spPr bwMode="auto">
          <a:xfrm>
            <a:off x="2241550" y="2535238"/>
            <a:ext cx="325438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6" name="Freeform 686"/>
          <p:cNvSpPr>
            <a:spLocks/>
          </p:cNvSpPr>
          <p:nvPr/>
        </p:nvSpPr>
        <p:spPr bwMode="auto">
          <a:xfrm>
            <a:off x="1463675" y="2535238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7" name="Freeform 687"/>
          <p:cNvSpPr>
            <a:spLocks/>
          </p:cNvSpPr>
          <p:nvPr/>
        </p:nvSpPr>
        <p:spPr bwMode="auto">
          <a:xfrm>
            <a:off x="1463675" y="2535238"/>
            <a:ext cx="315913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8" name="Freeform 688"/>
          <p:cNvSpPr>
            <a:spLocks/>
          </p:cNvSpPr>
          <p:nvPr/>
        </p:nvSpPr>
        <p:spPr bwMode="auto">
          <a:xfrm>
            <a:off x="1474788" y="3382963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09" name="Freeform 689"/>
          <p:cNvSpPr>
            <a:spLocks/>
          </p:cNvSpPr>
          <p:nvPr/>
        </p:nvSpPr>
        <p:spPr bwMode="auto">
          <a:xfrm>
            <a:off x="1474788" y="3382963"/>
            <a:ext cx="315912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10" name="Rectangle 690"/>
          <p:cNvSpPr>
            <a:spLocks noChangeArrowheads="1"/>
          </p:cNvSpPr>
          <p:nvPr/>
        </p:nvSpPr>
        <p:spPr bwMode="auto">
          <a:xfrm>
            <a:off x="488950" y="300513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1" name="Rectangle 691"/>
          <p:cNvSpPr>
            <a:spLocks noChangeArrowheads="1"/>
          </p:cNvSpPr>
          <p:nvPr/>
        </p:nvSpPr>
        <p:spPr bwMode="auto">
          <a:xfrm>
            <a:off x="1292225" y="300513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2" name="Rectangle 692"/>
          <p:cNvSpPr>
            <a:spLocks noChangeArrowheads="1"/>
          </p:cNvSpPr>
          <p:nvPr/>
        </p:nvSpPr>
        <p:spPr bwMode="auto">
          <a:xfrm>
            <a:off x="2062163" y="3854450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3" name="Rectangle 693"/>
          <p:cNvSpPr>
            <a:spLocks noChangeArrowheads="1"/>
          </p:cNvSpPr>
          <p:nvPr/>
        </p:nvSpPr>
        <p:spPr bwMode="auto">
          <a:xfrm>
            <a:off x="1281113" y="386556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4" name="Rectangle 694"/>
          <p:cNvSpPr>
            <a:spLocks noChangeArrowheads="1"/>
          </p:cNvSpPr>
          <p:nvPr/>
        </p:nvSpPr>
        <p:spPr bwMode="auto">
          <a:xfrm>
            <a:off x="511175" y="214471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5" name="Rectangle 695"/>
          <p:cNvSpPr>
            <a:spLocks noChangeArrowheads="1"/>
          </p:cNvSpPr>
          <p:nvPr/>
        </p:nvSpPr>
        <p:spPr bwMode="auto">
          <a:xfrm>
            <a:off x="2074863" y="214471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6" name="Rectangle 696"/>
          <p:cNvSpPr>
            <a:spLocks noChangeArrowheads="1"/>
          </p:cNvSpPr>
          <p:nvPr/>
        </p:nvSpPr>
        <p:spPr bwMode="auto">
          <a:xfrm>
            <a:off x="2062163" y="2994025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7" name="Rectangle 697"/>
          <p:cNvSpPr>
            <a:spLocks noChangeArrowheads="1"/>
          </p:cNvSpPr>
          <p:nvPr/>
        </p:nvSpPr>
        <p:spPr bwMode="auto">
          <a:xfrm>
            <a:off x="511175" y="386556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18" name="Rectangle 698"/>
          <p:cNvSpPr>
            <a:spLocks noChangeArrowheads="1"/>
          </p:cNvSpPr>
          <p:nvPr/>
        </p:nvSpPr>
        <p:spPr bwMode="auto">
          <a:xfrm>
            <a:off x="2359025" y="26431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19" name="Freeform 699"/>
          <p:cNvSpPr>
            <a:spLocks/>
          </p:cNvSpPr>
          <p:nvPr/>
        </p:nvSpPr>
        <p:spPr bwMode="auto">
          <a:xfrm>
            <a:off x="2241550" y="3394075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20" name="Freeform 700"/>
          <p:cNvSpPr>
            <a:spLocks/>
          </p:cNvSpPr>
          <p:nvPr/>
        </p:nvSpPr>
        <p:spPr bwMode="auto">
          <a:xfrm>
            <a:off x="2241550" y="3394075"/>
            <a:ext cx="315913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21" name="Rectangle 701"/>
          <p:cNvSpPr>
            <a:spLocks noChangeArrowheads="1"/>
          </p:cNvSpPr>
          <p:nvPr/>
        </p:nvSpPr>
        <p:spPr bwMode="auto">
          <a:xfrm>
            <a:off x="1293813" y="214471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chemeClr val="bg1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622" name="Rectangle 702"/>
          <p:cNvSpPr>
            <a:spLocks noChangeArrowheads="1"/>
          </p:cNvSpPr>
          <p:nvPr/>
        </p:nvSpPr>
        <p:spPr bwMode="auto">
          <a:xfrm>
            <a:off x="1565275" y="26431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3" name="Rectangle 703"/>
          <p:cNvSpPr>
            <a:spLocks noChangeArrowheads="1"/>
          </p:cNvSpPr>
          <p:nvPr/>
        </p:nvSpPr>
        <p:spPr bwMode="auto">
          <a:xfrm>
            <a:off x="2359025" y="34813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4" name="Rectangle 704"/>
          <p:cNvSpPr>
            <a:spLocks noChangeArrowheads="1"/>
          </p:cNvSpPr>
          <p:nvPr/>
        </p:nvSpPr>
        <p:spPr bwMode="auto">
          <a:xfrm>
            <a:off x="795338" y="34940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5" name="Rectangle 705"/>
          <p:cNvSpPr>
            <a:spLocks noChangeArrowheads="1"/>
          </p:cNvSpPr>
          <p:nvPr/>
        </p:nvSpPr>
        <p:spPr bwMode="auto">
          <a:xfrm>
            <a:off x="1565275" y="34813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6" name="Rectangle 706"/>
          <p:cNvSpPr>
            <a:spLocks noChangeArrowheads="1"/>
          </p:cNvSpPr>
          <p:nvPr/>
        </p:nvSpPr>
        <p:spPr bwMode="auto">
          <a:xfrm>
            <a:off x="2371725" y="43449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7" name="Rectangle 707"/>
          <p:cNvSpPr>
            <a:spLocks noChangeArrowheads="1"/>
          </p:cNvSpPr>
          <p:nvPr/>
        </p:nvSpPr>
        <p:spPr bwMode="auto">
          <a:xfrm>
            <a:off x="808038" y="43576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8" name="Rectangle 708"/>
          <p:cNvSpPr>
            <a:spLocks noChangeArrowheads="1"/>
          </p:cNvSpPr>
          <p:nvPr/>
        </p:nvSpPr>
        <p:spPr bwMode="auto">
          <a:xfrm>
            <a:off x="1577975" y="43449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  <p:sp>
        <p:nvSpPr>
          <p:cNvPr id="594629" name="Line 709"/>
          <p:cNvSpPr>
            <a:spLocks noChangeShapeType="1"/>
          </p:cNvSpPr>
          <p:nvPr/>
        </p:nvSpPr>
        <p:spPr bwMode="auto">
          <a:xfrm flipH="1">
            <a:off x="1001713" y="2725738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4630" name="Rectangle 710"/>
          <p:cNvSpPr>
            <a:spLocks noChangeArrowheads="1"/>
          </p:cNvSpPr>
          <p:nvPr/>
        </p:nvSpPr>
        <p:spPr bwMode="auto">
          <a:xfrm>
            <a:off x="800100" y="264953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</a:pPr>
            <a:r>
              <a:rPr lang="en-GB" sz="900" b="1" dirty="0">
                <a:solidFill>
                  <a:srgbClr val="FFFFFF"/>
                </a:solidFill>
                <a:cs typeface="Arial" pitchFamily="34" charset="0"/>
              </a:rPr>
              <a:t>R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0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19843" y="4745147"/>
            <a:ext cx="7972661" cy="9370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NoC Performance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Many approaches to evaluate NoC performance</a:t>
            </a:r>
          </a:p>
          <a:p>
            <a:pPr lvl="1"/>
            <a:r>
              <a:rPr lang="en-GB" sz="1800" dirty="0"/>
              <a:t>full system prototyping</a:t>
            </a:r>
          </a:p>
          <a:p>
            <a:pPr lvl="2"/>
            <a:r>
              <a:rPr lang="en-GB" sz="1600" dirty="0"/>
              <a:t>cores + NoC in FPGA, running OS + application</a:t>
            </a:r>
          </a:p>
          <a:p>
            <a:pPr lvl="2"/>
            <a:r>
              <a:rPr lang="en-GB" sz="1600" dirty="0"/>
              <a:t>extremely costly setup time, can only explore few design alternatives</a:t>
            </a:r>
          </a:p>
          <a:p>
            <a:pPr lvl="1"/>
            <a:r>
              <a:rPr lang="en-GB" sz="1800" dirty="0"/>
              <a:t>accurate system simulation</a:t>
            </a:r>
          </a:p>
          <a:p>
            <a:pPr lvl="2"/>
            <a:r>
              <a:rPr lang="en-GB" sz="1600" dirty="0"/>
              <a:t>cycle-accurate model of cores + NoC, running OS + application</a:t>
            </a:r>
          </a:p>
          <a:p>
            <a:pPr lvl="2"/>
            <a:r>
              <a:rPr lang="en-GB" sz="1600" dirty="0"/>
              <a:t>extremely long simulation time, can only explore few design alternatives</a:t>
            </a:r>
          </a:p>
          <a:p>
            <a:pPr lvl="1"/>
            <a:r>
              <a:rPr lang="en-GB" sz="1800" dirty="0"/>
              <a:t>approximately-timed system simulation</a:t>
            </a:r>
          </a:p>
          <a:p>
            <a:pPr lvl="2"/>
            <a:r>
              <a:rPr lang="en-GB" sz="1600" dirty="0"/>
              <a:t>approximately-timed model of cores + NoC, executing an abstract model of the OS + application</a:t>
            </a:r>
          </a:p>
          <a:p>
            <a:pPr lvl="1"/>
            <a:r>
              <a:rPr lang="en-GB" sz="1800" dirty="0"/>
              <a:t>analytical system performance models</a:t>
            </a:r>
          </a:p>
          <a:p>
            <a:pPr lvl="2"/>
            <a:r>
              <a:rPr lang="en-GB" sz="1600" dirty="0" smtClean="0"/>
              <a:t>worst</a:t>
            </a:r>
            <a:r>
              <a:rPr lang="en-GB" sz="1600" dirty="0"/>
              <a:t>-case latency estimation for restricted </a:t>
            </a:r>
            <a:r>
              <a:rPr lang="en-GB" sz="1600" dirty="0" smtClean="0"/>
              <a:t>application characteristics</a:t>
            </a:r>
            <a:endParaRPr lang="en-GB" sz="16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578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</a:t>
            </a:r>
            <a:r>
              <a:rPr lang="en-GB" dirty="0"/>
              <a:t>t</a:t>
            </a:r>
            <a:r>
              <a:rPr lang="en-GB" dirty="0" smtClean="0"/>
              <a:t>ask/thread model</a:t>
            </a:r>
          </a:p>
          <a:p>
            <a:r>
              <a:rPr lang="en-GB" dirty="0" smtClean="0"/>
              <a:t>Mixed criticality sporadic tasks</a:t>
            </a:r>
          </a:p>
          <a:p>
            <a:pPr lvl="1"/>
            <a:r>
              <a:rPr lang="en-GB" dirty="0" smtClean="0"/>
              <a:t>Released by events or the passage of time</a:t>
            </a:r>
          </a:p>
          <a:p>
            <a:pPr lvl="1"/>
            <a:r>
              <a:rPr lang="en-GB" dirty="0" smtClean="0"/>
              <a:t>Given any interval of time t the maximum number of releases of each task within t is known</a:t>
            </a:r>
          </a:p>
          <a:p>
            <a:r>
              <a:rPr lang="en-GB" dirty="0" smtClean="0"/>
              <a:t>Tasks synchronise and communicate as required</a:t>
            </a:r>
          </a:p>
          <a:p>
            <a:pPr lvl="1"/>
            <a:r>
              <a:rPr lang="en-GB" dirty="0" smtClean="0"/>
              <a:t>i.e. not constrained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It follows that a time-</a:t>
            </a:r>
            <a:r>
              <a:rPr lang="en-GB" dirty="0" smtClean="0">
                <a:solidFill>
                  <a:srgbClr val="FF0000"/>
                </a:solidFill>
              </a:rPr>
              <a:t>triggered </a:t>
            </a:r>
            <a:r>
              <a:rPr lang="en-GB" dirty="0" smtClean="0">
                <a:solidFill>
                  <a:srgbClr val="FF0000"/>
                </a:solidFill>
              </a:rPr>
              <a:t>static schedule is not the solution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35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 smtClean="0"/>
              <a:t>Real-Time Analysis</a:t>
            </a:r>
            <a:endParaRPr lang="en-GB" alt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344613"/>
            <a:ext cx="8829675" cy="4948237"/>
          </a:xfrm>
        </p:spPr>
        <p:txBody>
          <a:bodyPr/>
          <a:lstStyle/>
          <a:p>
            <a:r>
              <a:rPr lang="en-GB" altLang="en-US" sz="2800" dirty="0" smtClean="0"/>
              <a:t>A packet flow </a:t>
            </a:r>
            <a:r>
              <a:rPr lang="en-GB" altLang="en-US" sz="2800" dirty="0" err="1" smtClean="0"/>
              <a:t>t</a:t>
            </a:r>
            <a:r>
              <a:rPr lang="en-GB" altLang="en-US" sz="2800" baseline="-25000" dirty="0" err="1" smtClean="0"/>
              <a:t>i</a:t>
            </a:r>
            <a:r>
              <a:rPr lang="en-GB" altLang="en-US" sz="2800" dirty="0" smtClean="0"/>
              <a:t> is a potentially unbounded sequence of packets, characterised by</a:t>
            </a:r>
          </a:p>
          <a:p>
            <a:pPr lvl="1"/>
            <a:r>
              <a:rPr lang="en-GB" altLang="en-US" sz="2000" dirty="0" smtClean="0"/>
              <a:t>priority P</a:t>
            </a:r>
            <a:r>
              <a:rPr lang="en-GB" altLang="en-US" sz="2000" baseline="-25000" dirty="0" smtClean="0"/>
              <a:t>i</a:t>
            </a:r>
          </a:p>
          <a:p>
            <a:pPr lvl="1"/>
            <a:r>
              <a:rPr lang="en-GB" altLang="en-US" sz="2000" dirty="0" smtClean="0"/>
              <a:t>period </a:t>
            </a:r>
            <a:r>
              <a:rPr lang="en-GB" altLang="en-US" sz="2000" dirty="0" err="1"/>
              <a:t>T</a:t>
            </a:r>
            <a:r>
              <a:rPr lang="en-GB" altLang="en-US" sz="2000" baseline="-25000" dirty="0" err="1"/>
              <a:t>i</a:t>
            </a:r>
            <a:r>
              <a:rPr lang="en-GB" altLang="en-US" sz="2000" dirty="0" smtClean="0"/>
              <a:t> - smallest inter-arrival interval</a:t>
            </a:r>
            <a:endParaRPr lang="en-GB" altLang="en-US" sz="2000" baseline="-25000" dirty="0"/>
          </a:p>
          <a:p>
            <a:pPr lvl="1"/>
            <a:r>
              <a:rPr lang="en-GB" altLang="en-US" sz="2000" dirty="0"/>
              <a:t>no-load latency </a:t>
            </a:r>
            <a:r>
              <a:rPr lang="en-GB" altLang="en-US" sz="2000" dirty="0" smtClean="0"/>
              <a:t>C</a:t>
            </a:r>
            <a:r>
              <a:rPr lang="en-GB" altLang="en-US" sz="2000" baseline="-25000" dirty="0" smtClean="0"/>
              <a:t>i</a:t>
            </a:r>
            <a:r>
              <a:rPr lang="en-GB" altLang="en-US" sz="2000" dirty="0" smtClean="0"/>
              <a:t> – deterministic, function of # flits, # hops, router latency and link latency</a:t>
            </a:r>
          </a:p>
          <a:p>
            <a:pPr lvl="1"/>
            <a:r>
              <a:rPr lang="en-GB" altLang="en-US" sz="2000" dirty="0" smtClean="0"/>
              <a:t>release jitter </a:t>
            </a:r>
            <a:r>
              <a:rPr lang="en-GB" altLang="en-US" sz="2000" dirty="0" err="1" smtClean="0"/>
              <a:t>J</a:t>
            </a:r>
            <a:r>
              <a:rPr lang="en-GB" altLang="en-US" sz="2000" baseline="30000" dirty="0" err="1" smtClean="0"/>
              <a:t>R</a:t>
            </a:r>
            <a:r>
              <a:rPr lang="en-GB" altLang="en-US" sz="2000" baseline="-25000" dirty="0" err="1" smtClean="0"/>
              <a:t>i</a:t>
            </a:r>
            <a:r>
              <a:rPr lang="en-GB" altLang="en-US" sz="2000" dirty="0" smtClean="0"/>
              <a:t>   </a:t>
            </a:r>
          </a:p>
          <a:p>
            <a:pPr lvl="1"/>
            <a:r>
              <a:rPr lang="en-GB" altLang="en-US" sz="2000" dirty="0"/>
              <a:t>deadline </a:t>
            </a:r>
            <a:r>
              <a:rPr lang="en-GB" altLang="en-US" sz="2000" dirty="0" smtClean="0"/>
              <a:t>D</a:t>
            </a:r>
            <a:r>
              <a:rPr lang="en-GB" altLang="en-US" sz="2000" baseline="-25000" dirty="0" smtClean="0"/>
              <a:t>i</a:t>
            </a:r>
          </a:p>
          <a:p>
            <a:pPr lvl="1"/>
            <a:endParaRPr lang="en-GB" altLang="en-US" sz="2000" dirty="0" smtClean="0"/>
          </a:p>
          <a:p>
            <a:r>
              <a:rPr lang="en-GB" altLang="en-US" sz="2800" dirty="0" smtClean="0"/>
              <a:t>Analysis aims to calculate worst case response time </a:t>
            </a:r>
            <a:r>
              <a:rPr lang="en-GB" altLang="en-US" sz="2800" dirty="0" err="1" smtClean="0"/>
              <a:t>R</a:t>
            </a:r>
            <a:r>
              <a:rPr lang="en-GB" altLang="en-US" sz="2800" baseline="-25000" dirty="0" err="1" smtClean="0"/>
              <a:t>i</a:t>
            </a:r>
            <a:r>
              <a:rPr lang="en-GB" altLang="en-US" sz="2800" dirty="0" smtClean="0"/>
              <a:t> for every </a:t>
            </a:r>
            <a:r>
              <a:rPr lang="en-GB" altLang="en-US" sz="2800" dirty="0" err="1" smtClean="0"/>
              <a:t>t</a:t>
            </a:r>
            <a:r>
              <a:rPr lang="en-GB" altLang="en-US" sz="2800" baseline="-25000" dirty="0" err="1" smtClean="0"/>
              <a:t>i</a:t>
            </a:r>
            <a:r>
              <a:rPr lang="en-GB" altLang="en-US" sz="2800" dirty="0" smtClean="0"/>
              <a:t>, and check if </a:t>
            </a:r>
            <a:r>
              <a:rPr lang="en-GB" altLang="en-US" sz="2800" dirty="0" err="1" smtClean="0"/>
              <a:t>R</a:t>
            </a:r>
            <a:r>
              <a:rPr lang="en-GB" altLang="en-US" sz="2800" baseline="-25000" dirty="0" err="1" smtClean="0"/>
              <a:t>i</a:t>
            </a:r>
            <a:r>
              <a:rPr lang="en-GB" altLang="en-US" sz="2800" dirty="0" smtClean="0"/>
              <a:t> ≤ D</a:t>
            </a:r>
            <a:r>
              <a:rPr lang="en-GB" altLang="en-US" sz="2800" baseline="-25000" dirty="0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2566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 smtClean="0"/>
              <a:t>Real-Time Analysis</a:t>
            </a:r>
            <a:endParaRPr lang="en-GB" alt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 smtClean="0"/>
              <a:t>First approaches to analyse priority-preemptive wormhole networks came during the 90s</a:t>
            </a:r>
          </a:p>
          <a:p>
            <a:pPr lvl="1"/>
            <a:r>
              <a:rPr lang="en-GB" altLang="en-US" sz="1800" dirty="0" err="1" smtClean="0"/>
              <a:t>Mutka</a:t>
            </a:r>
            <a:r>
              <a:rPr lang="en-GB" altLang="en-US" sz="1800" dirty="0" smtClean="0"/>
              <a:t> (Workshop Parallel </a:t>
            </a:r>
            <a:r>
              <a:rPr lang="en-GB" altLang="en-US" sz="1800" dirty="0" err="1" smtClean="0"/>
              <a:t>Distr</a:t>
            </a:r>
            <a:r>
              <a:rPr lang="en-GB" altLang="en-US" sz="1800" dirty="0" smtClean="0"/>
              <a:t> Real-Time Sys 1994)</a:t>
            </a:r>
          </a:p>
          <a:p>
            <a:pPr lvl="1"/>
            <a:r>
              <a:rPr lang="en-GB" altLang="en-US" sz="1800" dirty="0" err="1" smtClean="0"/>
              <a:t>Hary</a:t>
            </a:r>
            <a:r>
              <a:rPr lang="en-GB" altLang="en-US" sz="1800" dirty="0" smtClean="0"/>
              <a:t> and </a:t>
            </a:r>
            <a:r>
              <a:rPr lang="en-GB" altLang="en-US" sz="1800" dirty="0" err="1" smtClean="0"/>
              <a:t>Ozguner</a:t>
            </a:r>
            <a:r>
              <a:rPr lang="en-GB" altLang="en-US" sz="1800" dirty="0" smtClean="0"/>
              <a:t> (IEE Proc CDT 1997)</a:t>
            </a:r>
          </a:p>
          <a:p>
            <a:endParaRPr lang="en-GB" altLang="en-US" sz="2600" dirty="0" smtClean="0"/>
          </a:p>
          <a:p>
            <a:r>
              <a:rPr lang="en-GB" altLang="en-US" sz="2600" dirty="0" smtClean="0"/>
              <a:t>Key idea is to consider the entire path of a packet as a single shared resource</a:t>
            </a:r>
          </a:p>
          <a:p>
            <a:pPr lvl="1"/>
            <a:r>
              <a:rPr lang="en-GB" altLang="en-US" sz="1800" dirty="0"/>
              <a:t>worst-case latency bound of a packet flow can be </a:t>
            </a:r>
            <a:r>
              <a:rPr lang="en-GB" altLang="en-US" sz="1800" dirty="0" smtClean="0"/>
              <a:t>found by </a:t>
            </a:r>
            <a:r>
              <a:rPr lang="en-GB" altLang="en-US" sz="1800" dirty="0"/>
              <a:t>analysing the higher priority packet flows that share </a:t>
            </a:r>
            <a:r>
              <a:rPr lang="en-GB" altLang="en-US" sz="1800" dirty="0" smtClean="0"/>
              <a:t>at least </a:t>
            </a:r>
            <a:r>
              <a:rPr lang="en-GB" altLang="en-US" sz="1800" dirty="0"/>
              <a:t>one link of its </a:t>
            </a:r>
            <a:r>
              <a:rPr lang="en-GB" altLang="en-US" sz="1800" dirty="0" smtClean="0"/>
              <a:t>route</a:t>
            </a:r>
          </a:p>
          <a:p>
            <a:pPr lvl="1"/>
            <a:r>
              <a:rPr lang="en-GB" altLang="en-US" sz="1800" dirty="0" smtClean="0"/>
              <a:t>assumes that interference from higher priority flows will be bounded by the number of “hits”, and each hit bounded by the no-load latency of the interfering flow</a:t>
            </a:r>
          </a:p>
          <a:p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37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/>
              <a:t>Real-Time Analysis</a:t>
            </a:r>
          </a:p>
        </p:txBody>
      </p:sp>
      <p:sp>
        <p:nvSpPr>
          <p:cNvPr id="5" name="AutoShape 27"/>
          <p:cNvSpPr>
            <a:spLocks noChangeAspect="1" noChangeArrowheads="1" noTextEdit="1"/>
          </p:cNvSpPr>
          <p:nvPr/>
        </p:nvSpPr>
        <p:spPr bwMode="auto">
          <a:xfrm>
            <a:off x="5976938" y="3011488"/>
            <a:ext cx="26003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7827963" y="5064125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7827963" y="3343275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>
            <a:off x="7073900" y="5064125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7851775" y="4214813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>
            <a:off x="7061200" y="4214813"/>
            <a:ext cx="125413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6249988" y="5064125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6240463" y="421481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7051675" y="3354388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6249988" y="3354388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 flipV="1">
            <a:off x="6499225" y="3849688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Line 38"/>
          <p:cNvSpPr>
            <a:spLocks noChangeShapeType="1"/>
          </p:cNvSpPr>
          <p:nvPr/>
        </p:nvSpPr>
        <p:spPr bwMode="auto">
          <a:xfrm>
            <a:off x="6442075" y="3806825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6442075" y="4684713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 flipV="1">
            <a:off x="6499225" y="4695825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>
            <a:off x="6611938" y="5381625"/>
            <a:ext cx="5762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H="1">
            <a:off x="6594475" y="5448300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>
            <a:off x="6611938" y="4521200"/>
            <a:ext cx="4968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Line 44"/>
          <p:cNvSpPr>
            <a:spLocks noChangeShapeType="1"/>
          </p:cNvSpPr>
          <p:nvPr/>
        </p:nvSpPr>
        <p:spPr bwMode="auto">
          <a:xfrm flipH="1">
            <a:off x="6646863" y="4578350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6656388" y="3649663"/>
            <a:ext cx="45243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7427913" y="5381625"/>
            <a:ext cx="4492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Line 48"/>
          <p:cNvSpPr>
            <a:spLocks noChangeShapeType="1"/>
          </p:cNvSpPr>
          <p:nvPr/>
        </p:nvSpPr>
        <p:spPr bwMode="auto">
          <a:xfrm flipH="1">
            <a:off x="7416800" y="5438775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>
            <a:off x="7421563" y="4521200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flipH="1">
            <a:off x="7432675" y="4578350"/>
            <a:ext cx="4746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auto">
          <a:xfrm>
            <a:off x="7427913" y="3649663"/>
            <a:ext cx="4492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H="1">
            <a:off x="7381875" y="3706813"/>
            <a:ext cx="5476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Line 53"/>
          <p:cNvSpPr>
            <a:spLocks noChangeShapeType="1"/>
          </p:cNvSpPr>
          <p:nvPr/>
        </p:nvSpPr>
        <p:spPr bwMode="auto">
          <a:xfrm flipV="1">
            <a:off x="7277100" y="3816350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Line 54"/>
          <p:cNvSpPr>
            <a:spLocks noChangeShapeType="1"/>
          </p:cNvSpPr>
          <p:nvPr/>
        </p:nvSpPr>
        <p:spPr bwMode="auto">
          <a:xfrm>
            <a:off x="7231063" y="3762375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Line 55"/>
          <p:cNvSpPr>
            <a:spLocks noChangeShapeType="1"/>
          </p:cNvSpPr>
          <p:nvPr/>
        </p:nvSpPr>
        <p:spPr bwMode="auto">
          <a:xfrm>
            <a:off x="7231063" y="4657725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Line 56"/>
          <p:cNvSpPr>
            <a:spLocks noChangeShapeType="1"/>
          </p:cNvSpPr>
          <p:nvPr/>
        </p:nvSpPr>
        <p:spPr bwMode="auto">
          <a:xfrm flipV="1">
            <a:off x="7277100" y="4673600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Line 57"/>
          <p:cNvSpPr>
            <a:spLocks noChangeShapeType="1"/>
          </p:cNvSpPr>
          <p:nvPr/>
        </p:nvSpPr>
        <p:spPr bwMode="auto">
          <a:xfrm flipV="1">
            <a:off x="8064500" y="3816350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Line 58"/>
          <p:cNvSpPr>
            <a:spLocks noChangeShapeType="1"/>
          </p:cNvSpPr>
          <p:nvPr/>
        </p:nvSpPr>
        <p:spPr bwMode="auto">
          <a:xfrm flipV="1">
            <a:off x="8064500" y="4683125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Line 59"/>
          <p:cNvSpPr>
            <a:spLocks noChangeShapeType="1"/>
          </p:cNvSpPr>
          <p:nvPr/>
        </p:nvSpPr>
        <p:spPr bwMode="auto">
          <a:xfrm>
            <a:off x="8020050" y="4657725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>
            <a:off x="8020050" y="3806825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6070600" y="3038475"/>
            <a:ext cx="315913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" name="Freeform 62"/>
          <p:cNvSpPr>
            <a:spLocks/>
          </p:cNvSpPr>
          <p:nvPr/>
        </p:nvSpPr>
        <p:spPr bwMode="auto">
          <a:xfrm>
            <a:off x="6070600" y="3038475"/>
            <a:ext cx="315913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Rectangle 63"/>
          <p:cNvSpPr>
            <a:spLocks noChangeArrowheads="1"/>
          </p:cNvSpPr>
          <p:nvPr/>
        </p:nvSpPr>
        <p:spPr bwMode="auto">
          <a:xfrm>
            <a:off x="6059488" y="4748213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" name="Freeform 64"/>
          <p:cNvSpPr>
            <a:spLocks/>
          </p:cNvSpPr>
          <p:nvPr/>
        </p:nvSpPr>
        <p:spPr bwMode="auto">
          <a:xfrm>
            <a:off x="6059488" y="4748213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6848475" y="3886200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Freeform 66"/>
          <p:cNvSpPr>
            <a:spLocks/>
          </p:cNvSpPr>
          <p:nvPr/>
        </p:nvSpPr>
        <p:spPr bwMode="auto">
          <a:xfrm>
            <a:off x="6848475" y="3886200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Rectangle 67"/>
          <p:cNvSpPr>
            <a:spLocks noChangeArrowheads="1"/>
          </p:cNvSpPr>
          <p:nvPr/>
        </p:nvSpPr>
        <p:spPr bwMode="auto">
          <a:xfrm>
            <a:off x="7626350" y="3886200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Freeform 68"/>
          <p:cNvSpPr>
            <a:spLocks/>
          </p:cNvSpPr>
          <p:nvPr/>
        </p:nvSpPr>
        <p:spPr bwMode="auto">
          <a:xfrm>
            <a:off x="7626350" y="3886200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6" name="Rectangle 69"/>
          <p:cNvSpPr>
            <a:spLocks noChangeArrowheads="1"/>
          </p:cNvSpPr>
          <p:nvPr/>
        </p:nvSpPr>
        <p:spPr bwMode="auto">
          <a:xfrm>
            <a:off x="6037263" y="3886200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Freeform 70"/>
          <p:cNvSpPr>
            <a:spLocks/>
          </p:cNvSpPr>
          <p:nvPr/>
        </p:nvSpPr>
        <p:spPr bwMode="auto">
          <a:xfrm>
            <a:off x="6037263" y="3886200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" name="Rectangle 71"/>
          <p:cNvSpPr>
            <a:spLocks noChangeArrowheads="1"/>
          </p:cNvSpPr>
          <p:nvPr/>
        </p:nvSpPr>
        <p:spPr bwMode="auto">
          <a:xfrm>
            <a:off x="6848475" y="4748213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9" name="Freeform 72"/>
          <p:cNvSpPr>
            <a:spLocks/>
          </p:cNvSpPr>
          <p:nvPr/>
        </p:nvSpPr>
        <p:spPr bwMode="auto">
          <a:xfrm>
            <a:off x="6848475" y="4748213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6848475" y="3038475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" name="Freeform 74"/>
          <p:cNvSpPr>
            <a:spLocks/>
          </p:cNvSpPr>
          <p:nvPr/>
        </p:nvSpPr>
        <p:spPr bwMode="auto">
          <a:xfrm>
            <a:off x="6848475" y="3038475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7626350" y="3038475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3" name="Freeform 76"/>
          <p:cNvSpPr>
            <a:spLocks/>
          </p:cNvSpPr>
          <p:nvPr/>
        </p:nvSpPr>
        <p:spPr bwMode="auto">
          <a:xfrm>
            <a:off x="7626350" y="3038475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" name="Rectangle 77"/>
          <p:cNvSpPr>
            <a:spLocks noChangeArrowheads="1"/>
          </p:cNvSpPr>
          <p:nvPr/>
        </p:nvSpPr>
        <p:spPr bwMode="auto">
          <a:xfrm>
            <a:off x="7626350" y="4748213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5" name="Freeform 78"/>
          <p:cNvSpPr>
            <a:spLocks/>
          </p:cNvSpPr>
          <p:nvPr/>
        </p:nvSpPr>
        <p:spPr bwMode="auto">
          <a:xfrm>
            <a:off x="7626350" y="4748213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6" name="Freeform 79"/>
          <p:cNvSpPr>
            <a:spLocks/>
          </p:cNvSpPr>
          <p:nvPr/>
        </p:nvSpPr>
        <p:spPr bwMode="auto">
          <a:xfrm>
            <a:off x="6319838" y="3536950"/>
            <a:ext cx="325437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7" name="Freeform 80"/>
          <p:cNvSpPr>
            <a:spLocks/>
          </p:cNvSpPr>
          <p:nvPr/>
        </p:nvSpPr>
        <p:spPr bwMode="auto">
          <a:xfrm>
            <a:off x="6319838" y="3536950"/>
            <a:ext cx="325437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" name="Freeform 81"/>
          <p:cNvSpPr>
            <a:spLocks/>
          </p:cNvSpPr>
          <p:nvPr/>
        </p:nvSpPr>
        <p:spPr bwMode="auto">
          <a:xfrm>
            <a:off x="6319838" y="4384675"/>
            <a:ext cx="325437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9" name="Freeform 82"/>
          <p:cNvSpPr>
            <a:spLocks/>
          </p:cNvSpPr>
          <p:nvPr/>
        </p:nvSpPr>
        <p:spPr bwMode="auto">
          <a:xfrm>
            <a:off x="6319838" y="4384675"/>
            <a:ext cx="325437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0" name="Freeform 83"/>
          <p:cNvSpPr>
            <a:spLocks/>
          </p:cNvSpPr>
          <p:nvPr/>
        </p:nvSpPr>
        <p:spPr bwMode="auto">
          <a:xfrm>
            <a:off x="6319838" y="5235575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" name="Freeform 84"/>
          <p:cNvSpPr>
            <a:spLocks/>
          </p:cNvSpPr>
          <p:nvPr/>
        </p:nvSpPr>
        <p:spPr bwMode="auto">
          <a:xfrm>
            <a:off x="6319838" y="5235575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2" name="Freeform 85"/>
          <p:cNvSpPr>
            <a:spLocks/>
          </p:cNvSpPr>
          <p:nvPr/>
        </p:nvSpPr>
        <p:spPr bwMode="auto">
          <a:xfrm>
            <a:off x="7118350" y="5235575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Freeform 86"/>
          <p:cNvSpPr>
            <a:spLocks/>
          </p:cNvSpPr>
          <p:nvPr/>
        </p:nvSpPr>
        <p:spPr bwMode="auto">
          <a:xfrm>
            <a:off x="7118350" y="5235575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4" name="Line 87"/>
          <p:cNvSpPr>
            <a:spLocks noChangeShapeType="1"/>
          </p:cNvSpPr>
          <p:nvPr/>
        </p:nvSpPr>
        <p:spPr bwMode="auto">
          <a:xfrm flipH="1">
            <a:off x="7974013" y="5337175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5" name="Freeform 88"/>
          <p:cNvSpPr>
            <a:spLocks/>
          </p:cNvSpPr>
          <p:nvPr/>
        </p:nvSpPr>
        <p:spPr bwMode="auto">
          <a:xfrm>
            <a:off x="7885113" y="5280025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6" name="Freeform 89"/>
          <p:cNvSpPr>
            <a:spLocks/>
          </p:cNvSpPr>
          <p:nvPr/>
        </p:nvSpPr>
        <p:spPr bwMode="auto">
          <a:xfrm>
            <a:off x="7885113" y="5235575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7" name="Freeform 90"/>
          <p:cNvSpPr>
            <a:spLocks/>
          </p:cNvSpPr>
          <p:nvPr/>
        </p:nvSpPr>
        <p:spPr bwMode="auto">
          <a:xfrm>
            <a:off x="7885113" y="5235575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8" name="Freeform 91"/>
          <p:cNvSpPr>
            <a:spLocks/>
          </p:cNvSpPr>
          <p:nvPr/>
        </p:nvSpPr>
        <p:spPr bwMode="auto">
          <a:xfrm>
            <a:off x="7885113" y="3525838"/>
            <a:ext cx="325437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9" name="Freeform 92"/>
          <p:cNvSpPr>
            <a:spLocks/>
          </p:cNvSpPr>
          <p:nvPr/>
        </p:nvSpPr>
        <p:spPr bwMode="auto">
          <a:xfrm>
            <a:off x="7885113" y="3525838"/>
            <a:ext cx="325437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0" name="Freeform 93"/>
          <p:cNvSpPr>
            <a:spLocks/>
          </p:cNvSpPr>
          <p:nvPr/>
        </p:nvSpPr>
        <p:spPr bwMode="auto">
          <a:xfrm>
            <a:off x="7107238" y="3525838"/>
            <a:ext cx="315912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" name="Freeform 94"/>
          <p:cNvSpPr>
            <a:spLocks/>
          </p:cNvSpPr>
          <p:nvPr/>
        </p:nvSpPr>
        <p:spPr bwMode="auto">
          <a:xfrm>
            <a:off x="7107238" y="3525838"/>
            <a:ext cx="315912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2" name="Freeform 95"/>
          <p:cNvSpPr>
            <a:spLocks/>
          </p:cNvSpPr>
          <p:nvPr/>
        </p:nvSpPr>
        <p:spPr bwMode="auto">
          <a:xfrm>
            <a:off x="7118350" y="4373563"/>
            <a:ext cx="315913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3" name="Freeform 96"/>
          <p:cNvSpPr>
            <a:spLocks/>
          </p:cNvSpPr>
          <p:nvPr/>
        </p:nvSpPr>
        <p:spPr bwMode="auto">
          <a:xfrm>
            <a:off x="7118350" y="4373563"/>
            <a:ext cx="315913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6132513" y="399573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6935788" y="399573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6" name="Rectangle 99"/>
          <p:cNvSpPr>
            <a:spLocks noChangeArrowheads="1"/>
          </p:cNvSpPr>
          <p:nvPr/>
        </p:nvSpPr>
        <p:spPr bwMode="auto">
          <a:xfrm>
            <a:off x="7705725" y="4845050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7" name="Rectangle 100"/>
          <p:cNvSpPr>
            <a:spLocks noChangeArrowheads="1"/>
          </p:cNvSpPr>
          <p:nvPr/>
        </p:nvSpPr>
        <p:spPr bwMode="auto">
          <a:xfrm>
            <a:off x="6924675" y="485616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8" name="Rectangle 101"/>
          <p:cNvSpPr>
            <a:spLocks noChangeArrowheads="1"/>
          </p:cNvSpPr>
          <p:nvPr/>
        </p:nvSpPr>
        <p:spPr bwMode="auto">
          <a:xfrm>
            <a:off x="6154738" y="313531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9" name="Rectangle 102"/>
          <p:cNvSpPr>
            <a:spLocks noChangeArrowheads="1"/>
          </p:cNvSpPr>
          <p:nvPr/>
        </p:nvSpPr>
        <p:spPr bwMode="auto">
          <a:xfrm>
            <a:off x="7718425" y="313531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0" name="Rectangle 103"/>
          <p:cNvSpPr>
            <a:spLocks noChangeArrowheads="1"/>
          </p:cNvSpPr>
          <p:nvPr/>
        </p:nvSpPr>
        <p:spPr bwMode="auto">
          <a:xfrm>
            <a:off x="7705725" y="3984625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1" name="Rectangle 104"/>
          <p:cNvSpPr>
            <a:spLocks noChangeArrowheads="1"/>
          </p:cNvSpPr>
          <p:nvPr/>
        </p:nvSpPr>
        <p:spPr bwMode="auto">
          <a:xfrm>
            <a:off x="6154738" y="485616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2" name="Rectangle 105"/>
          <p:cNvSpPr>
            <a:spLocks noChangeArrowheads="1"/>
          </p:cNvSpPr>
          <p:nvPr/>
        </p:nvSpPr>
        <p:spPr bwMode="auto">
          <a:xfrm>
            <a:off x="8002588" y="36337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Freeform 106"/>
          <p:cNvSpPr>
            <a:spLocks/>
          </p:cNvSpPr>
          <p:nvPr/>
        </p:nvSpPr>
        <p:spPr bwMode="auto">
          <a:xfrm>
            <a:off x="7885113" y="4384675"/>
            <a:ext cx="315912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4" name="Freeform 107"/>
          <p:cNvSpPr>
            <a:spLocks/>
          </p:cNvSpPr>
          <p:nvPr/>
        </p:nvSpPr>
        <p:spPr bwMode="auto">
          <a:xfrm>
            <a:off x="7885113" y="4384675"/>
            <a:ext cx="315912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5" name="Rectangle 108"/>
          <p:cNvSpPr>
            <a:spLocks noChangeArrowheads="1"/>
          </p:cNvSpPr>
          <p:nvPr/>
        </p:nvSpPr>
        <p:spPr bwMode="auto">
          <a:xfrm>
            <a:off x="6937375" y="313531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6" name="Line 109"/>
          <p:cNvSpPr>
            <a:spLocks noChangeShapeType="1"/>
          </p:cNvSpPr>
          <p:nvPr/>
        </p:nvSpPr>
        <p:spPr bwMode="auto">
          <a:xfrm flipH="1">
            <a:off x="6645275" y="3716338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" name="Rectangle 110"/>
          <p:cNvSpPr>
            <a:spLocks noChangeArrowheads="1"/>
          </p:cNvSpPr>
          <p:nvPr/>
        </p:nvSpPr>
        <p:spPr bwMode="auto">
          <a:xfrm>
            <a:off x="6438900" y="3646488"/>
            <a:ext cx="8255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Rectangle 111"/>
          <p:cNvSpPr>
            <a:spLocks noChangeArrowheads="1"/>
          </p:cNvSpPr>
          <p:nvPr/>
        </p:nvSpPr>
        <p:spPr bwMode="auto">
          <a:xfrm>
            <a:off x="7208838" y="36337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Rectangle 112"/>
          <p:cNvSpPr>
            <a:spLocks noChangeArrowheads="1"/>
          </p:cNvSpPr>
          <p:nvPr/>
        </p:nvSpPr>
        <p:spPr bwMode="auto">
          <a:xfrm>
            <a:off x="8002588" y="44719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Rectangle 113"/>
          <p:cNvSpPr>
            <a:spLocks noChangeArrowheads="1"/>
          </p:cNvSpPr>
          <p:nvPr/>
        </p:nvSpPr>
        <p:spPr bwMode="auto">
          <a:xfrm>
            <a:off x="6438900" y="44846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Rectangle 114"/>
          <p:cNvSpPr>
            <a:spLocks noChangeArrowheads="1"/>
          </p:cNvSpPr>
          <p:nvPr/>
        </p:nvSpPr>
        <p:spPr bwMode="auto">
          <a:xfrm>
            <a:off x="7208838" y="44719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Rectangle 115"/>
          <p:cNvSpPr>
            <a:spLocks noChangeArrowheads="1"/>
          </p:cNvSpPr>
          <p:nvPr/>
        </p:nvSpPr>
        <p:spPr bwMode="auto">
          <a:xfrm>
            <a:off x="8015288" y="53355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Rectangle 116"/>
          <p:cNvSpPr>
            <a:spLocks noChangeArrowheads="1"/>
          </p:cNvSpPr>
          <p:nvPr/>
        </p:nvSpPr>
        <p:spPr bwMode="auto">
          <a:xfrm>
            <a:off x="6451600" y="53482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Rectangle 117"/>
          <p:cNvSpPr>
            <a:spLocks noChangeArrowheads="1"/>
          </p:cNvSpPr>
          <p:nvPr/>
        </p:nvSpPr>
        <p:spPr bwMode="auto">
          <a:xfrm>
            <a:off x="7221538" y="53355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Line 120"/>
          <p:cNvSpPr>
            <a:spLocks noChangeShapeType="1"/>
          </p:cNvSpPr>
          <p:nvPr/>
        </p:nvSpPr>
        <p:spPr bwMode="auto">
          <a:xfrm>
            <a:off x="5791200" y="25400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6" name="Line 121"/>
          <p:cNvSpPr>
            <a:spLocks noChangeShapeType="1"/>
          </p:cNvSpPr>
          <p:nvPr/>
        </p:nvSpPr>
        <p:spPr bwMode="auto">
          <a:xfrm>
            <a:off x="5791200" y="2552700"/>
            <a:ext cx="2108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Line 122"/>
          <p:cNvSpPr>
            <a:spLocks noChangeShapeType="1"/>
          </p:cNvSpPr>
          <p:nvPr/>
        </p:nvSpPr>
        <p:spPr bwMode="auto">
          <a:xfrm flipH="1">
            <a:off x="6197600" y="2921000"/>
            <a:ext cx="1676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8" name="Line 123"/>
          <p:cNvSpPr>
            <a:spLocks noChangeShapeType="1"/>
          </p:cNvSpPr>
          <p:nvPr/>
        </p:nvSpPr>
        <p:spPr bwMode="auto">
          <a:xfrm flipH="1">
            <a:off x="6184900" y="2717800"/>
            <a:ext cx="812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9" name="Line 124"/>
          <p:cNvSpPr>
            <a:spLocks noChangeShapeType="1"/>
          </p:cNvSpPr>
          <p:nvPr/>
        </p:nvSpPr>
        <p:spPr bwMode="auto">
          <a:xfrm>
            <a:off x="5486400" y="3962400"/>
            <a:ext cx="0" cy="1130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0" name="Text Box 125"/>
          <p:cNvSpPr txBox="1">
            <a:spLocks noChangeArrowheads="1"/>
          </p:cNvSpPr>
          <p:nvPr/>
        </p:nvSpPr>
        <p:spPr bwMode="auto">
          <a:xfrm>
            <a:off x="7874000" y="2362200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t4</a:t>
            </a:r>
          </a:p>
        </p:txBody>
      </p:sp>
      <p:sp>
        <p:nvSpPr>
          <p:cNvPr id="101" name="Text Box 126"/>
          <p:cNvSpPr txBox="1">
            <a:spLocks noChangeArrowheads="1"/>
          </p:cNvSpPr>
          <p:nvPr/>
        </p:nvSpPr>
        <p:spPr bwMode="auto">
          <a:xfrm>
            <a:off x="5321300" y="3657600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t3</a:t>
            </a:r>
          </a:p>
        </p:txBody>
      </p:sp>
      <p:sp>
        <p:nvSpPr>
          <p:cNvPr id="102" name="Text Box 127"/>
          <p:cNvSpPr txBox="1">
            <a:spLocks noChangeArrowheads="1"/>
          </p:cNvSpPr>
          <p:nvPr/>
        </p:nvSpPr>
        <p:spPr bwMode="auto">
          <a:xfrm>
            <a:off x="6959600" y="2540000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t2</a:t>
            </a:r>
          </a:p>
        </p:txBody>
      </p:sp>
      <p:sp>
        <p:nvSpPr>
          <p:cNvPr id="103" name="Text Box 128"/>
          <p:cNvSpPr txBox="1">
            <a:spLocks noChangeArrowheads="1"/>
          </p:cNvSpPr>
          <p:nvPr/>
        </p:nvSpPr>
        <p:spPr bwMode="auto">
          <a:xfrm>
            <a:off x="7861300" y="2755900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104" name="Text Box 129"/>
          <p:cNvSpPr txBox="1">
            <a:spLocks noChangeArrowheads="1"/>
          </p:cNvSpPr>
          <p:nvPr/>
        </p:nvSpPr>
        <p:spPr bwMode="auto">
          <a:xfrm>
            <a:off x="6174423" y="5818187"/>
            <a:ext cx="172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1 </a:t>
            </a:r>
            <a:r>
              <a:rPr lang="en-GB" altLang="en-US" dirty="0" smtClean="0">
                <a:solidFill>
                  <a:srgbClr val="000000"/>
                </a:solidFill>
              </a:rPr>
              <a:t>&gt; 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2 </a:t>
            </a:r>
            <a:r>
              <a:rPr lang="en-GB" altLang="en-US" dirty="0" smtClean="0">
                <a:solidFill>
                  <a:srgbClr val="000000"/>
                </a:solidFill>
              </a:rPr>
              <a:t>&gt; 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3 </a:t>
            </a:r>
            <a:r>
              <a:rPr lang="en-GB" altLang="en-US" dirty="0" smtClean="0">
                <a:solidFill>
                  <a:srgbClr val="000000"/>
                </a:solidFill>
              </a:rPr>
              <a:t>&gt; 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4</a:t>
            </a:r>
            <a:endParaRPr lang="en-GB" altLang="en-US" baseline="-25000" dirty="0">
              <a:solidFill>
                <a:srgbClr val="000000"/>
              </a:solidFill>
            </a:endParaRPr>
          </a:p>
        </p:txBody>
      </p:sp>
      <p:grpSp>
        <p:nvGrpSpPr>
          <p:cNvPr id="105" name="Group 132"/>
          <p:cNvGrpSpPr>
            <a:grpSpLocks/>
          </p:cNvGrpSpPr>
          <p:nvPr/>
        </p:nvGrpSpPr>
        <p:grpSpPr bwMode="auto">
          <a:xfrm>
            <a:off x="153988" y="2705100"/>
            <a:ext cx="4360862" cy="3124200"/>
            <a:chOff x="97" y="1704"/>
            <a:chExt cx="2747" cy="1968"/>
          </a:xfrm>
        </p:grpSpPr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624" y="2448"/>
              <a:ext cx="408" cy="40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dirty="0">
                  <a:solidFill>
                    <a:srgbClr val="000000"/>
                  </a:solidFill>
                </a:rPr>
                <a:t>t2</a:t>
              </a:r>
            </a:p>
          </p:txBody>
        </p:sp>
        <p:sp>
          <p:nvSpPr>
            <p:cNvPr id="107" name="Oval 6"/>
            <p:cNvSpPr>
              <a:spLocks noChangeArrowheads="1"/>
            </p:cNvSpPr>
            <p:nvPr/>
          </p:nvSpPr>
          <p:spPr bwMode="auto">
            <a:xfrm>
              <a:off x="1144" y="3264"/>
              <a:ext cx="408" cy="40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dirty="0">
                  <a:solidFill>
                    <a:srgbClr val="000000"/>
                  </a:solidFill>
                </a:rPr>
                <a:t>t4</a:t>
              </a:r>
            </a:p>
          </p:txBody>
        </p:sp>
        <p:sp>
          <p:nvSpPr>
            <p:cNvPr id="108" name="Oval 8"/>
            <p:cNvSpPr>
              <a:spLocks noChangeArrowheads="1"/>
            </p:cNvSpPr>
            <p:nvPr/>
          </p:nvSpPr>
          <p:spPr bwMode="auto">
            <a:xfrm>
              <a:off x="1656" y="2792"/>
              <a:ext cx="408" cy="40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dirty="0">
                  <a:solidFill>
                    <a:srgbClr val="000000"/>
                  </a:solidFill>
                </a:rPr>
                <a:t>t3</a:t>
              </a:r>
            </a:p>
          </p:txBody>
        </p:sp>
        <p:sp>
          <p:nvSpPr>
            <p:cNvPr id="109" name="Oval 10"/>
            <p:cNvSpPr>
              <a:spLocks noChangeArrowheads="1"/>
            </p:cNvSpPr>
            <p:nvPr/>
          </p:nvSpPr>
          <p:spPr bwMode="auto">
            <a:xfrm>
              <a:off x="1248" y="1704"/>
              <a:ext cx="408" cy="40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dirty="0">
                  <a:solidFill>
                    <a:srgbClr val="000000"/>
                  </a:solidFill>
                </a:rPr>
                <a:t>t1</a:t>
              </a:r>
            </a:p>
          </p:txBody>
        </p:sp>
        <p:sp>
          <p:nvSpPr>
            <p:cNvPr id="110" name="Line 18"/>
            <p:cNvSpPr>
              <a:spLocks noChangeShapeType="1"/>
            </p:cNvSpPr>
            <p:nvPr/>
          </p:nvSpPr>
          <p:spPr bwMode="auto">
            <a:xfrm flipV="1">
              <a:off x="1520" y="3168"/>
              <a:ext cx="176" cy="1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flipV="1">
              <a:off x="1000" y="2048"/>
              <a:ext cx="272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2" name="Line 22"/>
            <p:cNvSpPr>
              <a:spLocks noChangeShapeType="1"/>
            </p:cNvSpPr>
            <p:nvPr/>
          </p:nvSpPr>
          <p:spPr bwMode="auto">
            <a:xfrm flipV="1">
              <a:off x="1360" y="2144"/>
              <a:ext cx="64" cy="1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3" name="Line 23"/>
            <p:cNvSpPr>
              <a:spLocks noChangeShapeType="1"/>
            </p:cNvSpPr>
            <p:nvPr/>
          </p:nvSpPr>
          <p:spPr bwMode="auto">
            <a:xfrm flipH="1" flipV="1">
              <a:off x="952" y="2864"/>
              <a:ext cx="192" cy="4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130"/>
            <p:cNvSpPr>
              <a:spLocks noChangeArrowheads="1"/>
            </p:cNvSpPr>
            <p:nvPr/>
          </p:nvSpPr>
          <p:spPr bwMode="auto">
            <a:xfrm>
              <a:off x="97" y="1760"/>
              <a:ext cx="11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793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spcBef>
                  <a:spcPct val="25000"/>
                </a:spcBef>
                <a:spcAft>
                  <a:spcPct val="15000"/>
                </a:spcAft>
                <a:buClr>
                  <a:srgbClr val="265142"/>
                </a:buClr>
                <a:buFont typeface="Webdings" pitchFamily="18" charset="2"/>
                <a:buNone/>
              </a:pPr>
              <a:r>
                <a:rPr lang="en-GB" altLang="en-US" sz="1600" dirty="0">
                  <a:solidFill>
                    <a:srgbClr val="000000"/>
                  </a:solidFill>
                  <a:latin typeface="Arial" charset="0"/>
                </a:rPr>
                <a:t>interference graph</a:t>
              </a:r>
            </a:p>
          </p:txBody>
        </p:sp>
        <p:sp>
          <p:nvSpPr>
            <p:cNvPr id="115" name="AutoShape 131"/>
            <p:cNvSpPr>
              <a:spLocks noChangeArrowheads="1"/>
            </p:cNvSpPr>
            <p:nvPr/>
          </p:nvSpPr>
          <p:spPr bwMode="auto">
            <a:xfrm>
              <a:off x="2400" y="2322"/>
              <a:ext cx="444" cy="378"/>
            </a:xfrm>
            <a:prstGeom prst="leftArrow">
              <a:avLst>
                <a:gd name="adj1" fmla="val 50000"/>
                <a:gd name="adj2" fmla="val 2936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57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/>
              <a:t>Real-Time Analysis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610" y="1344613"/>
            <a:ext cx="5750878" cy="4948237"/>
          </a:xfrm>
        </p:spPr>
        <p:txBody>
          <a:bodyPr/>
          <a:lstStyle/>
          <a:p>
            <a:r>
              <a:rPr lang="en-GB" altLang="en-US" sz="2800" dirty="0"/>
              <a:t>Kim et al (</a:t>
            </a:r>
            <a:r>
              <a:rPr lang="en-GB" altLang="en-US" sz="2800" dirty="0" err="1"/>
              <a:t>Conf</a:t>
            </a:r>
            <a:r>
              <a:rPr lang="en-GB" altLang="en-US" sz="2800" dirty="0"/>
              <a:t> Parallel Proc 1998) recognised that upstream indirect interference can also affect latency upper bounds</a:t>
            </a:r>
          </a:p>
          <a:p>
            <a:endParaRPr lang="en-GB" altLang="en-US" sz="2800" dirty="0"/>
          </a:p>
          <a:p>
            <a:r>
              <a:rPr lang="en-GB" altLang="en-US" sz="2800" dirty="0" err="1"/>
              <a:t>Shi&amp;Burns</a:t>
            </a:r>
            <a:r>
              <a:rPr lang="en-GB" altLang="en-US" sz="2800" dirty="0"/>
              <a:t> (NOCS 2008) produced a response time formulation that </a:t>
            </a:r>
            <a:r>
              <a:rPr lang="en-GB" altLang="en-US" sz="2800" dirty="0" smtClean="0"/>
              <a:t>conservatively models </a:t>
            </a:r>
            <a:r>
              <a:rPr lang="en-GB" altLang="en-US" sz="2800" dirty="0"/>
              <a:t>upstream indirect </a:t>
            </a:r>
            <a:r>
              <a:rPr lang="en-GB" altLang="en-US" sz="2800" dirty="0" smtClean="0"/>
              <a:t>interference</a:t>
            </a:r>
            <a:endParaRPr lang="en-GB" altLang="en-US" sz="2800" dirty="0"/>
          </a:p>
        </p:txBody>
      </p:sp>
      <p:sp>
        <p:nvSpPr>
          <p:cNvPr id="4" name="AutoShape 27"/>
          <p:cNvSpPr>
            <a:spLocks noChangeAspect="1" noChangeArrowheads="1" noTextEdit="1"/>
          </p:cNvSpPr>
          <p:nvPr/>
        </p:nvSpPr>
        <p:spPr bwMode="auto">
          <a:xfrm>
            <a:off x="6543675" y="1787526"/>
            <a:ext cx="26003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8394700" y="384016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8394700" y="2119313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7640637" y="3840163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>
            <a:off x="8418512" y="2990851"/>
            <a:ext cx="133350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7627937" y="2990851"/>
            <a:ext cx="125413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816725" y="3840163"/>
            <a:ext cx="136525" cy="273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6807200" y="2990851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7618412" y="2130426"/>
            <a:ext cx="1238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6816725" y="2130426"/>
            <a:ext cx="136525" cy="2603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 flipV="1">
            <a:off x="7065962" y="2625726"/>
            <a:ext cx="0" cy="588962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Line 38"/>
          <p:cNvSpPr>
            <a:spLocks noChangeShapeType="1"/>
          </p:cNvSpPr>
          <p:nvPr/>
        </p:nvSpPr>
        <p:spPr bwMode="auto">
          <a:xfrm>
            <a:off x="7008812" y="258286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7008812" y="3460751"/>
            <a:ext cx="0" cy="554037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 flipV="1">
            <a:off x="7065962" y="3471863"/>
            <a:ext cx="0" cy="598488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7178675" y="4157663"/>
            <a:ext cx="5762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7161212" y="4224338"/>
            <a:ext cx="54610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7178675" y="3297238"/>
            <a:ext cx="49688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 flipH="1">
            <a:off x="7213600" y="3354388"/>
            <a:ext cx="4619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223125" y="2425701"/>
            <a:ext cx="452437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3" name="Line 47"/>
          <p:cNvSpPr>
            <a:spLocks noChangeShapeType="1"/>
          </p:cNvSpPr>
          <p:nvPr/>
        </p:nvSpPr>
        <p:spPr bwMode="auto">
          <a:xfrm>
            <a:off x="7994650" y="4157663"/>
            <a:ext cx="4492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Line 48"/>
          <p:cNvSpPr>
            <a:spLocks noChangeShapeType="1"/>
          </p:cNvSpPr>
          <p:nvPr/>
        </p:nvSpPr>
        <p:spPr bwMode="auto">
          <a:xfrm flipH="1">
            <a:off x="7983537" y="4214813"/>
            <a:ext cx="460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>
            <a:off x="7988300" y="3297238"/>
            <a:ext cx="463550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 flipH="1">
            <a:off x="7999412" y="3354388"/>
            <a:ext cx="4746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auto">
          <a:xfrm>
            <a:off x="7994650" y="2425701"/>
            <a:ext cx="449262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 flipH="1">
            <a:off x="7948612" y="2482851"/>
            <a:ext cx="547688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Line 53"/>
          <p:cNvSpPr>
            <a:spLocks noChangeShapeType="1"/>
          </p:cNvSpPr>
          <p:nvPr/>
        </p:nvSpPr>
        <p:spPr bwMode="auto">
          <a:xfrm flipV="1">
            <a:off x="7843837" y="259238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" name="Line 54"/>
          <p:cNvSpPr>
            <a:spLocks noChangeShapeType="1"/>
          </p:cNvSpPr>
          <p:nvPr/>
        </p:nvSpPr>
        <p:spPr bwMode="auto">
          <a:xfrm>
            <a:off x="7797800" y="2538413"/>
            <a:ext cx="0" cy="65405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Line 55"/>
          <p:cNvSpPr>
            <a:spLocks noChangeShapeType="1"/>
          </p:cNvSpPr>
          <p:nvPr/>
        </p:nvSpPr>
        <p:spPr bwMode="auto">
          <a:xfrm>
            <a:off x="7797800" y="343376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Line 56"/>
          <p:cNvSpPr>
            <a:spLocks noChangeShapeType="1"/>
          </p:cNvSpPr>
          <p:nvPr/>
        </p:nvSpPr>
        <p:spPr bwMode="auto">
          <a:xfrm flipV="1">
            <a:off x="7843837" y="3449638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Line 57"/>
          <p:cNvSpPr>
            <a:spLocks noChangeShapeType="1"/>
          </p:cNvSpPr>
          <p:nvPr/>
        </p:nvSpPr>
        <p:spPr bwMode="auto">
          <a:xfrm flipV="1">
            <a:off x="8631237" y="2592388"/>
            <a:ext cx="0" cy="58896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Line 58"/>
          <p:cNvSpPr>
            <a:spLocks noChangeShapeType="1"/>
          </p:cNvSpPr>
          <p:nvPr/>
        </p:nvSpPr>
        <p:spPr bwMode="auto">
          <a:xfrm flipV="1">
            <a:off x="8631237" y="345916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Line 59"/>
          <p:cNvSpPr>
            <a:spLocks noChangeShapeType="1"/>
          </p:cNvSpPr>
          <p:nvPr/>
        </p:nvSpPr>
        <p:spPr bwMode="auto">
          <a:xfrm>
            <a:off x="8586787" y="3433763"/>
            <a:ext cx="0" cy="595313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>
            <a:off x="8586787" y="2582863"/>
            <a:ext cx="0" cy="600075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6637337" y="1814513"/>
            <a:ext cx="315913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Freeform 62"/>
          <p:cNvSpPr>
            <a:spLocks/>
          </p:cNvSpPr>
          <p:nvPr/>
        </p:nvSpPr>
        <p:spPr bwMode="auto">
          <a:xfrm>
            <a:off x="6637337" y="1814513"/>
            <a:ext cx="315913" cy="315913"/>
          </a:xfrm>
          <a:custGeom>
            <a:avLst/>
            <a:gdLst>
              <a:gd name="T0" fmla="*/ 270 w 270"/>
              <a:gd name="T1" fmla="*/ 0 h 270"/>
              <a:gd name="T2" fmla="*/ 0 w 270"/>
              <a:gd name="T3" fmla="*/ 0 h 270"/>
              <a:gd name="T4" fmla="*/ 0 w 270"/>
              <a:gd name="T5" fmla="*/ 270 h 270"/>
              <a:gd name="T6" fmla="*/ 270 w 270"/>
              <a:gd name="T7" fmla="*/ 270 h 270"/>
              <a:gd name="T8" fmla="*/ 270 w 270"/>
              <a:gd name="T9" fmla="*/ 0 h 270"/>
              <a:gd name="T10" fmla="*/ 270 w 27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270">
                <a:moveTo>
                  <a:pt x="270" y="0"/>
                </a:moveTo>
                <a:lnTo>
                  <a:pt x="0" y="0"/>
                </a:lnTo>
                <a:lnTo>
                  <a:pt x="0" y="270"/>
                </a:lnTo>
                <a:lnTo>
                  <a:pt x="270" y="270"/>
                </a:lnTo>
                <a:lnTo>
                  <a:pt x="270" y="0"/>
                </a:lnTo>
                <a:lnTo>
                  <a:pt x="27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" name="Rectangle 63"/>
          <p:cNvSpPr>
            <a:spLocks noChangeArrowheads="1"/>
          </p:cNvSpPr>
          <p:nvPr/>
        </p:nvSpPr>
        <p:spPr bwMode="auto">
          <a:xfrm>
            <a:off x="6626225" y="3524251"/>
            <a:ext cx="3270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Freeform 64"/>
          <p:cNvSpPr>
            <a:spLocks/>
          </p:cNvSpPr>
          <p:nvPr/>
        </p:nvSpPr>
        <p:spPr bwMode="auto">
          <a:xfrm>
            <a:off x="6626225" y="3524251"/>
            <a:ext cx="327025" cy="327025"/>
          </a:xfrm>
          <a:custGeom>
            <a:avLst/>
            <a:gdLst>
              <a:gd name="T0" fmla="*/ 279 w 279"/>
              <a:gd name="T1" fmla="*/ 0 h 279"/>
              <a:gd name="T2" fmla="*/ 0 w 279"/>
              <a:gd name="T3" fmla="*/ 0 h 279"/>
              <a:gd name="T4" fmla="*/ 0 w 279"/>
              <a:gd name="T5" fmla="*/ 279 h 279"/>
              <a:gd name="T6" fmla="*/ 279 w 279"/>
              <a:gd name="T7" fmla="*/ 279 h 279"/>
              <a:gd name="T8" fmla="*/ 279 w 279"/>
              <a:gd name="T9" fmla="*/ 0 h 279"/>
              <a:gd name="T10" fmla="*/ 279 w 27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79">
                <a:moveTo>
                  <a:pt x="279" y="0"/>
                </a:moveTo>
                <a:lnTo>
                  <a:pt x="0" y="0"/>
                </a:lnTo>
                <a:lnTo>
                  <a:pt x="0" y="279"/>
                </a:lnTo>
                <a:lnTo>
                  <a:pt x="279" y="279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1" name="Rectangle 65"/>
          <p:cNvSpPr>
            <a:spLocks noChangeArrowheads="1"/>
          </p:cNvSpPr>
          <p:nvPr/>
        </p:nvSpPr>
        <p:spPr bwMode="auto">
          <a:xfrm>
            <a:off x="7415212" y="2662238"/>
            <a:ext cx="3143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Freeform 66"/>
          <p:cNvSpPr>
            <a:spLocks/>
          </p:cNvSpPr>
          <p:nvPr/>
        </p:nvSpPr>
        <p:spPr bwMode="auto">
          <a:xfrm>
            <a:off x="7415212" y="2662238"/>
            <a:ext cx="314325" cy="328613"/>
          </a:xfrm>
          <a:custGeom>
            <a:avLst/>
            <a:gdLst>
              <a:gd name="T0" fmla="*/ 269 w 269"/>
              <a:gd name="T1" fmla="*/ 0 h 280"/>
              <a:gd name="T2" fmla="*/ 0 w 269"/>
              <a:gd name="T3" fmla="*/ 0 h 280"/>
              <a:gd name="T4" fmla="*/ 0 w 269"/>
              <a:gd name="T5" fmla="*/ 280 h 280"/>
              <a:gd name="T6" fmla="*/ 269 w 269"/>
              <a:gd name="T7" fmla="*/ 280 h 280"/>
              <a:gd name="T8" fmla="*/ 269 w 269"/>
              <a:gd name="T9" fmla="*/ 0 h 280"/>
              <a:gd name="T10" fmla="*/ 269 w 26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80">
                <a:moveTo>
                  <a:pt x="269" y="0"/>
                </a:moveTo>
                <a:lnTo>
                  <a:pt x="0" y="0"/>
                </a:lnTo>
                <a:lnTo>
                  <a:pt x="0" y="280"/>
                </a:lnTo>
                <a:lnTo>
                  <a:pt x="269" y="28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8193087" y="266223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Freeform 68"/>
          <p:cNvSpPr>
            <a:spLocks/>
          </p:cNvSpPr>
          <p:nvPr/>
        </p:nvSpPr>
        <p:spPr bwMode="auto">
          <a:xfrm>
            <a:off x="8193087" y="2662238"/>
            <a:ext cx="327025" cy="328613"/>
          </a:xfrm>
          <a:custGeom>
            <a:avLst/>
            <a:gdLst>
              <a:gd name="T0" fmla="*/ 280 w 280"/>
              <a:gd name="T1" fmla="*/ 0 h 280"/>
              <a:gd name="T2" fmla="*/ 0 w 280"/>
              <a:gd name="T3" fmla="*/ 0 h 280"/>
              <a:gd name="T4" fmla="*/ 0 w 280"/>
              <a:gd name="T5" fmla="*/ 280 h 280"/>
              <a:gd name="T6" fmla="*/ 280 w 280"/>
              <a:gd name="T7" fmla="*/ 280 h 280"/>
              <a:gd name="T8" fmla="*/ 280 w 280"/>
              <a:gd name="T9" fmla="*/ 0 h 280"/>
              <a:gd name="T10" fmla="*/ 280 w 280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80">
                <a:moveTo>
                  <a:pt x="280" y="0"/>
                </a:moveTo>
                <a:lnTo>
                  <a:pt x="0" y="0"/>
                </a:lnTo>
                <a:lnTo>
                  <a:pt x="0" y="280"/>
                </a:lnTo>
                <a:lnTo>
                  <a:pt x="280" y="28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Rectangle 69"/>
          <p:cNvSpPr>
            <a:spLocks noChangeArrowheads="1"/>
          </p:cNvSpPr>
          <p:nvPr/>
        </p:nvSpPr>
        <p:spPr bwMode="auto">
          <a:xfrm>
            <a:off x="6604000" y="2662238"/>
            <a:ext cx="327025" cy="3286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6" name="Freeform 70"/>
          <p:cNvSpPr>
            <a:spLocks/>
          </p:cNvSpPr>
          <p:nvPr/>
        </p:nvSpPr>
        <p:spPr bwMode="auto">
          <a:xfrm>
            <a:off x="6604000" y="2662238"/>
            <a:ext cx="327025" cy="328613"/>
          </a:xfrm>
          <a:custGeom>
            <a:avLst/>
            <a:gdLst>
              <a:gd name="T0" fmla="*/ 279 w 279"/>
              <a:gd name="T1" fmla="*/ 0 h 280"/>
              <a:gd name="T2" fmla="*/ 0 w 279"/>
              <a:gd name="T3" fmla="*/ 0 h 280"/>
              <a:gd name="T4" fmla="*/ 0 w 279"/>
              <a:gd name="T5" fmla="*/ 280 h 280"/>
              <a:gd name="T6" fmla="*/ 279 w 279"/>
              <a:gd name="T7" fmla="*/ 280 h 280"/>
              <a:gd name="T8" fmla="*/ 279 w 279"/>
              <a:gd name="T9" fmla="*/ 0 h 280"/>
              <a:gd name="T10" fmla="*/ 279 w 279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80">
                <a:moveTo>
                  <a:pt x="279" y="0"/>
                </a:moveTo>
                <a:lnTo>
                  <a:pt x="0" y="0"/>
                </a:lnTo>
                <a:lnTo>
                  <a:pt x="0" y="280"/>
                </a:lnTo>
                <a:lnTo>
                  <a:pt x="279" y="280"/>
                </a:lnTo>
                <a:lnTo>
                  <a:pt x="279" y="0"/>
                </a:lnTo>
                <a:lnTo>
                  <a:pt x="27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7" name="Rectangle 71"/>
          <p:cNvSpPr>
            <a:spLocks noChangeArrowheads="1"/>
          </p:cNvSpPr>
          <p:nvPr/>
        </p:nvSpPr>
        <p:spPr bwMode="auto">
          <a:xfrm>
            <a:off x="7415212" y="3524251"/>
            <a:ext cx="314325" cy="327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" name="Freeform 72"/>
          <p:cNvSpPr>
            <a:spLocks/>
          </p:cNvSpPr>
          <p:nvPr/>
        </p:nvSpPr>
        <p:spPr bwMode="auto">
          <a:xfrm>
            <a:off x="7415212" y="3524251"/>
            <a:ext cx="314325" cy="327025"/>
          </a:xfrm>
          <a:custGeom>
            <a:avLst/>
            <a:gdLst>
              <a:gd name="T0" fmla="*/ 269 w 269"/>
              <a:gd name="T1" fmla="*/ 0 h 279"/>
              <a:gd name="T2" fmla="*/ 0 w 269"/>
              <a:gd name="T3" fmla="*/ 0 h 279"/>
              <a:gd name="T4" fmla="*/ 0 w 269"/>
              <a:gd name="T5" fmla="*/ 279 h 279"/>
              <a:gd name="T6" fmla="*/ 269 w 269"/>
              <a:gd name="T7" fmla="*/ 279 h 279"/>
              <a:gd name="T8" fmla="*/ 269 w 269"/>
              <a:gd name="T9" fmla="*/ 0 h 279"/>
              <a:gd name="T10" fmla="*/ 269 w 269"/>
              <a:gd name="T1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9">
                <a:moveTo>
                  <a:pt x="269" y="0"/>
                </a:moveTo>
                <a:lnTo>
                  <a:pt x="0" y="0"/>
                </a:lnTo>
                <a:lnTo>
                  <a:pt x="0" y="279"/>
                </a:lnTo>
                <a:lnTo>
                  <a:pt x="269" y="279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9" name="Rectangle 73"/>
          <p:cNvSpPr>
            <a:spLocks noChangeArrowheads="1"/>
          </p:cNvSpPr>
          <p:nvPr/>
        </p:nvSpPr>
        <p:spPr bwMode="auto">
          <a:xfrm>
            <a:off x="7415212" y="1814513"/>
            <a:ext cx="3143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0" name="Freeform 74"/>
          <p:cNvSpPr>
            <a:spLocks/>
          </p:cNvSpPr>
          <p:nvPr/>
        </p:nvSpPr>
        <p:spPr bwMode="auto">
          <a:xfrm>
            <a:off x="7415212" y="1814513"/>
            <a:ext cx="314325" cy="315913"/>
          </a:xfrm>
          <a:custGeom>
            <a:avLst/>
            <a:gdLst>
              <a:gd name="T0" fmla="*/ 269 w 269"/>
              <a:gd name="T1" fmla="*/ 0 h 270"/>
              <a:gd name="T2" fmla="*/ 0 w 269"/>
              <a:gd name="T3" fmla="*/ 0 h 270"/>
              <a:gd name="T4" fmla="*/ 0 w 269"/>
              <a:gd name="T5" fmla="*/ 270 h 270"/>
              <a:gd name="T6" fmla="*/ 269 w 269"/>
              <a:gd name="T7" fmla="*/ 270 h 270"/>
              <a:gd name="T8" fmla="*/ 269 w 269"/>
              <a:gd name="T9" fmla="*/ 0 h 270"/>
              <a:gd name="T10" fmla="*/ 269 w 269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" h="270">
                <a:moveTo>
                  <a:pt x="269" y="0"/>
                </a:moveTo>
                <a:lnTo>
                  <a:pt x="0" y="0"/>
                </a:lnTo>
                <a:lnTo>
                  <a:pt x="0" y="270"/>
                </a:lnTo>
                <a:lnTo>
                  <a:pt x="269" y="270"/>
                </a:lnTo>
                <a:lnTo>
                  <a:pt x="269" y="0"/>
                </a:lnTo>
                <a:lnTo>
                  <a:pt x="269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>
            <a:off x="8193087" y="1814513"/>
            <a:ext cx="327025" cy="3159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" name="Freeform 76"/>
          <p:cNvSpPr>
            <a:spLocks/>
          </p:cNvSpPr>
          <p:nvPr/>
        </p:nvSpPr>
        <p:spPr bwMode="auto">
          <a:xfrm>
            <a:off x="8193087" y="1814513"/>
            <a:ext cx="327025" cy="315913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3" name="Rectangle 77"/>
          <p:cNvSpPr>
            <a:spLocks noChangeArrowheads="1"/>
          </p:cNvSpPr>
          <p:nvPr/>
        </p:nvSpPr>
        <p:spPr bwMode="auto">
          <a:xfrm>
            <a:off x="8193087" y="3524251"/>
            <a:ext cx="327025" cy="3159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" name="Freeform 78"/>
          <p:cNvSpPr>
            <a:spLocks/>
          </p:cNvSpPr>
          <p:nvPr/>
        </p:nvSpPr>
        <p:spPr bwMode="auto">
          <a:xfrm>
            <a:off x="8193087" y="3524251"/>
            <a:ext cx="327025" cy="315912"/>
          </a:xfrm>
          <a:custGeom>
            <a:avLst/>
            <a:gdLst>
              <a:gd name="T0" fmla="*/ 280 w 280"/>
              <a:gd name="T1" fmla="*/ 0 h 270"/>
              <a:gd name="T2" fmla="*/ 0 w 280"/>
              <a:gd name="T3" fmla="*/ 0 h 270"/>
              <a:gd name="T4" fmla="*/ 0 w 280"/>
              <a:gd name="T5" fmla="*/ 270 h 270"/>
              <a:gd name="T6" fmla="*/ 280 w 280"/>
              <a:gd name="T7" fmla="*/ 270 h 270"/>
              <a:gd name="T8" fmla="*/ 280 w 280"/>
              <a:gd name="T9" fmla="*/ 0 h 270"/>
              <a:gd name="T10" fmla="*/ 280 w 280"/>
              <a:gd name="T11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270">
                <a:moveTo>
                  <a:pt x="280" y="0"/>
                </a:moveTo>
                <a:lnTo>
                  <a:pt x="0" y="0"/>
                </a:lnTo>
                <a:lnTo>
                  <a:pt x="0" y="270"/>
                </a:lnTo>
                <a:lnTo>
                  <a:pt x="280" y="270"/>
                </a:lnTo>
                <a:lnTo>
                  <a:pt x="280" y="0"/>
                </a:lnTo>
                <a:lnTo>
                  <a:pt x="280" y="0"/>
                </a:lnTo>
              </a:path>
            </a:pathLst>
          </a:custGeom>
          <a:solidFill>
            <a:srgbClr val="000099"/>
          </a:solidFill>
          <a:ln w="174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5" name="Freeform 79"/>
          <p:cNvSpPr>
            <a:spLocks/>
          </p:cNvSpPr>
          <p:nvPr/>
        </p:nvSpPr>
        <p:spPr bwMode="auto">
          <a:xfrm>
            <a:off x="6886575" y="2312988"/>
            <a:ext cx="325437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6" name="Freeform 80"/>
          <p:cNvSpPr>
            <a:spLocks/>
          </p:cNvSpPr>
          <p:nvPr/>
        </p:nvSpPr>
        <p:spPr bwMode="auto">
          <a:xfrm>
            <a:off x="6886575" y="2312988"/>
            <a:ext cx="325437" cy="315913"/>
          </a:xfrm>
          <a:custGeom>
            <a:avLst/>
            <a:gdLst>
              <a:gd name="T0" fmla="*/ 278 w 278"/>
              <a:gd name="T1" fmla="*/ 67 h 270"/>
              <a:gd name="T2" fmla="*/ 134 w 278"/>
              <a:gd name="T3" fmla="*/ 0 h 270"/>
              <a:gd name="T4" fmla="*/ 0 w 278"/>
              <a:gd name="T5" fmla="*/ 67 h 270"/>
              <a:gd name="T6" fmla="*/ 0 w 278"/>
              <a:gd name="T7" fmla="*/ 203 h 270"/>
              <a:gd name="T8" fmla="*/ 134 w 278"/>
              <a:gd name="T9" fmla="*/ 270 h 270"/>
              <a:gd name="T10" fmla="*/ 278 w 278"/>
              <a:gd name="T11" fmla="*/ 203 h 270"/>
              <a:gd name="T12" fmla="*/ 278 w 278"/>
              <a:gd name="T13" fmla="*/ 67 h 270"/>
              <a:gd name="T14" fmla="*/ 278 w 278"/>
              <a:gd name="T15" fmla="*/ 6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7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7" name="Freeform 81"/>
          <p:cNvSpPr>
            <a:spLocks/>
          </p:cNvSpPr>
          <p:nvPr/>
        </p:nvSpPr>
        <p:spPr bwMode="auto">
          <a:xfrm>
            <a:off x="6886575" y="3160713"/>
            <a:ext cx="325437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8" name="Freeform 82"/>
          <p:cNvSpPr>
            <a:spLocks/>
          </p:cNvSpPr>
          <p:nvPr/>
        </p:nvSpPr>
        <p:spPr bwMode="auto">
          <a:xfrm>
            <a:off x="6886575" y="3160713"/>
            <a:ext cx="325437" cy="328613"/>
          </a:xfrm>
          <a:custGeom>
            <a:avLst/>
            <a:gdLst>
              <a:gd name="T0" fmla="*/ 278 w 278"/>
              <a:gd name="T1" fmla="*/ 67 h 280"/>
              <a:gd name="T2" fmla="*/ 134 w 278"/>
              <a:gd name="T3" fmla="*/ 0 h 280"/>
              <a:gd name="T4" fmla="*/ 0 w 278"/>
              <a:gd name="T5" fmla="*/ 67 h 280"/>
              <a:gd name="T6" fmla="*/ 0 w 278"/>
              <a:gd name="T7" fmla="*/ 203 h 280"/>
              <a:gd name="T8" fmla="*/ 134 w 278"/>
              <a:gd name="T9" fmla="*/ 280 h 280"/>
              <a:gd name="T10" fmla="*/ 278 w 278"/>
              <a:gd name="T11" fmla="*/ 203 h 280"/>
              <a:gd name="T12" fmla="*/ 278 w 278"/>
              <a:gd name="T13" fmla="*/ 67 h 280"/>
              <a:gd name="T14" fmla="*/ 278 w 278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8" h="280">
                <a:moveTo>
                  <a:pt x="27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80"/>
                </a:lnTo>
                <a:lnTo>
                  <a:pt x="278" y="203"/>
                </a:lnTo>
                <a:lnTo>
                  <a:pt x="278" y="67"/>
                </a:lnTo>
                <a:lnTo>
                  <a:pt x="27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9" name="Freeform 83"/>
          <p:cNvSpPr>
            <a:spLocks/>
          </p:cNvSpPr>
          <p:nvPr/>
        </p:nvSpPr>
        <p:spPr bwMode="auto">
          <a:xfrm>
            <a:off x="6886575" y="401161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0" name="Freeform 84"/>
          <p:cNvSpPr>
            <a:spLocks/>
          </p:cNvSpPr>
          <p:nvPr/>
        </p:nvSpPr>
        <p:spPr bwMode="auto">
          <a:xfrm>
            <a:off x="6886575" y="4011613"/>
            <a:ext cx="314325" cy="315913"/>
          </a:xfrm>
          <a:custGeom>
            <a:avLst/>
            <a:gdLst>
              <a:gd name="T0" fmla="*/ 268 w 268"/>
              <a:gd name="T1" fmla="*/ 67 h 271"/>
              <a:gd name="T2" fmla="*/ 134 w 268"/>
              <a:gd name="T3" fmla="*/ 0 h 271"/>
              <a:gd name="T4" fmla="*/ 0 w 268"/>
              <a:gd name="T5" fmla="*/ 67 h 271"/>
              <a:gd name="T6" fmla="*/ 0 w 268"/>
              <a:gd name="T7" fmla="*/ 203 h 271"/>
              <a:gd name="T8" fmla="*/ 134 w 268"/>
              <a:gd name="T9" fmla="*/ 271 h 271"/>
              <a:gd name="T10" fmla="*/ 268 w 268"/>
              <a:gd name="T11" fmla="*/ 203 h 271"/>
              <a:gd name="T12" fmla="*/ 268 w 268"/>
              <a:gd name="T13" fmla="*/ 67 h 271"/>
              <a:gd name="T14" fmla="*/ 268 w 268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8" h="271">
                <a:moveTo>
                  <a:pt x="268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68" y="203"/>
                </a:lnTo>
                <a:lnTo>
                  <a:pt x="268" y="67"/>
                </a:lnTo>
                <a:lnTo>
                  <a:pt x="268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1" name="Freeform 85"/>
          <p:cNvSpPr>
            <a:spLocks/>
          </p:cNvSpPr>
          <p:nvPr/>
        </p:nvSpPr>
        <p:spPr bwMode="auto">
          <a:xfrm>
            <a:off x="7685087" y="401161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2" name="Freeform 86"/>
          <p:cNvSpPr>
            <a:spLocks/>
          </p:cNvSpPr>
          <p:nvPr/>
        </p:nvSpPr>
        <p:spPr bwMode="auto">
          <a:xfrm>
            <a:off x="7685087" y="4011613"/>
            <a:ext cx="315913" cy="327025"/>
          </a:xfrm>
          <a:custGeom>
            <a:avLst/>
            <a:gdLst>
              <a:gd name="T0" fmla="*/ 270 w 270"/>
              <a:gd name="T1" fmla="*/ 67 h 280"/>
              <a:gd name="T2" fmla="*/ 136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6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6" y="0"/>
                </a:lnTo>
                <a:lnTo>
                  <a:pt x="0" y="67"/>
                </a:lnTo>
                <a:lnTo>
                  <a:pt x="0" y="212"/>
                </a:lnTo>
                <a:lnTo>
                  <a:pt x="136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3" name="Line 87"/>
          <p:cNvSpPr>
            <a:spLocks noChangeShapeType="1"/>
          </p:cNvSpPr>
          <p:nvPr/>
        </p:nvSpPr>
        <p:spPr bwMode="auto">
          <a:xfrm flipH="1">
            <a:off x="8540750" y="4113213"/>
            <a:ext cx="79375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4" name="Freeform 88"/>
          <p:cNvSpPr>
            <a:spLocks/>
          </p:cNvSpPr>
          <p:nvPr/>
        </p:nvSpPr>
        <p:spPr bwMode="auto">
          <a:xfrm>
            <a:off x="8451850" y="4056063"/>
            <a:ext cx="123825" cy="123825"/>
          </a:xfrm>
          <a:custGeom>
            <a:avLst/>
            <a:gdLst>
              <a:gd name="T0" fmla="*/ 106 w 106"/>
              <a:gd name="T1" fmla="*/ 0 h 107"/>
              <a:gd name="T2" fmla="*/ 0 w 106"/>
              <a:gd name="T3" fmla="*/ 58 h 107"/>
              <a:gd name="T4" fmla="*/ 106 w 106"/>
              <a:gd name="T5" fmla="*/ 107 h 107"/>
              <a:gd name="T6" fmla="*/ 106 w 106"/>
              <a:gd name="T7" fmla="*/ 0 h 107"/>
              <a:gd name="T8" fmla="*/ 106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0" y="58"/>
                </a:lnTo>
                <a:lnTo>
                  <a:pt x="106" y="107"/>
                </a:lnTo>
                <a:lnTo>
                  <a:pt x="106" y="0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5" name="Freeform 89"/>
          <p:cNvSpPr>
            <a:spLocks/>
          </p:cNvSpPr>
          <p:nvPr/>
        </p:nvSpPr>
        <p:spPr bwMode="auto">
          <a:xfrm>
            <a:off x="8451850" y="401161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6" name="Freeform 90"/>
          <p:cNvSpPr>
            <a:spLocks/>
          </p:cNvSpPr>
          <p:nvPr/>
        </p:nvSpPr>
        <p:spPr bwMode="auto">
          <a:xfrm>
            <a:off x="8451850" y="4011613"/>
            <a:ext cx="315912" cy="327025"/>
          </a:xfrm>
          <a:custGeom>
            <a:avLst/>
            <a:gdLst>
              <a:gd name="T0" fmla="*/ 270 w 270"/>
              <a:gd name="T1" fmla="*/ 67 h 280"/>
              <a:gd name="T2" fmla="*/ 135 w 270"/>
              <a:gd name="T3" fmla="*/ 0 h 280"/>
              <a:gd name="T4" fmla="*/ 0 w 270"/>
              <a:gd name="T5" fmla="*/ 67 h 280"/>
              <a:gd name="T6" fmla="*/ 0 w 270"/>
              <a:gd name="T7" fmla="*/ 212 h 280"/>
              <a:gd name="T8" fmla="*/ 135 w 270"/>
              <a:gd name="T9" fmla="*/ 280 h 280"/>
              <a:gd name="T10" fmla="*/ 270 w 270"/>
              <a:gd name="T11" fmla="*/ 212 h 280"/>
              <a:gd name="T12" fmla="*/ 270 w 270"/>
              <a:gd name="T13" fmla="*/ 67 h 280"/>
              <a:gd name="T14" fmla="*/ 270 w 270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80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2"/>
                </a:lnTo>
                <a:lnTo>
                  <a:pt x="135" y="280"/>
                </a:lnTo>
                <a:lnTo>
                  <a:pt x="270" y="212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7" name="Freeform 91"/>
          <p:cNvSpPr>
            <a:spLocks/>
          </p:cNvSpPr>
          <p:nvPr/>
        </p:nvSpPr>
        <p:spPr bwMode="auto">
          <a:xfrm>
            <a:off x="8451850" y="2301876"/>
            <a:ext cx="325437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8" name="Freeform 92"/>
          <p:cNvSpPr>
            <a:spLocks/>
          </p:cNvSpPr>
          <p:nvPr/>
        </p:nvSpPr>
        <p:spPr bwMode="auto">
          <a:xfrm>
            <a:off x="8451850" y="2301876"/>
            <a:ext cx="325437" cy="327025"/>
          </a:xfrm>
          <a:custGeom>
            <a:avLst/>
            <a:gdLst>
              <a:gd name="T0" fmla="*/ 279 w 279"/>
              <a:gd name="T1" fmla="*/ 67 h 280"/>
              <a:gd name="T2" fmla="*/ 135 w 279"/>
              <a:gd name="T3" fmla="*/ 0 h 280"/>
              <a:gd name="T4" fmla="*/ 0 w 279"/>
              <a:gd name="T5" fmla="*/ 67 h 280"/>
              <a:gd name="T6" fmla="*/ 0 w 279"/>
              <a:gd name="T7" fmla="*/ 213 h 280"/>
              <a:gd name="T8" fmla="*/ 135 w 279"/>
              <a:gd name="T9" fmla="*/ 280 h 280"/>
              <a:gd name="T10" fmla="*/ 279 w 279"/>
              <a:gd name="T11" fmla="*/ 213 h 280"/>
              <a:gd name="T12" fmla="*/ 279 w 279"/>
              <a:gd name="T13" fmla="*/ 67 h 280"/>
              <a:gd name="T14" fmla="*/ 279 w 279"/>
              <a:gd name="T15" fmla="*/ 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" h="280">
                <a:moveTo>
                  <a:pt x="279" y="67"/>
                </a:moveTo>
                <a:lnTo>
                  <a:pt x="135" y="0"/>
                </a:lnTo>
                <a:lnTo>
                  <a:pt x="0" y="67"/>
                </a:lnTo>
                <a:lnTo>
                  <a:pt x="0" y="213"/>
                </a:lnTo>
                <a:lnTo>
                  <a:pt x="135" y="280"/>
                </a:lnTo>
                <a:lnTo>
                  <a:pt x="279" y="213"/>
                </a:lnTo>
                <a:lnTo>
                  <a:pt x="279" y="67"/>
                </a:lnTo>
                <a:lnTo>
                  <a:pt x="279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9" name="Freeform 93"/>
          <p:cNvSpPr>
            <a:spLocks/>
          </p:cNvSpPr>
          <p:nvPr/>
        </p:nvSpPr>
        <p:spPr bwMode="auto">
          <a:xfrm>
            <a:off x="7673975" y="2301876"/>
            <a:ext cx="315912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0" name="Freeform 94"/>
          <p:cNvSpPr>
            <a:spLocks/>
          </p:cNvSpPr>
          <p:nvPr/>
        </p:nvSpPr>
        <p:spPr bwMode="auto">
          <a:xfrm>
            <a:off x="7673975" y="2301876"/>
            <a:ext cx="315912" cy="315912"/>
          </a:xfrm>
          <a:custGeom>
            <a:avLst/>
            <a:gdLst>
              <a:gd name="T0" fmla="*/ 270 w 270"/>
              <a:gd name="T1" fmla="*/ 67 h 271"/>
              <a:gd name="T2" fmla="*/ 134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4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4" y="0"/>
                </a:lnTo>
                <a:lnTo>
                  <a:pt x="0" y="67"/>
                </a:lnTo>
                <a:lnTo>
                  <a:pt x="0" y="203"/>
                </a:lnTo>
                <a:lnTo>
                  <a:pt x="134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1" name="Freeform 95"/>
          <p:cNvSpPr>
            <a:spLocks/>
          </p:cNvSpPr>
          <p:nvPr/>
        </p:nvSpPr>
        <p:spPr bwMode="auto">
          <a:xfrm>
            <a:off x="7685087" y="3149601"/>
            <a:ext cx="315913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2" name="Freeform 96"/>
          <p:cNvSpPr>
            <a:spLocks/>
          </p:cNvSpPr>
          <p:nvPr/>
        </p:nvSpPr>
        <p:spPr bwMode="auto">
          <a:xfrm>
            <a:off x="7685087" y="3149601"/>
            <a:ext cx="315913" cy="317500"/>
          </a:xfrm>
          <a:custGeom>
            <a:avLst/>
            <a:gdLst>
              <a:gd name="T0" fmla="*/ 270 w 270"/>
              <a:gd name="T1" fmla="*/ 68 h 271"/>
              <a:gd name="T2" fmla="*/ 136 w 270"/>
              <a:gd name="T3" fmla="*/ 0 h 271"/>
              <a:gd name="T4" fmla="*/ 0 w 270"/>
              <a:gd name="T5" fmla="*/ 68 h 271"/>
              <a:gd name="T6" fmla="*/ 0 w 270"/>
              <a:gd name="T7" fmla="*/ 204 h 271"/>
              <a:gd name="T8" fmla="*/ 136 w 270"/>
              <a:gd name="T9" fmla="*/ 271 h 271"/>
              <a:gd name="T10" fmla="*/ 270 w 270"/>
              <a:gd name="T11" fmla="*/ 204 h 271"/>
              <a:gd name="T12" fmla="*/ 270 w 270"/>
              <a:gd name="T13" fmla="*/ 68 h 271"/>
              <a:gd name="T14" fmla="*/ 270 w 270"/>
              <a:gd name="T15" fmla="*/ 6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8"/>
                </a:moveTo>
                <a:lnTo>
                  <a:pt x="136" y="0"/>
                </a:lnTo>
                <a:lnTo>
                  <a:pt x="0" y="68"/>
                </a:lnTo>
                <a:lnTo>
                  <a:pt x="0" y="204"/>
                </a:lnTo>
                <a:lnTo>
                  <a:pt x="136" y="271"/>
                </a:lnTo>
                <a:lnTo>
                  <a:pt x="270" y="204"/>
                </a:lnTo>
                <a:lnTo>
                  <a:pt x="270" y="68"/>
                </a:lnTo>
                <a:lnTo>
                  <a:pt x="270" y="68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3" name="Rectangle 97"/>
          <p:cNvSpPr>
            <a:spLocks noChangeArrowheads="1"/>
          </p:cNvSpPr>
          <p:nvPr/>
        </p:nvSpPr>
        <p:spPr bwMode="auto">
          <a:xfrm>
            <a:off x="6699250" y="277177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4" name="Rectangle 98"/>
          <p:cNvSpPr>
            <a:spLocks noChangeArrowheads="1"/>
          </p:cNvSpPr>
          <p:nvPr/>
        </p:nvSpPr>
        <p:spPr bwMode="auto">
          <a:xfrm>
            <a:off x="7502525" y="2771776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5" name="Rectangle 99"/>
          <p:cNvSpPr>
            <a:spLocks noChangeArrowheads="1"/>
          </p:cNvSpPr>
          <p:nvPr/>
        </p:nvSpPr>
        <p:spPr bwMode="auto">
          <a:xfrm>
            <a:off x="8272462" y="3621088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7491412" y="363220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7" name="Rectangle 101"/>
          <p:cNvSpPr>
            <a:spLocks noChangeArrowheads="1"/>
          </p:cNvSpPr>
          <p:nvPr/>
        </p:nvSpPr>
        <p:spPr bwMode="auto">
          <a:xfrm>
            <a:off x="6721475" y="191135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8" name="Rectangle 102"/>
          <p:cNvSpPr>
            <a:spLocks noChangeArrowheads="1"/>
          </p:cNvSpPr>
          <p:nvPr/>
        </p:nvSpPr>
        <p:spPr bwMode="auto">
          <a:xfrm>
            <a:off x="8285162" y="191135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79" name="Rectangle 103"/>
          <p:cNvSpPr>
            <a:spLocks noChangeArrowheads="1"/>
          </p:cNvSpPr>
          <p:nvPr/>
        </p:nvSpPr>
        <p:spPr bwMode="auto">
          <a:xfrm>
            <a:off x="8272462" y="2760663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0" name="Rectangle 104"/>
          <p:cNvSpPr>
            <a:spLocks noChangeArrowheads="1"/>
          </p:cNvSpPr>
          <p:nvPr/>
        </p:nvSpPr>
        <p:spPr bwMode="auto">
          <a:xfrm>
            <a:off x="6721475" y="363220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1" name="Rectangle 105"/>
          <p:cNvSpPr>
            <a:spLocks noChangeArrowheads="1"/>
          </p:cNvSpPr>
          <p:nvPr/>
        </p:nvSpPr>
        <p:spPr bwMode="auto">
          <a:xfrm>
            <a:off x="8569325" y="24098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Freeform 106"/>
          <p:cNvSpPr>
            <a:spLocks/>
          </p:cNvSpPr>
          <p:nvPr/>
        </p:nvSpPr>
        <p:spPr bwMode="auto">
          <a:xfrm>
            <a:off x="8451850" y="3160713"/>
            <a:ext cx="315912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3" name="Freeform 107"/>
          <p:cNvSpPr>
            <a:spLocks/>
          </p:cNvSpPr>
          <p:nvPr/>
        </p:nvSpPr>
        <p:spPr bwMode="auto">
          <a:xfrm>
            <a:off x="8451850" y="3160713"/>
            <a:ext cx="315912" cy="317500"/>
          </a:xfrm>
          <a:custGeom>
            <a:avLst/>
            <a:gdLst>
              <a:gd name="T0" fmla="*/ 270 w 270"/>
              <a:gd name="T1" fmla="*/ 67 h 271"/>
              <a:gd name="T2" fmla="*/ 135 w 270"/>
              <a:gd name="T3" fmla="*/ 0 h 271"/>
              <a:gd name="T4" fmla="*/ 0 w 270"/>
              <a:gd name="T5" fmla="*/ 67 h 271"/>
              <a:gd name="T6" fmla="*/ 0 w 270"/>
              <a:gd name="T7" fmla="*/ 203 h 271"/>
              <a:gd name="T8" fmla="*/ 135 w 270"/>
              <a:gd name="T9" fmla="*/ 271 h 271"/>
              <a:gd name="T10" fmla="*/ 270 w 270"/>
              <a:gd name="T11" fmla="*/ 203 h 271"/>
              <a:gd name="T12" fmla="*/ 270 w 270"/>
              <a:gd name="T13" fmla="*/ 67 h 271"/>
              <a:gd name="T14" fmla="*/ 270 w 270"/>
              <a:gd name="T15" fmla="*/ 67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71">
                <a:moveTo>
                  <a:pt x="270" y="67"/>
                </a:moveTo>
                <a:lnTo>
                  <a:pt x="135" y="0"/>
                </a:lnTo>
                <a:lnTo>
                  <a:pt x="0" y="67"/>
                </a:lnTo>
                <a:lnTo>
                  <a:pt x="0" y="203"/>
                </a:lnTo>
                <a:lnTo>
                  <a:pt x="135" y="271"/>
                </a:lnTo>
                <a:lnTo>
                  <a:pt x="270" y="203"/>
                </a:lnTo>
                <a:lnTo>
                  <a:pt x="270" y="67"/>
                </a:lnTo>
                <a:lnTo>
                  <a:pt x="270" y="67"/>
                </a:lnTo>
              </a:path>
            </a:pathLst>
          </a:custGeom>
          <a:noFill/>
          <a:ln w="174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4" name="Rectangle 108"/>
          <p:cNvSpPr>
            <a:spLocks noChangeArrowheads="1"/>
          </p:cNvSpPr>
          <p:nvPr/>
        </p:nvSpPr>
        <p:spPr bwMode="auto">
          <a:xfrm>
            <a:off x="7504112" y="1911351"/>
            <a:ext cx="15240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PE</a:t>
            </a:r>
          </a:p>
        </p:txBody>
      </p:sp>
      <p:sp>
        <p:nvSpPr>
          <p:cNvPr id="85" name="Line 109"/>
          <p:cNvSpPr>
            <a:spLocks noChangeShapeType="1"/>
          </p:cNvSpPr>
          <p:nvPr/>
        </p:nvSpPr>
        <p:spPr bwMode="auto">
          <a:xfrm flipH="1">
            <a:off x="7212012" y="2492376"/>
            <a:ext cx="461963" cy="0"/>
          </a:xfrm>
          <a:prstGeom prst="line">
            <a:avLst/>
          </a:prstGeom>
          <a:noFill/>
          <a:ln w="17463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6" name="Rectangle 110"/>
          <p:cNvSpPr>
            <a:spLocks noChangeArrowheads="1"/>
          </p:cNvSpPr>
          <p:nvPr/>
        </p:nvSpPr>
        <p:spPr bwMode="auto">
          <a:xfrm>
            <a:off x="7005637" y="2422526"/>
            <a:ext cx="82550" cy="1365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Rectangle 111"/>
          <p:cNvSpPr>
            <a:spLocks noChangeArrowheads="1"/>
          </p:cNvSpPr>
          <p:nvPr/>
        </p:nvSpPr>
        <p:spPr bwMode="auto">
          <a:xfrm>
            <a:off x="7775575" y="24098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Rectangle 112"/>
          <p:cNvSpPr>
            <a:spLocks noChangeArrowheads="1"/>
          </p:cNvSpPr>
          <p:nvPr/>
        </p:nvSpPr>
        <p:spPr bwMode="auto">
          <a:xfrm>
            <a:off x="8569325" y="32480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Rectangle 113"/>
          <p:cNvSpPr>
            <a:spLocks noChangeArrowheads="1"/>
          </p:cNvSpPr>
          <p:nvPr/>
        </p:nvSpPr>
        <p:spPr bwMode="auto">
          <a:xfrm>
            <a:off x="7005637" y="32607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Rectangle 114"/>
          <p:cNvSpPr>
            <a:spLocks noChangeArrowheads="1"/>
          </p:cNvSpPr>
          <p:nvPr/>
        </p:nvSpPr>
        <p:spPr bwMode="auto">
          <a:xfrm>
            <a:off x="7775575" y="32480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Rectangle 115"/>
          <p:cNvSpPr>
            <a:spLocks noChangeArrowheads="1"/>
          </p:cNvSpPr>
          <p:nvPr/>
        </p:nvSpPr>
        <p:spPr bwMode="auto">
          <a:xfrm>
            <a:off x="8582025" y="41116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Rectangle 116"/>
          <p:cNvSpPr>
            <a:spLocks noChangeArrowheads="1"/>
          </p:cNvSpPr>
          <p:nvPr/>
        </p:nvSpPr>
        <p:spPr bwMode="auto">
          <a:xfrm>
            <a:off x="7018337" y="41243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Rectangle 117"/>
          <p:cNvSpPr>
            <a:spLocks noChangeArrowheads="1"/>
          </p:cNvSpPr>
          <p:nvPr/>
        </p:nvSpPr>
        <p:spPr bwMode="auto">
          <a:xfrm>
            <a:off x="7788275" y="4111626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DFFF66"/>
              </a:buClr>
              <a:buFont typeface="Wingdings" pitchFamily="2" charset="2"/>
              <a:buNone/>
            </a:pPr>
            <a:r>
              <a:rPr lang="en-GB" altLang="en-US" sz="900" b="1" dirty="0">
                <a:solidFill>
                  <a:srgbClr val="FFFFFF"/>
                </a:solidFill>
                <a:latin typeface="Arial" charset="0"/>
                <a:cs typeface="Arial" charset="0"/>
              </a:rPr>
              <a:t>R</a:t>
            </a:r>
            <a:endParaRPr lang="en-GB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120"/>
          <p:cNvSpPr>
            <a:spLocks noChangeShapeType="1"/>
          </p:cNvSpPr>
          <p:nvPr/>
        </p:nvSpPr>
        <p:spPr bwMode="auto">
          <a:xfrm>
            <a:off x="6357937" y="131603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5" name="Line 121"/>
          <p:cNvSpPr>
            <a:spLocks noChangeShapeType="1"/>
          </p:cNvSpPr>
          <p:nvPr/>
        </p:nvSpPr>
        <p:spPr bwMode="auto">
          <a:xfrm>
            <a:off x="6357937" y="1328738"/>
            <a:ext cx="2108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6" name="Line 122"/>
          <p:cNvSpPr>
            <a:spLocks noChangeShapeType="1"/>
          </p:cNvSpPr>
          <p:nvPr/>
        </p:nvSpPr>
        <p:spPr bwMode="auto">
          <a:xfrm flipH="1">
            <a:off x="6764337" y="1697038"/>
            <a:ext cx="1676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8" name="Line 124"/>
          <p:cNvSpPr>
            <a:spLocks noChangeShapeType="1"/>
          </p:cNvSpPr>
          <p:nvPr/>
        </p:nvSpPr>
        <p:spPr bwMode="auto">
          <a:xfrm>
            <a:off x="6053137" y="2738438"/>
            <a:ext cx="0" cy="1130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9" name="Text Box 125"/>
          <p:cNvSpPr txBox="1">
            <a:spLocks noChangeArrowheads="1"/>
          </p:cNvSpPr>
          <p:nvPr/>
        </p:nvSpPr>
        <p:spPr bwMode="auto">
          <a:xfrm>
            <a:off x="8440737" y="1138238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t2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0" name="Text Box 126"/>
          <p:cNvSpPr txBox="1">
            <a:spLocks noChangeArrowheads="1"/>
          </p:cNvSpPr>
          <p:nvPr/>
        </p:nvSpPr>
        <p:spPr bwMode="auto">
          <a:xfrm>
            <a:off x="5888037" y="2433638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t3</a:t>
            </a:r>
          </a:p>
        </p:txBody>
      </p:sp>
      <p:sp>
        <p:nvSpPr>
          <p:cNvPr id="102" name="Text Box 128"/>
          <p:cNvSpPr txBox="1">
            <a:spLocks noChangeArrowheads="1"/>
          </p:cNvSpPr>
          <p:nvPr/>
        </p:nvSpPr>
        <p:spPr bwMode="auto">
          <a:xfrm>
            <a:off x="8428037" y="1531938"/>
            <a:ext cx="39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104" name="Text Box 129"/>
          <p:cNvSpPr txBox="1">
            <a:spLocks noChangeArrowheads="1"/>
          </p:cNvSpPr>
          <p:nvPr/>
        </p:nvSpPr>
        <p:spPr bwMode="auto">
          <a:xfrm>
            <a:off x="7110412" y="4594225"/>
            <a:ext cx="172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1 </a:t>
            </a:r>
            <a:r>
              <a:rPr lang="en-GB" altLang="en-US" dirty="0" smtClean="0">
                <a:solidFill>
                  <a:srgbClr val="000000"/>
                </a:solidFill>
              </a:rPr>
              <a:t>&gt; 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2 </a:t>
            </a:r>
            <a:r>
              <a:rPr lang="en-GB" altLang="en-US" dirty="0" smtClean="0">
                <a:solidFill>
                  <a:srgbClr val="000000"/>
                </a:solidFill>
              </a:rPr>
              <a:t>&gt; P</a:t>
            </a:r>
            <a:r>
              <a:rPr lang="en-GB" altLang="en-US" baseline="-25000" dirty="0" smtClean="0">
                <a:solidFill>
                  <a:srgbClr val="000000"/>
                </a:solidFill>
              </a:rPr>
              <a:t>3</a:t>
            </a:r>
            <a:endParaRPr lang="en-GB" altLang="en-US" baseline="-25000" dirty="0">
              <a:solidFill>
                <a:srgbClr val="000000"/>
              </a:solidFill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49" y="5281768"/>
            <a:ext cx="5596628" cy="9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/>
              <a:t>Real-Time Analysis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44613"/>
            <a:ext cx="8191963" cy="4948237"/>
          </a:xfrm>
        </p:spPr>
        <p:txBody>
          <a:bodyPr/>
          <a:lstStyle/>
          <a:p>
            <a:r>
              <a:rPr lang="en-GB" altLang="en-US" sz="2800" dirty="0" smtClean="0"/>
              <a:t>Several lines of work were derived from Shi and Burns 2008</a:t>
            </a:r>
          </a:p>
          <a:p>
            <a:pPr lvl="1"/>
            <a:r>
              <a:rPr lang="en-GB" altLang="en-US" sz="2000" dirty="0" smtClean="0"/>
              <a:t>well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cited: </a:t>
            </a:r>
            <a:r>
              <a:rPr lang="en-GB" altLang="en-US" sz="2000" dirty="0" smtClean="0"/>
              <a:t>158 </a:t>
            </a:r>
            <a:r>
              <a:rPr lang="en-GB" altLang="en-US" sz="2000" dirty="0"/>
              <a:t>(Google Scholar)</a:t>
            </a:r>
          </a:p>
          <a:p>
            <a:pPr lvl="1"/>
            <a:r>
              <a:rPr lang="en-GB" altLang="en-US" sz="2000" dirty="0" smtClean="0"/>
              <a:t>many works on priority assignment and task mapping</a:t>
            </a:r>
          </a:p>
          <a:p>
            <a:pPr lvl="1"/>
            <a:r>
              <a:rPr lang="en-GB" altLang="en-US" sz="2000" dirty="0" smtClean="0"/>
              <a:t>a few on </a:t>
            </a:r>
            <a:r>
              <a:rPr lang="en-GB" altLang="en-US" sz="2000" dirty="0"/>
              <a:t>analysis </a:t>
            </a:r>
            <a:r>
              <a:rPr lang="en-GB" altLang="en-US" sz="2000" dirty="0" smtClean="0"/>
              <a:t>improvement, aiming to make it tighter</a:t>
            </a:r>
          </a:p>
          <a:p>
            <a:pPr lvl="2"/>
            <a:r>
              <a:rPr lang="en-GB" altLang="en-US" sz="1800" dirty="0" smtClean="0"/>
              <a:t>Nikolic et al (</a:t>
            </a:r>
            <a:r>
              <a:rPr lang="en-GB" altLang="en-US" sz="1800" dirty="0" err="1" smtClean="0"/>
              <a:t>arxiv</a:t>
            </a:r>
            <a:r>
              <a:rPr lang="en-GB" altLang="en-US" sz="1800" dirty="0" smtClean="0"/>
              <a:t> 2016) considered that the interference should not be calculated based on the full path, but the contention domain</a:t>
            </a:r>
          </a:p>
          <a:p>
            <a:pPr lvl="2"/>
            <a:r>
              <a:rPr lang="en-GB" altLang="en-US" sz="1800" dirty="0" err="1" smtClean="0"/>
              <a:t>Kashif</a:t>
            </a:r>
            <a:r>
              <a:rPr lang="en-GB" altLang="en-US" sz="1800" dirty="0" smtClean="0"/>
              <a:t> et al (IEEE Trans Comp 2015) attempted to analyse packet paths on a link-by-link manner, but assumed infinite buffering (i.e. did not consider backpressure)</a:t>
            </a:r>
          </a:p>
          <a:p>
            <a:pPr lvl="2"/>
            <a:r>
              <a:rPr lang="en-GB" altLang="en-US" sz="1800" dirty="0" err="1" smtClean="0"/>
              <a:t>Kashif</a:t>
            </a:r>
            <a:r>
              <a:rPr lang="en-GB" altLang="en-US" sz="1800" dirty="0" smtClean="0"/>
              <a:t> and Patel (RTAS 2016) attempted to consider buffering and backpressure effects</a:t>
            </a:r>
          </a:p>
          <a:p>
            <a:pPr lvl="2"/>
            <a:r>
              <a:rPr lang="en-GB" altLang="en-US" sz="1800" dirty="0" smtClean="0"/>
              <a:t>all of them upper-bounded by Shi and Burns 2008</a:t>
            </a:r>
          </a:p>
          <a:p>
            <a:pPr marL="0" indent="0">
              <a:buNone/>
            </a:pPr>
            <a:endParaRPr lang="en-GB" altLang="en-US" sz="2600" dirty="0" smtClean="0"/>
          </a:p>
          <a:p>
            <a:endParaRPr lang="en-GB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1311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/>
              <a:t>Real-Time Analysis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44613"/>
            <a:ext cx="8191963" cy="4948237"/>
          </a:xfrm>
        </p:spPr>
        <p:txBody>
          <a:bodyPr/>
          <a:lstStyle/>
          <a:p>
            <a:pPr marL="465138" lvl="1" indent="0">
              <a:buNone/>
            </a:pPr>
            <a:r>
              <a:rPr lang="en-GB" altLang="en-US" sz="2800" dirty="0" err="1" smtClean="0"/>
              <a:t>Xiong</a:t>
            </a:r>
            <a:r>
              <a:rPr lang="en-GB" altLang="en-US" sz="2800" dirty="0" smtClean="0"/>
              <a:t> et al (GLSVLSI 2016) made two key contributions</a:t>
            </a:r>
          </a:p>
          <a:p>
            <a:pPr lvl="1"/>
            <a:r>
              <a:rPr lang="en-GB" altLang="en-US" dirty="0" smtClean="0"/>
              <a:t>new </a:t>
            </a:r>
            <a:r>
              <a:rPr lang="en-GB" altLang="en-US" dirty="0"/>
              <a:t>formulation to the downstream indirect interference problem, aiming to capture a previously unseen issue: multi-point blocking</a:t>
            </a:r>
          </a:p>
          <a:p>
            <a:pPr lvl="2"/>
            <a:r>
              <a:rPr lang="en-GB" altLang="en-US" dirty="0"/>
              <a:t>showed that Shi and Burns 2008 is optimistic and unsafe (and so are all the analyses upper-bounded by it</a:t>
            </a:r>
            <a:r>
              <a:rPr lang="en-GB" altLang="en-US" dirty="0" smtClean="0"/>
              <a:t>)</a:t>
            </a:r>
            <a:endParaRPr lang="en-GB" altLang="en-US" sz="2800" dirty="0" smtClean="0"/>
          </a:p>
          <a:p>
            <a:pPr lvl="1"/>
            <a:r>
              <a:rPr lang="en-GB" altLang="en-US" dirty="0" smtClean="0"/>
              <a:t>new formulation to the upstream indirect interference problem, aiming to be tighter than Shi and Burns 2008</a:t>
            </a:r>
          </a:p>
          <a:p>
            <a:pPr lvl="2"/>
            <a:r>
              <a:rPr lang="en-GB" altLang="en-US" dirty="0" smtClean="0"/>
              <a:t>was shown to be flawed by </a:t>
            </a:r>
            <a:r>
              <a:rPr lang="en-GB" altLang="en-US" dirty="0" err="1" smtClean="0"/>
              <a:t>Indrusiak</a:t>
            </a:r>
            <a:r>
              <a:rPr lang="en-GB" altLang="en-US" dirty="0" smtClean="0"/>
              <a:t> et al (</a:t>
            </a:r>
            <a:r>
              <a:rPr lang="en-GB" altLang="en-US" dirty="0" err="1" smtClean="0"/>
              <a:t>arxiv</a:t>
            </a:r>
            <a:r>
              <a:rPr lang="en-GB" altLang="en-US" dirty="0" smtClean="0"/>
              <a:t> 2016) </a:t>
            </a:r>
          </a:p>
        </p:txBody>
      </p:sp>
    </p:spTree>
    <p:extLst>
      <p:ext uri="{BB962C8B-B14F-4D97-AF65-F5344CB8AC3E}">
        <p14:creationId xmlns:p14="http://schemas.microsoft.com/office/powerpoint/2010/main" val="423825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altLang="en-US" dirty="0"/>
              <a:t>Real-Time Analysis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344613"/>
            <a:ext cx="8191963" cy="4948237"/>
          </a:xfrm>
        </p:spPr>
        <p:txBody>
          <a:bodyPr/>
          <a:lstStyle/>
          <a:p>
            <a:r>
              <a:rPr lang="en-GB" altLang="en-US" sz="2800" dirty="0" err="1" smtClean="0"/>
              <a:t>Xiong</a:t>
            </a:r>
            <a:r>
              <a:rPr lang="en-GB" altLang="en-US" sz="2800" dirty="0" smtClean="0"/>
              <a:t> et al published a corrected analysis in IEEE Trans Comp in 2017</a:t>
            </a:r>
          </a:p>
          <a:p>
            <a:pPr lvl="1"/>
            <a:r>
              <a:rPr lang="en-GB" altLang="en-US" sz="2000" dirty="0" smtClean="0"/>
              <a:t>including the fix from </a:t>
            </a:r>
            <a:r>
              <a:rPr lang="en-GB" altLang="en-US" sz="2000" dirty="0" err="1" smtClean="0"/>
              <a:t>Indrusiak</a:t>
            </a:r>
            <a:r>
              <a:rPr lang="en-GB" altLang="en-US" sz="2000" dirty="0" smtClean="0"/>
              <a:t> at al (</a:t>
            </a:r>
            <a:r>
              <a:rPr lang="en-GB" altLang="en-US" sz="2000" dirty="0" err="1" smtClean="0"/>
              <a:t>arxiv</a:t>
            </a:r>
            <a:r>
              <a:rPr lang="en-GB" altLang="en-US" sz="2000" dirty="0" smtClean="0"/>
              <a:t> 2016) for the upstream indirect interference</a:t>
            </a:r>
          </a:p>
          <a:p>
            <a:pPr lvl="1"/>
            <a:r>
              <a:rPr lang="en-GB" altLang="en-US" sz="2000" dirty="0" smtClean="0"/>
              <a:t>accounting downstream indirect interference as if it is direct interference, making worst-case response times safe even under multi-point blocking scenarios </a:t>
            </a:r>
            <a:endParaRPr lang="en-GB" altLang="en-US" sz="2600" dirty="0" smtClean="0"/>
          </a:p>
          <a:p>
            <a:endParaRPr lang="en-GB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81" y="4463284"/>
            <a:ext cx="5559687" cy="10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Newer Analysis – DATE 2018 (Best Paper)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Aims to reduce the pessimism when accounting for downstream indirect interference</a:t>
            </a:r>
          </a:p>
          <a:p>
            <a:endParaRPr lang="en-GB" sz="2800" dirty="0"/>
          </a:p>
          <a:p>
            <a:r>
              <a:rPr lang="en-GB" sz="2800" dirty="0" smtClean="0"/>
              <a:t>Key ideas</a:t>
            </a:r>
          </a:p>
          <a:p>
            <a:pPr lvl="1"/>
            <a:r>
              <a:rPr lang="en-GB" dirty="0" smtClean="0"/>
              <a:t>buffered interference: multi-point blocking is only caused by flits buffered over the routers shared between the flow under analysis and the flow causing interference</a:t>
            </a:r>
          </a:p>
          <a:p>
            <a:pPr lvl="1"/>
            <a:r>
              <a:rPr lang="en-GB" dirty="0" smtClean="0"/>
              <a:t>buffered interference will reoccur for every downstream indirect interference hit suffered by the flow causing interference </a:t>
            </a:r>
          </a:p>
        </p:txBody>
      </p:sp>
    </p:spTree>
    <p:extLst>
      <p:ext uri="{BB962C8B-B14F-4D97-AF65-F5344CB8AC3E}">
        <p14:creationId xmlns:p14="http://schemas.microsoft.com/office/powerpoint/2010/main" val="6851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Proposed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Key ideas</a:t>
            </a:r>
          </a:p>
          <a:p>
            <a:pPr lvl="1"/>
            <a:r>
              <a:rPr lang="en-GB" dirty="0" smtClean="0"/>
              <a:t>buffered interference: multi-point blocking is only caused by flits buffered over the routers shared between the flow under analysis and the flow causing interference</a:t>
            </a:r>
          </a:p>
          <a:p>
            <a:pPr lvl="1"/>
            <a:r>
              <a:rPr lang="en-GB" dirty="0" smtClean="0"/>
              <a:t>upper-bounding buffer interference </a:t>
            </a:r>
            <a:r>
              <a:rPr lang="en-GB" dirty="0" err="1" smtClean="0"/>
              <a:t>bi</a:t>
            </a:r>
            <a:r>
              <a:rPr lang="en-GB" baseline="-25000" dirty="0" err="1" smtClean="0"/>
              <a:t>ij</a:t>
            </a:r>
            <a:r>
              <a:rPr lang="en-GB" dirty="0" smtClean="0"/>
              <a:t> caused by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j</a:t>
            </a:r>
            <a:r>
              <a:rPr lang="en-GB" dirty="0" smtClean="0"/>
              <a:t> on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i</a:t>
            </a:r>
            <a:r>
              <a:rPr lang="en-GB" dirty="0" smtClean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35" y="4387451"/>
            <a:ext cx="5527980" cy="61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2915" y="5210106"/>
            <a:ext cx="156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buffer spaces per router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106" y="5210106"/>
            <a:ext cx="1565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link latency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6010" y="5210106"/>
            <a:ext cx="17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number of hops shared between </a:t>
            </a:r>
            <a:r>
              <a:rPr lang="en-GB" b="1" dirty="0" err="1" smtClean="0">
                <a:solidFill>
                  <a:srgbClr val="000000"/>
                </a:solidFill>
              </a:rPr>
              <a:t>t</a:t>
            </a:r>
            <a:r>
              <a:rPr lang="en-GB" b="1" baseline="-25000" dirty="0" err="1" smtClean="0">
                <a:solidFill>
                  <a:srgbClr val="000000"/>
                </a:solidFill>
              </a:rPr>
              <a:t>i</a:t>
            </a:r>
            <a:r>
              <a:rPr lang="en-GB" b="1" dirty="0" smtClean="0">
                <a:solidFill>
                  <a:srgbClr val="000000"/>
                </a:solidFill>
              </a:rPr>
              <a:t> and </a:t>
            </a:r>
            <a:r>
              <a:rPr lang="en-GB" b="1" dirty="0" err="1" smtClean="0">
                <a:solidFill>
                  <a:srgbClr val="000000"/>
                </a:solidFill>
              </a:rPr>
              <a:t>t</a:t>
            </a:r>
            <a:r>
              <a:rPr lang="en-GB" b="1" baseline="-25000" dirty="0" err="1" smtClean="0">
                <a:solidFill>
                  <a:srgbClr val="000000"/>
                </a:solidFill>
              </a:rPr>
              <a:t>j</a:t>
            </a:r>
            <a:endParaRPr lang="en-GB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Proposed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Key ideas</a:t>
            </a:r>
          </a:p>
          <a:p>
            <a:pPr lvl="1"/>
            <a:r>
              <a:rPr lang="en-GB" dirty="0" smtClean="0"/>
              <a:t>buffered interference will reoccur for every downstream indirect interference hit suffered by the flow causing interference</a:t>
            </a:r>
          </a:p>
          <a:p>
            <a:pPr lvl="1"/>
            <a:r>
              <a:rPr lang="en-GB" dirty="0" smtClean="0"/>
              <a:t>upper-bounding number of </a:t>
            </a:r>
            <a:r>
              <a:rPr lang="en-GB" dirty="0"/>
              <a:t>downstream indirect interference </a:t>
            </a:r>
            <a:r>
              <a:rPr lang="en-GB" dirty="0" smtClean="0"/>
              <a:t>hits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4152564"/>
            <a:ext cx="4766310" cy="1286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473239"/>
            <a:ext cx="267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000000"/>
                </a:solidFill>
              </a:rPr>
              <a:t>for every flow that can cause downstream indirect interference on </a:t>
            </a:r>
            <a:r>
              <a:rPr lang="en-GB" dirty="0" err="1" smtClean="0">
                <a:solidFill>
                  <a:srgbClr val="000000"/>
                </a:solidFill>
              </a:rPr>
              <a:t>t</a:t>
            </a:r>
            <a:r>
              <a:rPr lang="en-GB" baseline="-25000" dirty="0" err="1" smtClean="0">
                <a:solidFill>
                  <a:srgbClr val="000000"/>
                </a:solidFill>
              </a:rPr>
              <a:t>i</a:t>
            </a:r>
            <a:r>
              <a:rPr lang="en-GB" dirty="0" smtClean="0">
                <a:solidFill>
                  <a:srgbClr val="000000"/>
                </a:solidFill>
              </a:rPr>
              <a:t> via </a:t>
            </a:r>
            <a:r>
              <a:rPr lang="en-GB" dirty="0" err="1" smtClean="0">
                <a:solidFill>
                  <a:srgbClr val="000000"/>
                </a:solidFill>
              </a:rPr>
              <a:t>t</a:t>
            </a:r>
            <a:r>
              <a:rPr lang="en-GB" baseline="-25000" dirty="0" err="1" smtClean="0">
                <a:solidFill>
                  <a:srgbClr val="000000"/>
                </a:solidFill>
              </a:rPr>
              <a:t>j</a:t>
            </a:r>
            <a:endParaRPr lang="en-GB" baseline="-25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962" y="5473239"/>
            <a:ext cx="296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maximum number of hits that </a:t>
            </a:r>
            <a:r>
              <a:rPr lang="en-GB" dirty="0" err="1" smtClean="0">
                <a:solidFill>
                  <a:srgbClr val="000000"/>
                </a:solidFill>
              </a:rPr>
              <a:t>t</a:t>
            </a:r>
            <a:r>
              <a:rPr lang="en-GB" baseline="-25000" dirty="0" err="1" smtClean="0">
                <a:solidFill>
                  <a:srgbClr val="000000"/>
                </a:solidFill>
              </a:rPr>
              <a:t>j</a:t>
            </a:r>
            <a:r>
              <a:rPr lang="en-GB" dirty="0" smtClean="0">
                <a:solidFill>
                  <a:srgbClr val="000000"/>
                </a:solidFill>
              </a:rPr>
              <a:t> can suffer, causing buffered interference to be replenished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290" y="1346950"/>
            <a:ext cx="8150391" cy="4842836"/>
          </a:xfrm>
        </p:spPr>
        <p:txBody>
          <a:bodyPr/>
          <a:lstStyle/>
          <a:p>
            <a:r>
              <a:rPr lang="en-GB" dirty="0" smtClean="0"/>
              <a:t>Allocation</a:t>
            </a:r>
          </a:p>
          <a:p>
            <a:endParaRPr lang="en-GB" dirty="0"/>
          </a:p>
          <a:p>
            <a:r>
              <a:rPr lang="en-GB" dirty="0" smtClean="0"/>
              <a:t>Networks-on-Chip</a:t>
            </a:r>
          </a:p>
          <a:p>
            <a:pPr lvl="1"/>
            <a:r>
              <a:rPr lang="en-GB" dirty="0" smtClean="0"/>
              <a:t>Wormhole networks</a:t>
            </a:r>
          </a:p>
          <a:p>
            <a:endParaRPr lang="en-GB" dirty="0"/>
          </a:p>
          <a:p>
            <a:r>
              <a:rPr lang="en-GB" dirty="0" smtClean="0"/>
              <a:t>Real-Time Analysis</a:t>
            </a:r>
          </a:p>
          <a:p>
            <a:pPr lvl="1"/>
            <a:r>
              <a:rPr lang="en-GB" dirty="0" smtClean="0"/>
              <a:t>A tale of mistakes, corrections, errors and plagiarism</a:t>
            </a:r>
          </a:p>
          <a:p>
            <a:endParaRPr lang="en-GB" dirty="0" smtClean="0"/>
          </a:p>
          <a:p>
            <a:r>
              <a:rPr lang="en-GB" dirty="0" smtClean="0"/>
              <a:t>Predictability as an emergent property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90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Proposed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Caveat</a:t>
            </a:r>
          </a:p>
          <a:p>
            <a:pPr lvl="1"/>
            <a:r>
              <a:rPr lang="en-GB" dirty="0" smtClean="0"/>
              <a:t>there are cases when the amount of downstream indirect interference is not enough to fill up the buffers up to the maximum possible amount of buffered interference</a:t>
            </a:r>
          </a:p>
          <a:p>
            <a:pPr lvl="1"/>
            <a:r>
              <a:rPr lang="en-GB" dirty="0" smtClean="0"/>
              <a:t>in that case, revert to </a:t>
            </a:r>
            <a:r>
              <a:rPr lang="en-GB" dirty="0" err="1" smtClean="0"/>
              <a:t>Xiong</a:t>
            </a:r>
            <a:r>
              <a:rPr lang="en-GB" dirty="0" smtClean="0"/>
              <a:t> et al 2017 and consider </a:t>
            </a:r>
            <a:r>
              <a:rPr lang="en-GB" dirty="0"/>
              <a:t>downstream indirect </a:t>
            </a:r>
            <a:r>
              <a:rPr lang="en-GB" dirty="0" smtClean="0"/>
              <a:t>interference instead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30" y="4735114"/>
            <a:ext cx="6701645" cy="11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8" y="1282780"/>
            <a:ext cx="8829675" cy="4935140"/>
          </a:xfrm>
        </p:spPr>
        <p:txBody>
          <a:bodyPr/>
          <a:lstStyle/>
          <a:p>
            <a:r>
              <a:rPr lang="en-GB" sz="2800" dirty="0"/>
              <a:t>Large-scale evaluation using synthetic scenarios</a:t>
            </a:r>
          </a:p>
          <a:p>
            <a:pPr lvl="1"/>
            <a:r>
              <a:rPr lang="en-GB" dirty="0"/>
              <a:t>4x4 and 8x8 NoCs</a:t>
            </a:r>
          </a:p>
          <a:p>
            <a:pPr lvl="1"/>
            <a:r>
              <a:rPr lang="en-GB" dirty="0"/>
              <a:t>each experiment has 100 randomly generated scenarios with N packet flows</a:t>
            </a:r>
          </a:p>
          <a:p>
            <a:pPr lvl="2"/>
            <a:r>
              <a:rPr lang="en-GB" sz="1800" dirty="0"/>
              <a:t>packet flows have periods between 0.5s and 0.5ms, packet length between 128 and 4096 flits, rate-monotonic priority and random source and destination PEs</a:t>
            </a:r>
          </a:p>
          <a:p>
            <a:pPr lvl="1"/>
            <a:r>
              <a:rPr lang="en-GB" dirty="0"/>
              <a:t>multiple experiments were performed by increasing N and checking how many of the 100 scenarios are fully schedulable, i.e. all its flows have R ≤ D</a:t>
            </a:r>
            <a:endParaRPr lang="en-GB" sz="1950" dirty="0"/>
          </a:p>
          <a:p>
            <a:pPr lvl="2"/>
            <a:r>
              <a:rPr lang="en-GB" sz="1800" dirty="0"/>
              <a:t>for each analysis: </a:t>
            </a:r>
            <a:r>
              <a:rPr lang="en-GB" sz="1800" dirty="0" err="1"/>
              <a:t>Xiong</a:t>
            </a:r>
            <a:r>
              <a:rPr lang="en-GB" sz="1800" dirty="0"/>
              <a:t> et al (XLWX), </a:t>
            </a:r>
            <a:r>
              <a:rPr lang="en-GB" sz="1800" dirty="0" err="1"/>
              <a:t>Shi&amp;Burns</a:t>
            </a:r>
            <a:r>
              <a:rPr lang="en-GB" sz="1800" dirty="0"/>
              <a:t> (SB), proposed (IBN)</a:t>
            </a:r>
          </a:p>
        </p:txBody>
      </p:sp>
    </p:spTree>
    <p:extLst>
      <p:ext uri="{BB962C8B-B14F-4D97-AF65-F5344CB8AC3E}">
        <p14:creationId xmlns:p14="http://schemas.microsoft.com/office/powerpoint/2010/main" val="228929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Evaluation – 4x4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31470" y="1565910"/>
            <a:ext cx="8458200" cy="4560570"/>
            <a:chOff x="1258492" y="1808798"/>
            <a:chExt cx="6622256" cy="3660654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0647612"/>
                </p:ext>
              </p:extLst>
            </p:nvPr>
          </p:nvGraphicFramePr>
          <p:xfrm>
            <a:off x="2449286" y="3578925"/>
            <a:ext cx="4531178" cy="1890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4072780"/>
                </p:ext>
              </p:extLst>
            </p:nvPr>
          </p:nvGraphicFramePr>
          <p:xfrm>
            <a:off x="1258492" y="1808798"/>
            <a:ext cx="6622256" cy="3334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0285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– 8x8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40030" y="1268730"/>
            <a:ext cx="8549640" cy="4720590"/>
            <a:chOff x="1258491" y="1855006"/>
            <a:chExt cx="6622256" cy="361444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2130880" y="3578925"/>
            <a:ext cx="5641521" cy="1890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/>
            </p:nvPr>
          </p:nvGraphicFramePr>
          <p:xfrm>
            <a:off x="1258491" y="1855006"/>
            <a:ext cx="6622256" cy="33227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987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How can we improve this situation?</a:t>
            </a:r>
            <a:endParaRPr lang="en-GB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290" y="1346950"/>
            <a:ext cx="8150391" cy="4842836"/>
          </a:xfrm>
        </p:spPr>
        <p:txBody>
          <a:bodyPr/>
          <a:lstStyle/>
          <a:p>
            <a:r>
              <a:rPr lang="en-GB" dirty="0" smtClean="0"/>
              <a:t>Mixed Criticality view</a:t>
            </a:r>
          </a:p>
          <a:p>
            <a:endParaRPr lang="en-GB" dirty="0"/>
          </a:p>
          <a:p>
            <a:r>
              <a:rPr lang="en-GB" dirty="0" smtClean="0"/>
              <a:t>Change the wormhole protocol</a:t>
            </a:r>
          </a:p>
          <a:p>
            <a:pPr lvl="1"/>
            <a:r>
              <a:rPr lang="en-GB" dirty="0" smtClean="0"/>
              <a:t>Force the world to behave according to the analysis</a:t>
            </a:r>
          </a:p>
          <a:p>
            <a:endParaRPr lang="en-GB" dirty="0"/>
          </a:p>
          <a:p>
            <a:r>
              <a:rPr lang="en-GB" dirty="0" smtClean="0"/>
              <a:t>Can temporal predictability become an emergent property of platform?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16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Allow instruction times to be random</a:t>
            </a:r>
          </a:p>
          <a:p>
            <a:r>
              <a:rPr lang="en-GB" dirty="0" smtClean="0"/>
              <a:t>But not necessarily </a:t>
            </a:r>
            <a:r>
              <a:rPr lang="en-GB" dirty="0" err="1" smtClean="0"/>
              <a:t>iid</a:t>
            </a:r>
            <a:r>
              <a:rPr lang="en-GB" dirty="0" smtClean="0"/>
              <a:t>, so weakly-independent (e.g. modelled as a Markov chain)</a:t>
            </a:r>
          </a:p>
          <a:p>
            <a:r>
              <a:rPr lang="en-GB" dirty="0" smtClean="0"/>
              <a:t>Assumes timing requirements are at the task level (e.g. milliseconds)</a:t>
            </a:r>
          </a:p>
          <a:p>
            <a:r>
              <a:rPr lang="en-GB" dirty="0" smtClean="0"/>
              <a:t>Assume task contains a large number of instructions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we derive WCET as a simple function of average-case execution time?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Randomise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0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Example with probability of failure 10^-9</a:t>
            </a:r>
            <a:endParaRPr lang="en-GB" dirty="0"/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1358536" y="1894763"/>
            <a:ext cx="10270843" cy="5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358537" y="1138238"/>
            <a:ext cx="5773783" cy="4990011"/>
            <a:chOff x="0" y="0"/>
            <a:chExt cx="5140881" cy="3732134"/>
          </a:xfrm>
        </p:grpSpPr>
        <p:sp>
          <p:nvSpPr>
            <p:cNvPr id="8" name="Shape 980"/>
            <p:cNvSpPr/>
            <p:nvPr/>
          </p:nvSpPr>
          <p:spPr>
            <a:xfrm>
              <a:off x="811612" y="1494713"/>
              <a:ext cx="189327" cy="1993280"/>
            </a:xfrm>
            <a:custGeom>
              <a:avLst/>
              <a:gdLst/>
              <a:ahLst/>
              <a:cxnLst/>
              <a:rect l="0" t="0" r="0" b="0"/>
              <a:pathLst>
                <a:path w="189327" h="1993280">
                  <a:moveTo>
                    <a:pt x="0" y="0"/>
                  </a:moveTo>
                  <a:lnTo>
                    <a:pt x="189327" y="0"/>
                  </a:lnTo>
                  <a:lnTo>
                    <a:pt x="189327" y="1993280"/>
                  </a:lnTo>
                  <a:lnTo>
                    <a:pt x="0" y="19932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7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" name="Shape 981"/>
            <p:cNvSpPr/>
            <p:nvPr/>
          </p:nvSpPr>
          <p:spPr>
            <a:xfrm>
              <a:off x="1653064" y="1806308"/>
              <a:ext cx="189327" cy="1681685"/>
            </a:xfrm>
            <a:custGeom>
              <a:avLst/>
              <a:gdLst/>
              <a:ahLst/>
              <a:cxnLst/>
              <a:rect l="0" t="0" r="0" b="0"/>
              <a:pathLst>
                <a:path w="189327" h="1681685">
                  <a:moveTo>
                    <a:pt x="0" y="0"/>
                  </a:moveTo>
                  <a:lnTo>
                    <a:pt x="189327" y="0"/>
                  </a:lnTo>
                  <a:lnTo>
                    <a:pt x="189327" y="1681685"/>
                  </a:lnTo>
                  <a:lnTo>
                    <a:pt x="0" y="168168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7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0" name="Shape 982"/>
            <p:cNvSpPr/>
            <p:nvPr/>
          </p:nvSpPr>
          <p:spPr>
            <a:xfrm>
              <a:off x="2494515" y="1905572"/>
              <a:ext cx="189327" cy="1582421"/>
            </a:xfrm>
            <a:custGeom>
              <a:avLst/>
              <a:gdLst/>
              <a:ahLst/>
              <a:cxnLst/>
              <a:rect l="0" t="0" r="0" b="0"/>
              <a:pathLst>
                <a:path w="189327" h="1582421">
                  <a:moveTo>
                    <a:pt x="0" y="0"/>
                  </a:moveTo>
                  <a:lnTo>
                    <a:pt x="189327" y="0"/>
                  </a:lnTo>
                  <a:lnTo>
                    <a:pt x="189327" y="1582421"/>
                  </a:lnTo>
                  <a:lnTo>
                    <a:pt x="0" y="158242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7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1" name="Shape 983"/>
            <p:cNvSpPr/>
            <p:nvPr/>
          </p:nvSpPr>
          <p:spPr>
            <a:xfrm>
              <a:off x="3335967" y="1937204"/>
              <a:ext cx="189326" cy="1550790"/>
            </a:xfrm>
            <a:custGeom>
              <a:avLst/>
              <a:gdLst/>
              <a:ahLst/>
              <a:cxnLst/>
              <a:rect l="0" t="0" r="0" b="0"/>
              <a:pathLst>
                <a:path w="189326" h="1550790">
                  <a:moveTo>
                    <a:pt x="0" y="0"/>
                  </a:moveTo>
                  <a:lnTo>
                    <a:pt x="189326" y="0"/>
                  </a:lnTo>
                  <a:lnTo>
                    <a:pt x="189326" y="1550790"/>
                  </a:lnTo>
                  <a:lnTo>
                    <a:pt x="0" y="155079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7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Shape 984"/>
            <p:cNvSpPr/>
            <p:nvPr/>
          </p:nvSpPr>
          <p:spPr>
            <a:xfrm>
              <a:off x="4177419" y="1947182"/>
              <a:ext cx="189327" cy="1540811"/>
            </a:xfrm>
            <a:custGeom>
              <a:avLst/>
              <a:gdLst/>
              <a:ahLst/>
              <a:cxnLst/>
              <a:rect l="0" t="0" r="0" b="0"/>
              <a:pathLst>
                <a:path w="189327" h="1540811">
                  <a:moveTo>
                    <a:pt x="0" y="0"/>
                  </a:moveTo>
                  <a:lnTo>
                    <a:pt x="189327" y="0"/>
                  </a:lnTo>
                  <a:lnTo>
                    <a:pt x="189327" y="1540811"/>
                  </a:lnTo>
                  <a:lnTo>
                    <a:pt x="0" y="154081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7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3" name="Shape 985"/>
            <p:cNvSpPr/>
            <p:nvPr/>
          </p:nvSpPr>
          <p:spPr>
            <a:xfrm>
              <a:off x="1000939" y="1493977"/>
              <a:ext cx="189327" cy="1994016"/>
            </a:xfrm>
            <a:custGeom>
              <a:avLst/>
              <a:gdLst/>
              <a:ahLst/>
              <a:cxnLst/>
              <a:rect l="0" t="0" r="0" b="0"/>
              <a:pathLst>
                <a:path w="189327" h="1994016">
                  <a:moveTo>
                    <a:pt x="0" y="0"/>
                  </a:moveTo>
                  <a:lnTo>
                    <a:pt x="189327" y="0"/>
                  </a:lnTo>
                  <a:lnTo>
                    <a:pt x="189327" y="1994016"/>
                  </a:lnTo>
                  <a:lnTo>
                    <a:pt x="0" y="199401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7F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Shape 986"/>
            <p:cNvSpPr/>
            <p:nvPr/>
          </p:nvSpPr>
          <p:spPr>
            <a:xfrm>
              <a:off x="1842391" y="1807366"/>
              <a:ext cx="189327" cy="1680627"/>
            </a:xfrm>
            <a:custGeom>
              <a:avLst/>
              <a:gdLst/>
              <a:ahLst/>
              <a:cxnLst/>
              <a:rect l="0" t="0" r="0" b="0"/>
              <a:pathLst>
                <a:path w="189327" h="1680627">
                  <a:moveTo>
                    <a:pt x="0" y="0"/>
                  </a:moveTo>
                  <a:lnTo>
                    <a:pt x="189327" y="0"/>
                  </a:lnTo>
                  <a:lnTo>
                    <a:pt x="189327" y="1680627"/>
                  </a:lnTo>
                  <a:lnTo>
                    <a:pt x="0" y="168062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7F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Shape 987"/>
            <p:cNvSpPr/>
            <p:nvPr/>
          </p:nvSpPr>
          <p:spPr>
            <a:xfrm>
              <a:off x="2683842" y="1906002"/>
              <a:ext cx="189327" cy="1581991"/>
            </a:xfrm>
            <a:custGeom>
              <a:avLst/>
              <a:gdLst/>
              <a:ahLst/>
              <a:cxnLst/>
              <a:rect l="0" t="0" r="0" b="0"/>
              <a:pathLst>
                <a:path w="189327" h="1581991">
                  <a:moveTo>
                    <a:pt x="0" y="0"/>
                  </a:moveTo>
                  <a:lnTo>
                    <a:pt x="189327" y="0"/>
                  </a:lnTo>
                  <a:lnTo>
                    <a:pt x="189327" y="1581991"/>
                  </a:lnTo>
                  <a:lnTo>
                    <a:pt x="0" y="158199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7F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Shape 988"/>
            <p:cNvSpPr/>
            <p:nvPr/>
          </p:nvSpPr>
          <p:spPr>
            <a:xfrm>
              <a:off x="3525294" y="1937676"/>
              <a:ext cx="189326" cy="1550317"/>
            </a:xfrm>
            <a:custGeom>
              <a:avLst/>
              <a:gdLst/>
              <a:ahLst/>
              <a:cxnLst/>
              <a:rect l="0" t="0" r="0" b="0"/>
              <a:pathLst>
                <a:path w="189326" h="1550317">
                  <a:moveTo>
                    <a:pt x="0" y="0"/>
                  </a:moveTo>
                  <a:lnTo>
                    <a:pt x="189326" y="0"/>
                  </a:lnTo>
                  <a:lnTo>
                    <a:pt x="189326" y="1550317"/>
                  </a:lnTo>
                  <a:lnTo>
                    <a:pt x="0" y="155031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7F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7" name="Shape 989"/>
            <p:cNvSpPr/>
            <p:nvPr/>
          </p:nvSpPr>
          <p:spPr>
            <a:xfrm>
              <a:off x="4366746" y="1947219"/>
              <a:ext cx="189326" cy="1540774"/>
            </a:xfrm>
            <a:custGeom>
              <a:avLst/>
              <a:gdLst/>
              <a:ahLst/>
              <a:cxnLst/>
              <a:rect l="0" t="0" r="0" b="0"/>
              <a:pathLst>
                <a:path w="189326" h="1540774">
                  <a:moveTo>
                    <a:pt x="0" y="0"/>
                  </a:moveTo>
                  <a:lnTo>
                    <a:pt x="189326" y="0"/>
                  </a:lnTo>
                  <a:lnTo>
                    <a:pt x="189326" y="1540774"/>
                  </a:lnTo>
                  <a:lnTo>
                    <a:pt x="0" y="154077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7F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Shape 990"/>
            <p:cNvSpPr/>
            <p:nvPr/>
          </p:nvSpPr>
          <p:spPr>
            <a:xfrm>
              <a:off x="1190266" y="1495171"/>
              <a:ext cx="189327" cy="1992822"/>
            </a:xfrm>
            <a:custGeom>
              <a:avLst/>
              <a:gdLst/>
              <a:ahLst/>
              <a:cxnLst/>
              <a:rect l="0" t="0" r="0" b="0"/>
              <a:pathLst>
                <a:path w="189327" h="1992822">
                  <a:moveTo>
                    <a:pt x="0" y="0"/>
                  </a:moveTo>
                  <a:lnTo>
                    <a:pt x="189327" y="0"/>
                  </a:lnTo>
                  <a:lnTo>
                    <a:pt x="189327" y="1992822"/>
                  </a:lnTo>
                  <a:lnTo>
                    <a:pt x="0" y="199282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CA0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Shape 991"/>
            <p:cNvSpPr/>
            <p:nvPr/>
          </p:nvSpPr>
          <p:spPr>
            <a:xfrm>
              <a:off x="2031717" y="1806301"/>
              <a:ext cx="189327" cy="1681692"/>
            </a:xfrm>
            <a:custGeom>
              <a:avLst/>
              <a:gdLst/>
              <a:ahLst/>
              <a:cxnLst/>
              <a:rect l="0" t="0" r="0" b="0"/>
              <a:pathLst>
                <a:path w="189327" h="1681692">
                  <a:moveTo>
                    <a:pt x="0" y="0"/>
                  </a:moveTo>
                  <a:lnTo>
                    <a:pt x="189327" y="0"/>
                  </a:lnTo>
                  <a:lnTo>
                    <a:pt x="189327" y="1681692"/>
                  </a:lnTo>
                  <a:lnTo>
                    <a:pt x="0" y="168169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CA0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Shape 992"/>
            <p:cNvSpPr/>
            <p:nvPr/>
          </p:nvSpPr>
          <p:spPr>
            <a:xfrm>
              <a:off x="2873169" y="1905572"/>
              <a:ext cx="189327" cy="1582421"/>
            </a:xfrm>
            <a:custGeom>
              <a:avLst/>
              <a:gdLst/>
              <a:ahLst/>
              <a:cxnLst/>
              <a:rect l="0" t="0" r="0" b="0"/>
              <a:pathLst>
                <a:path w="189327" h="1582421">
                  <a:moveTo>
                    <a:pt x="0" y="0"/>
                  </a:moveTo>
                  <a:lnTo>
                    <a:pt x="189327" y="0"/>
                  </a:lnTo>
                  <a:lnTo>
                    <a:pt x="189327" y="1582421"/>
                  </a:lnTo>
                  <a:lnTo>
                    <a:pt x="0" y="158242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CA0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Shape 993"/>
            <p:cNvSpPr/>
            <p:nvPr/>
          </p:nvSpPr>
          <p:spPr>
            <a:xfrm>
              <a:off x="3714620" y="1937204"/>
              <a:ext cx="189327" cy="1550790"/>
            </a:xfrm>
            <a:custGeom>
              <a:avLst/>
              <a:gdLst/>
              <a:ahLst/>
              <a:cxnLst/>
              <a:rect l="0" t="0" r="0" b="0"/>
              <a:pathLst>
                <a:path w="189327" h="1550790">
                  <a:moveTo>
                    <a:pt x="0" y="0"/>
                  </a:moveTo>
                  <a:lnTo>
                    <a:pt x="189327" y="0"/>
                  </a:lnTo>
                  <a:lnTo>
                    <a:pt x="189327" y="1550790"/>
                  </a:lnTo>
                  <a:lnTo>
                    <a:pt x="0" y="155079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CA0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" name="Shape 994"/>
            <p:cNvSpPr/>
            <p:nvPr/>
          </p:nvSpPr>
          <p:spPr>
            <a:xfrm>
              <a:off x="4556072" y="1947182"/>
              <a:ext cx="189326" cy="1540811"/>
            </a:xfrm>
            <a:custGeom>
              <a:avLst/>
              <a:gdLst/>
              <a:ahLst/>
              <a:cxnLst/>
              <a:rect l="0" t="0" r="0" b="0"/>
              <a:pathLst>
                <a:path w="189326" h="1540811">
                  <a:moveTo>
                    <a:pt x="0" y="0"/>
                  </a:moveTo>
                  <a:lnTo>
                    <a:pt x="189326" y="0"/>
                  </a:lnTo>
                  <a:lnTo>
                    <a:pt x="189326" y="1540811"/>
                  </a:lnTo>
                  <a:lnTo>
                    <a:pt x="0" y="154081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CA0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Shape 995"/>
            <p:cNvSpPr/>
            <p:nvPr/>
          </p:nvSpPr>
          <p:spPr>
            <a:xfrm>
              <a:off x="1379592" y="1494435"/>
              <a:ext cx="189327" cy="1993558"/>
            </a:xfrm>
            <a:custGeom>
              <a:avLst/>
              <a:gdLst/>
              <a:ahLst/>
              <a:cxnLst/>
              <a:rect l="0" t="0" r="0" b="0"/>
              <a:pathLst>
                <a:path w="189327" h="1993558">
                  <a:moveTo>
                    <a:pt x="0" y="0"/>
                  </a:moveTo>
                  <a:lnTo>
                    <a:pt x="189327" y="0"/>
                  </a:lnTo>
                  <a:lnTo>
                    <a:pt x="189327" y="1993558"/>
                  </a:lnTo>
                  <a:lnTo>
                    <a:pt x="0" y="199355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27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Shape 996"/>
            <p:cNvSpPr/>
            <p:nvPr/>
          </p:nvSpPr>
          <p:spPr>
            <a:xfrm>
              <a:off x="2221044" y="1807511"/>
              <a:ext cx="189326" cy="1680482"/>
            </a:xfrm>
            <a:custGeom>
              <a:avLst/>
              <a:gdLst/>
              <a:ahLst/>
              <a:cxnLst/>
              <a:rect l="0" t="0" r="0" b="0"/>
              <a:pathLst>
                <a:path w="189326" h="1680482">
                  <a:moveTo>
                    <a:pt x="0" y="0"/>
                  </a:moveTo>
                  <a:lnTo>
                    <a:pt x="189326" y="0"/>
                  </a:lnTo>
                  <a:lnTo>
                    <a:pt x="189326" y="1680482"/>
                  </a:lnTo>
                  <a:lnTo>
                    <a:pt x="0" y="168048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27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5" name="Shape 997"/>
            <p:cNvSpPr/>
            <p:nvPr/>
          </p:nvSpPr>
          <p:spPr>
            <a:xfrm>
              <a:off x="3062495" y="1906048"/>
              <a:ext cx="189327" cy="1581945"/>
            </a:xfrm>
            <a:custGeom>
              <a:avLst/>
              <a:gdLst/>
              <a:ahLst/>
              <a:cxnLst/>
              <a:rect l="0" t="0" r="0" b="0"/>
              <a:pathLst>
                <a:path w="189327" h="1581945">
                  <a:moveTo>
                    <a:pt x="0" y="0"/>
                  </a:moveTo>
                  <a:lnTo>
                    <a:pt x="189327" y="0"/>
                  </a:lnTo>
                  <a:lnTo>
                    <a:pt x="189327" y="1581945"/>
                  </a:lnTo>
                  <a:lnTo>
                    <a:pt x="0" y="158194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27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6" name="Shape 998"/>
            <p:cNvSpPr/>
            <p:nvPr/>
          </p:nvSpPr>
          <p:spPr>
            <a:xfrm>
              <a:off x="3903947" y="1937690"/>
              <a:ext cx="189326" cy="1550303"/>
            </a:xfrm>
            <a:custGeom>
              <a:avLst/>
              <a:gdLst/>
              <a:ahLst/>
              <a:cxnLst/>
              <a:rect l="0" t="0" r="0" b="0"/>
              <a:pathLst>
                <a:path w="189326" h="1550303">
                  <a:moveTo>
                    <a:pt x="0" y="0"/>
                  </a:moveTo>
                  <a:lnTo>
                    <a:pt x="189326" y="0"/>
                  </a:lnTo>
                  <a:lnTo>
                    <a:pt x="189326" y="1550303"/>
                  </a:lnTo>
                  <a:lnTo>
                    <a:pt x="0" y="155030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27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Shape 999"/>
            <p:cNvSpPr/>
            <p:nvPr/>
          </p:nvSpPr>
          <p:spPr>
            <a:xfrm>
              <a:off x="4745399" y="1947224"/>
              <a:ext cx="189327" cy="1540769"/>
            </a:xfrm>
            <a:custGeom>
              <a:avLst/>
              <a:gdLst/>
              <a:ahLst/>
              <a:cxnLst/>
              <a:rect l="0" t="0" r="0" b="0"/>
              <a:pathLst>
                <a:path w="189327" h="1540769">
                  <a:moveTo>
                    <a:pt x="0" y="0"/>
                  </a:moveTo>
                  <a:lnTo>
                    <a:pt x="189327" y="0"/>
                  </a:lnTo>
                  <a:lnTo>
                    <a:pt x="189327" y="1540769"/>
                  </a:lnTo>
                  <a:lnTo>
                    <a:pt x="0" y="154076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27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8" name="Shape 28"/>
            <p:cNvSpPr/>
            <p:nvPr/>
          </p:nvSpPr>
          <p:spPr>
            <a:xfrm>
              <a:off x="1190266" y="3487993"/>
              <a:ext cx="0" cy="44450"/>
            </a:xfrm>
            <a:custGeom>
              <a:avLst/>
              <a:gdLst/>
              <a:ahLst/>
              <a:cxnLst/>
              <a:rect l="0" t="0" r="0" b="0"/>
              <a:pathLst>
                <a:path h="44450">
                  <a:moveTo>
                    <a:pt x="0" y="4445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28737" y="3516742"/>
              <a:ext cx="429707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1000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2031717" y="3487993"/>
              <a:ext cx="0" cy="44450"/>
            </a:xfrm>
            <a:custGeom>
              <a:avLst/>
              <a:gdLst/>
              <a:ahLst/>
              <a:cxnLst/>
              <a:rect l="0" t="0" r="0" b="0"/>
              <a:pathLst>
                <a:path h="44450">
                  <a:moveTo>
                    <a:pt x="0" y="4445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29807" y="3516742"/>
              <a:ext cx="537134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10000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2873169" y="3487993"/>
              <a:ext cx="0" cy="44450"/>
            </a:xfrm>
            <a:custGeom>
              <a:avLst/>
              <a:gdLst/>
              <a:ahLst/>
              <a:cxnLst/>
              <a:rect l="0" t="0" r="0" b="0"/>
              <a:pathLst>
                <a:path h="44450">
                  <a:moveTo>
                    <a:pt x="0" y="4445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30877" y="3516742"/>
              <a:ext cx="644561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100000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3714620" y="3487993"/>
              <a:ext cx="0" cy="44450"/>
            </a:xfrm>
            <a:custGeom>
              <a:avLst/>
              <a:gdLst/>
              <a:ahLst/>
              <a:cxnLst/>
              <a:rect l="0" t="0" r="0" b="0"/>
              <a:pathLst>
                <a:path h="44450">
                  <a:moveTo>
                    <a:pt x="0" y="4445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31946" y="3516742"/>
              <a:ext cx="751987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1000000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556072" y="3487993"/>
              <a:ext cx="0" cy="44450"/>
            </a:xfrm>
            <a:custGeom>
              <a:avLst/>
              <a:gdLst/>
              <a:ahLst/>
              <a:cxnLst/>
              <a:rect l="0" t="0" r="0" b="0"/>
              <a:pathLst>
                <a:path h="44450">
                  <a:moveTo>
                    <a:pt x="0" y="4445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33016" y="3516742"/>
              <a:ext cx="859414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10000000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561007" y="3180754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44450">
                  <a:moveTo>
                    <a:pt x="44450" y="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783" y="3072384"/>
              <a:ext cx="375994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0.96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561007" y="2566278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44450">
                  <a:moveTo>
                    <a:pt x="44450" y="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3783" y="2457907"/>
              <a:ext cx="375994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0.98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561007" y="1951801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44450">
                  <a:moveTo>
                    <a:pt x="44450" y="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3783" y="1843430"/>
              <a:ext cx="375994" cy="2864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1.00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561007" y="1337324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44450">
                  <a:moveTo>
                    <a:pt x="44450" y="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3783" y="1228953"/>
              <a:ext cx="375994" cy="2864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1.02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61007" y="722847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44450">
                  <a:moveTo>
                    <a:pt x="44450" y="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3783" y="614476"/>
              <a:ext cx="375994" cy="2864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1.04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561007" y="108371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44450">
                  <a:moveTo>
                    <a:pt x="44450" y="0"/>
                  </a:moveTo>
                  <a:lnTo>
                    <a:pt x="0" y="0"/>
                  </a:lnTo>
                  <a:close/>
                </a:path>
              </a:pathLst>
            </a:custGeom>
            <a:ln w="10160" cap="flat">
              <a:round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3783" y="0"/>
              <a:ext cx="375994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1.06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-5399999">
              <a:off x="87833" y="1641215"/>
              <a:ext cx="110805" cy="2864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605457" y="108371"/>
              <a:ext cx="0" cy="3379623"/>
            </a:xfrm>
            <a:custGeom>
              <a:avLst/>
              <a:gdLst/>
              <a:ahLst/>
              <a:cxnLst/>
              <a:rect l="0" t="0" r="0" b="0"/>
              <a:pathLst>
                <a:path h="3379623">
                  <a:moveTo>
                    <a:pt x="0" y="3379623"/>
                  </a:moveTo>
                  <a:lnTo>
                    <a:pt x="0" y="0"/>
                  </a:lnTo>
                </a:path>
              </a:pathLst>
            </a:custGeom>
            <a:ln w="10160" cap="sq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2" name="Shape 52"/>
            <p:cNvSpPr/>
            <p:nvPr/>
          </p:nvSpPr>
          <p:spPr>
            <a:xfrm>
              <a:off x="5140881" y="108371"/>
              <a:ext cx="0" cy="3379623"/>
            </a:xfrm>
            <a:custGeom>
              <a:avLst/>
              <a:gdLst/>
              <a:ahLst/>
              <a:cxnLst/>
              <a:rect l="0" t="0" r="0" b="0"/>
              <a:pathLst>
                <a:path h="3379623">
                  <a:moveTo>
                    <a:pt x="0" y="3379623"/>
                  </a:moveTo>
                  <a:lnTo>
                    <a:pt x="0" y="0"/>
                  </a:lnTo>
                </a:path>
              </a:pathLst>
            </a:custGeom>
            <a:ln w="10160" cap="sq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3" name="Shape 53"/>
            <p:cNvSpPr/>
            <p:nvPr/>
          </p:nvSpPr>
          <p:spPr>
            <a:xfrm>
              <a:off x="605457" y="3487993"/>
              <a:ext cx="4535424" cy="0"/>
            </a:xfrm>
            <a:custGeom>
              <a:avLst/>
              <a:gdLst/>
              <a:ahLst/>
              <a:cxnLst/>
              <a:rect l="0" t="0" r="0" b="0"/>
              <a:pathLst>
                <a:path w="4535424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10160" cap="sq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4" name="Shape 54"/>
            <p:cNvSpPr/>
            <p:nvPr/>
          </p:nvSpPr>
          <p:spPr>
            <a:xfrm>
              <a:off x="605457" y="108371"/>
              <a:ext cx="4535424" cy="0"/>
            </a:xfrm>
            <a:custGeom>
              <a:avLst/>
              <a:gdLst/>
              <a:ahLst/>
              <a:cxnLst/>
              <a:rect l="0" t="0" r="0" b="0"/>
              <a:pathLst>
                <a:path w="4535424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10160" cap="sq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5" name="Shape 55"/>
            <p:cNvSpPr/>
            <p:nvPr/>
          </p:nvSpPr>
          <p:spPr>
            <a:xfrm>
              <a:off x="3825637" y="171871"/>
              <a:ext cx="1251744" cy="783431"/>
            </a:xfrm>
            <a:custGeom>
              <a:avLst/>
              <a:gdLst/>
              <a:ahLst/>
              <a:cxnLst/>
              <a:rect l="0" t="0" r="0" b="0"/>
              <a:pathLst>
                <a:path w="1251744" h="783431">
                  <a:moveTo>
                    <a:pt x="25400" y="0"/>
                  </a:moveTo>
                  <a:lnTo>
                    <a:pt x="1226344" y="0"/>
                  </a:lnTo>
                  <a:cubicBezTo>
                    <a:pt x="1243277" y="0"/>
                    <a:pt x="1251744" y="8467"/>
                    <a:pt x="1251744" y="25400"/>
                  </a:cubicBezTo>
                  <a:lnTo>
                    <a:pt x="1251744" y="758031"/>
                  </a:lnTo>
                  <a:cubicBezTo>
                    <a:pt x="1251744" y="774965"/>
                    <a:pt x="1243277" y="783431"/>
                    <a:pt x="1226344" y="783431"/>
                  </a:cubicBezTo>
                  <a:lnTo>
                    <a:pt x="25400" y="783431"/>
                  </a:lnTo>
                  <a:cubicBezTo>
                    <a:pt x="8467" y="783431"/>
                    <a:pt x="0" y="774965"/>
                    <a:pt x="0" y="758031"/>
                  </a:cubicBezTo>
                  <a:lnTo>
                    <a:pt x="0" y="25400"/>
                  </a:lnTo>
                  <a:cubicBezTo>
                    <a:pt x="0" y="8467"/>
                    <a:pt x="8467" y="0"/>
                    <a:pt x="25400" y="0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CCCCCC">
                <a:alpha val="80000"/>
              </a:srgbClr>
            </a:lnRef>
            <a:fillRef idx="0">
              <a:srgbClr val="FFFFFF">
                <a:alpha val="8000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6" name="Shape 1022"/>
            <p:cNvSpPr/>
            <p:nvPr/>
          </p:nvSpPr>
          <p:spPr>
            <a:xfrm>
              <a:off x="3876437" y="230211"/>
              <a:ext cx="254000" cy="88900"/>
            </a:xfrm>
            <a:custGeom>
              <a:avLst/>
              <a:gdLst/>
              <a:ahLst/>
              <a:cxnLst/>
              <a:rect l="0" t="0" r="0" b="0"/>
              <a:pathLst>
                <a:path w="254000" h="88900">
                  <a:moveTo>
                    <a:pt x="0" y="0"/>
                  </a:moveTo>
                  <a:lnTo>
                    <a:pt x="254000" y="0"/>
                  </a:lnTo>
                  <a:lnTo>
                    <a:pt x="254000" y="88900"/>
                  </a:lnTo>
                  <a:lnTo>
                    <a:pt x="0" y="889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F7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32037" y="162520"/>
              <a:ext cx="1004170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Bayesian</a:t>
              </a:r>
              <a:r>
                <a:rPr lang="en-GB" sz="1000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(I)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Shape 1027"/>
            <p:cNvSpPr/>
            <p:nvPr/>
          </p:nvSpPr>
          <p:spPr>
            <a:xfrm>
              <a:off x="3876437" y="416544"/>
              <a:ext cx="254000" cy="88900"/>
            </a:xfrm>
            <a:custGeom>
              <a:avLst/>
              <a:gdLst/>
              <a:ahLst/>
              <a:cxnLst/>
              <a:rect l="0" t="0" r="0" b="0"/>
              <a:pathLst>
                <a:path w="254000" h="88900">
                  <a:moveTo>
                    <a:pt x="0" y="0"/>
                  </a:moveTo>
                  <a:lnTo>
                    <a:pt x="254000" y="0"/>
                  </a:lnTo>
                  <a:lnTo>
                    <a:pt x="254000" y="88900"/>
                  </a:lnTo>
                  <a:lnTo>
                    <a:pt x="0" y="889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7F0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32037" y="348853"/>
              <a:ext cx="1056194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Bayesian</a:t>
              </a:r>
              <a:r>
                <a:rPr lang="en-GB" sz="1000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(P)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Shape 1032"/>
            <p:cNvSpPr/>
            <p:nvPr/>
          </p:nvSpPr>
          <p:spPr>
            <a:xfrm>
              <a:off x="3876437" y="602877"/>
              <a:ext cx="254000" cy="88900"/>
            </a:xfrm>
            <a:custGeom>
              <a:avLst/>
              <a:gdLst/>
              <a:ahLst/>
              <a:cxnLst/>
              <a:rect l="0" t="0" r="0" b="0"/>
              <a:pathLst>
                <a:path w="254000" h="88900">
                  <a:moveTo>
                    <a:pt x="0" y="0"/>
                  </a:moveTo>
                  <a:lnTo>
                    <a:pt x="254000" y="0"/>
                  </a:lnTo>
                  <a:lnTo>
                    <a:pt x="254000" y="88900"/>
                  </a:lnTo>
                  <a:lnTo>
                    <a:pt x="0" y="889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CA0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32037" y="535186"/>
              <a:ext cx="812119" cy="2864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Simple</a:t>
              </a:r>
              <a:r>
                <a:rPr lang="en-GB" sz="1000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(I)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Shape 1037"/>
            <p:cNvSpPr/>
            <p:nvPr/>
          </p:nvSpPr>
          <p:spPr>
            <a:xfrm>
              <a:off x="3876437" y="789209"/>
              <a:ext cx="254000" cy="88900"/>
            </a:xfrm>
            <a:custGeom>
              <a:avLst/>
              <a:gdLst/>
              <a:ahLst/>
              <a:cxnLst/>
              <a:rect l="0" t="0" r="0" b="0"/>
              <a:pathLst>
                <a:path w="254000" h="88900">
                  <a:moveTo>
                    <a:pt x="0" y="0"/>
                  </a:moveTo>
                  <a:lnTo>
                    <a:pt x="254000" y="0"/>
                  </a:lnTo>
                  <a:lnTo>
                    <a:pt x="254000" y="88900"/>
                  </a:lnTo>
                  <a:lnTo>
                    <a:pt x="0" y="889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27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32037" y="721518"/>
              <a:ext cx="864144" cy="2864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Simple</a:t>
              </a:r>
              <a:r>
                <a:rPr lang="en-GB" sz="1000" spc="9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(P)</a:t>
              </a:r>
              <a:endParaRPr lang="en-GB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02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a real platform behave randomly?</a:t>
            </a:r>
          </a:p>
          <a:p>
            <a:r>
              <a:rPr lang="en-GB" dirty="0" smtClean="0"/>
              <a:t>Yes if overall behaviour is the sum of many minor effects</a:t>
            </a:r>
          </a:p>
          <a:p>
            <a:r>
              <a:rPr lang="en-GB" dirty="0" smtClean="0"/>
              <a:t>In this sense COTS and complex platforms are better!</a:t>
            </a:r>
          </a:p>
          <a:p>
            <a:endParaRPr lang="en-GB" dirty="0"/>
          </a:p>
          <a:p>
            <a:r>
              <a:rPr lang="en-GB" dirty="0" smtClean="0"/>
              <a:t>Consider a 4-core R Pi: contains a number of </a:t>
            </a:r>
            <a:r>
              <a:rPr lang="en-GB" dirty="0" err="1" smtClean="0"/>
              <a:t>unmodelled</a:t>
            </a:r>
            <a:r>
              <a:rPr lang="en-GB" dirty="0" smtClean="0"/>
              <a:t> non-deterministic features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Hardware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5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1358536" y="1894763"/>
            <a:ext cx="10270843" cy="5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64" name="Picture 63"/>
          <p:cNvPicPr/>
          <p:nvPr/>
        </p:nvPicPr>
        <p:blipFill>
          <a:blip r:embed="rId2"/>
          <a:stretch>
            <a:fillRect/>
          </a:stretch>
        </p:blipFill>
        <p:spPr>
          <a:xfrm>
            <a:off x="1510347" y="1331141"/>
            <a:ext cx="5700350" cy="45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de-DE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9" y="1201567"/>
            <a:ext cx="8467724" cy="5091283"/>
          </a:xfrm>
        </p:spPr>
        <p:txBody>
          <a:bodyPr/>
          <a:lstStyle/>
          <a:p>
            <a:pPr marL="465138" lvl="1" indent="0">
              <a:buNone/>
            </a:pPr>
            <a:endParaRPr lang="de-DE" sz="300" dirty="0" smtClean="0"/>
          </a:p>
          <a:p>
            <a:r>
              <a:rPr lang="de-DE" sz="2800" dirty="0" smtClean="0"/>
              <a:t>Modeling the temporal behaviour of modern many-core platforms is hard</a:t>
            </a:r>
          </a:p>
          <a:p>
            <a:r>
              <a:rPr lang="de-DE" sz="2800" dirty="0" smtClean="0"/>
              <a:t>Two routes forward:</a:t>
            </a:r>
          </a:p>
          <a:p>
            <a:pPr lvl="1"/>
            <a:r>
              <a:rPr lang="de-DE" sz="2000" dirty="0" smtClean="0"/>
              <a:t>Provide managed resource at all levels</a:t>
            </a:r>
          </a:p>
          <a:p>
            <a:pPr lvl="1"/>
            <a:r>
              <a:rPr lang="de-DE" sz="2000" dirty="0" smtClean="0"/>
              <a:t>Provide unmanaged resources at all levels</a:t>
            </a:r>
          </a:p>
          <a:p>
            <a:pPr lvl="1"/>
            <a:endParaRPr lang="de-DE" sz="2000" dirty="0" smtClean="0"/>
          </a:p>
          <a:p>
            <a:r>
              <a:rPr lang="de-DE" sz="2800" dirty="0" smtClean="0"/>
              <a:t>For the former Wormhole routing is an important technology, although changes to the protocol could improve schedulability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29966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theoretical results assume homogeneous architectures</a:t>
            </a:r>
          </a:p>
          <a:p>
            <a:r>
              <a:rPr lang="en-US" dirty="0" smtClean="0"/>
              <a:t>Some work on</a:t>
            </a:r>
          </a:p>
          <a:p>
            <a:pPr lvl="1"/>
            <a:r>
              <a:rPr lang="en-US" dirty="0" smtClean="0"/>
              <a:t>Two processor types, e.g. big and small</a:t>
            </a:r>
          </a:p>
          <a:p>
            <a:pPr lvl="1"/>
            <a:r>
              <a:rPr lang="en-US" dirty="0" smtClean="0"/>
              <a:t>Variable speed processors</a:t>
            </a:r>
          </a:p>
          <a:p>
            <a:r>
              <a:rPr lang="en-US" dirty="0" smtClean="0"/>
              <a:t>FPGAs, GPUs</a:t>
            </a:r>
            <a:endParaRPr lang="en-US" dirty="0" smtClean="0"/>
          </a:p>
          <a:p>
            <a:r>
              <a:rPr lang="en-US" dirty="0" smtClean="0"/>
              <a:t>More general heterogeneous models beginning to appear in literature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4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de-DE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9" y="1201567"/>
            <a:ext cx="8467724" cy="5091283"/>
          </a:xfrm>
        </p:spPr>
        <p:txBody>
          <a:bodyPr/>
          <a:lstStyle/>
          <a:p>
            <a:pPr marL="465138" lvl="1" indent="0">
              <a:buNone/>
            </a:pPr>
            <a:endParaRPr lang="de-DE" sz="300" dirty="0" smtClean="0"/>
          </a:p>
          <a:p>
            <a:r>
              <a:rPr lang="de-DE" sz="2800" dirty="0" smtClean="0"/>
              <a:t>Modeling the temporal behaviour of modern many-core platforms is hard</a:t>
            </a:r>
          </a:p>
          <a:p>
            <a:r>
              <a:rPr lang="de-DE" sz="2800" dirty="0" smtClean="0"/>
              <a:t>Two routes forward:</a:t>
            </a:r>
          </a:p>
          <a:p>
            <a:pPr lvl="1"/>
            <a:r>
              <a:rPr lang="de-DE" sz="2000" dirty="0" smtClean="0"/>
              <a:t>Provide managed resource at all levels</a:t>
            </a:r>
          </a:p>
          <a:p>
            <a:pPr lvl="1"/>
            <a:r>
              <a:rPr lang="de-DE" sz="2000" dirty="0" smtClean="0"/>
              <a:t>Provide unmanaged resources at all levels</a:t>
            </a:r>
          </a:p>
          <a:p>
            <a:pPr lvl="1"/>
            <a:endParaRPr lang="de-DE" sz="2000" dirty="0" smtClean="0"/>
          </a:p>
          <a:p>
            <a:r>
              <a:rPr lang="de-DE" sz="2800" dirty="0" smtClean="0"/>
              <a:t>For the former Wormhole routing is an important technology, although changes to the protocol could improve schedulability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For the latter a change in mind-set is required!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809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Dynamic Allocation/Partitioning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Dhall</a:t>
            </a:r>
            <a:r>
              <a:rPr lang="en-GB" dirty="0" smtClean="0"/>
              <a:t> effect, from 1978</a:t>
            </a:r>
          </a:p>
          <a:p>
            <a:r>
              <a:rPr lang="en-GB" dirty="0" smtClean="0"/>
              <a:t>For single processor systems EDF or DMPA for fixed priority scheduling are optimal</a:t>
            </a:r>
          </a:p>
          <a:p>
            <a:r>
              <a:rPr lang="en-GB" dirty="0" smtClean="0"/>
              <a:t>BUT</a:t>
            </a:r>
          </a:p>
          <a:p>
            <a:pPr lvl="1"/>
            <a:r>
              <a:rPr lang="en-GB" dirty="0" smtClean="0"/>
              <a:t>50 tasks needing 2ms every 100</a:t>
            </a:r>
          </a:p>
          <a:p>
            <a:pPr lvl="1"/>
            <a:r>
              <a:rPr lang="en-GB" dirty="0" smtClean="0"/>
              <a:t>1 task requires 100 in 101</a:t>
            </a:r>
          </a:p>
          <a:p>
            <a:pPr lvl="1"/>
            <a:r>
              <a:rPr lang="en-GB" dirty="0" smtClean="0"/>
              <a:t>EDF and DMPA leads to </a:t>
            </a:r>
            <a:r>
              <a:rPr lang="en-GB" dirty="0" err="1" smtClean="0"/>
              <a:t>unschedulable</a:t>
            </a:r>
            <a:r>
              <a:rPr lang="en-GB" dirty="0" smtClean="0"/>
              <a:t> on 50 cores</a:t>
            </a:r>
          </a:p>
          <a:p>
            <a:pPr lvl="1"/>
            <a:r>
              <a:rPr lang="en-GB" dirty="0" smtClean="0"/>
              <a:t>Clearly schedulable on 2 cores</a:t>
            </a:r>
          </a:p>
        </p:txBody>
      </p:sp>
    </p:spTree>
    <p:extLst>
      <p:ext uri="{BB962C8B-B14F-4D97-AF65-F5344CB8AC3E}">
        <p14:creationId xmlns:p14="http://schemas.microsoft.com/office/powerpoint/2010/main" val="208915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Dynamic Allocation/Partitioning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Later theoretical results indicate benefits from global (dynamic) task scheduling</a:t>
            </a:r>
          </a:p>
          <a:p>
            <a:r>
              <a:rPr lang="en-GB" dirty="0" smtClean="0"/>
              <a:t> But</a:t>
            </a:r>
          </a:p>
          <a:p>
            <a:pPr lvl="1"/>
            <a:r>
              <a:rPr lang="en-GB" dirty="0" smtClean="0"/>
              <a:t>These results ignore overheads (migration costs)</a:t>
            </a:r>
          </a:p>
          <a:p>
            <a:pPr lvl="1"/>
            <a:r>
              <a:rPr lang="en-GB" dirty="0" smtClean="0"/>
              <a:t>They make modelling of inter-task communication more problematic</a:t>
            </a:r>
          </a:p>
          <a:p>
            <a:r>
              <a:rPr lang="en-GB" dirty="0" smtClean="0"/>
              <a:t>Hence Partitioned task allocation is main focus of more practical research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Semi-partitioned gets most of the benefits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C=D scheme, moves just one task per core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Bus-based architectures are problematic</a:t>
            </a:r>
          </a:p>
          <a:p>
            <a:pPr lvl="1"/>
            <a:r>
              <a:rPr lang="en-GB" dirty="0" smtClean="0"/>
              <a:t>In effect unbounded interference</a:t>
            </a:r>
          </a:p>
          <a:p>
            <a:endParaRPr lang="en-GB" dirty="0"/>
          </a:p>
          <a:p>
            <a:r>
              <a:rPr lang="en-GB" dirty="0" smtClean="0"/>
              <a:t>Need a resource that can be scheduled (managed)</a:t>
            </a:r>
          </a:p>
          <a:p>
            <a:endParaRPr lang="en-GB" dirty="0"/>
          </a:p>
          <a:p>
            <a:r>
              <a:rPr lang="en-GB" dirty="0" smtClean="0"/>
              <a:t>Hence Networks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8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39763"/>
            <a:ext cx="8829675" cy="498475"/>
          </a:xfrm>
        </p:spPr>
        <p:txBody>
          <a:bodyPr/>
          <a:lstStyle/>
          <a:p>
            <a:r>
              <a:rPr lang="en-GB" dirty="0" smtClean="0"/>
              <a:t>Networks – key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9" y="1344613"/>
            <a:ext cx="4056062" cy="4948237"/>
          </a:xfrm>
        </p:spPr>
        <p:txBody>
          <a:bodyPr/>
          <a:lstStyle/>
          <a:p>
            <a:r>
              <a:rPr lang="en-GB" sz="2800" dirty="0"/>
              <a:t>topology</a:t>
            </a:r>
          </a:p>
          <a:p>
            <a:pPr lvl="1"/>
            <a:r>
              <a:rPr lang="en-GB" sz="2000" dirty="0"/>
              <a:t>mesh, star, torus…</a:t>
            </a:r>
          </a:p>
          <a:p>
            <a:endParaRPr lang="en-GB" sz="2800" dirty="0" smtClean="0"/>
          </a:p>
          <a:p>
            <a:r>
              <a:rPr lang="en-GB" sz="2800" dirty="0" smtClean="0"/>
              <a:t>routing </a:t>
            </a:r>
            <a:r>
              <a:rPr lang="en-GB" sz="2800" dirty="0"/>
              <a:t>protocol</a:t>
            </a:r>
          </a:p>
          <a:p>
            <a:pPr lvl="1"/>
            <a:r>
              <a:rPr lang="en-GB" sz="2000" dirty="0" smtClean="0"/>
              <a:t>deterministic, adaptive…</a:t>
            </a:r>
            <a:endParaRPr lang="en-GB" sz="2000" dirty="0"/>
          </a:p>
          <a:p>
            <a:endParaRPr lang="en-GB" sz="2800" dirty="0" smtClean="0"/>
          </a:p>
          <a:p>
            <a:r>
              <a:rPr lang="en-GB" sz="2800" dirty="0" smtClean="0"/>
              <a:t>arbitration</a:t>
            </a:r>
            <a:endParaRPr lang="en-GB" sz="2800" dirty="0"/>
          </a:p>
          <a:p>
            <a:pPr lvl="1"/>
            <a:r>
              <a:rPr lang="en-GB" sz="2000" dirty="0"/>
              <a:t>round-robin, priority preemptive, priority non-preemptive, TDM</a:t>
            </a:r>
            <a:r>
              <a:rPr lang="en-GB" sz="2000" dirty="0" smtClean="0"/>
              <a:t>…</a:t>
            </a:r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27601" y="1343009"/>
            <a:ext cx="405606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333F48"/>
              </a:buClr>
              <a:buFont typeface="Wingdings" pitchFamily="2" charset="2"/>
              <a:buChar char="§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0888" indent="-285750" algn="l" rtl="0" fontAlgn="base">
              <a:spcBef>
                <a:spcPct val="25000"/>
              </a:spcBef>
              <a:spcAft>
                <a:spcPct val="15000"/>
              </a:spcAft>
              <a:buClr>
                <a:srgbClr val="333F48"/>
              </a:buClr>
              <a:buFont typeface="Webdings" pitchFamily="18" charset="2"/>
              <a:buChar char="4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F48"/>
              </a:buClr>
              <a:buChar char="•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F48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F48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5142"/>
              </a:buClr>
              <a:buFont typeface="Arial" charset="0"/>
              <a:buChar char="-"/>
              <a:tabLst>
                <a:tab pos="228600" algn="l"/>
                <a:tab pos="742950" algn="l"/>
                <a:tab pos="1143000" algn="l"/>
                <a:tab pos="1600200" algn="l"/>
                <a:tab pos="2057400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dirty="0"/>
              <a:t>buffering</a:t>
            </a:r>
          </a:p>
          <a:p>
            <a:pPr lvl="1"/>
            <a:r>
              <a:rPr lang="en-GB" sz="2000" dirty="0"/>
              <a:t>FIFO, SAFC, SAMQ, DAMQ, hot potato…</a:t>
            </a:r>
          </a:p>
          <a:p>
            <a:endParaRPr lang="en-GB" sz="2800" dirty="0" smtClean="0"/>
          </a:p>
          <a:p>
            <a:r>
              <a:rPr lang="en-GB" sz="2800" dirty="0" smtClean="0"/>
              <a:t>flow </a:t>
            </a:r>
            <a:r>
              <a:rPr lang="en-GB" sz="2800" dirty="0"/>
              <a:t>control protocol</a:t>
            </a:r>
          </a:p>
          <a:p>
            <a:pPr lvl="1"/>
            <a:r>
              <a:rPr lang="en-GB" sz="2000" dirty="0"/>
              <a:t>handshake, </a:t>
            </a:r>
            <a:r>
              <a:rPr lang="en-GB" sz="2000" dirty="0" smtClean="0"/>
              <a:t>credit-based…</a:t>
            </a:r>
            <a:endParaRPr lang="en-GB" sz="2000" dirty="0"/>
          </a:p>
          <a:p>
            <a:endParaRPr lang="en-GB" sz="2800" kern="0" dirty="0" smtClean="0"/>
          </a:p>
          <a:p>
            <a:r>
              <a:rPr lang="en-GB" sz="2800" kern="0" dirty="0" smtClean="0"/>
              <a:t>switching protocol</a:t>
            </a:r>
          </a:p>
          <a:p>
            <a:pPr lvl="1"/>
            <a:r>
              <a:rPr lang="en-GB" sz="2000" kern="0" dirty="0"/>
              <a:t>store-and-forward, </a:t>
            </a:r>
            <a:r>
              <a:rPr lang="en-GB" sz="2000" kern="0" dirty="0" smtClean="0"/>
              <a:t>circuit, wormhole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197423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990000"/>
      </a:dk2>
      <a:lt2>
        <a:srgbClr val="4D4D4D"/>
      </a:lt2>
      <a:accent1>
        <a:srgbClr val="E43714"/>
      </a:accent1>
      <a:accent2>
        <a:srgbClr val="DFFF66"/>
      </a:accent2>
      <a:accent3>
        <a:srgbClr val="FFFFFF"/>
      </a:accent3>
      <a:accent4>
        <a:srgbClr val="000000"/>
      </a:accent4>
      <a:accent5>
        <a:srgbClr val="EFAEAA"/>
      </a:accent5>
      <a:accent6>
        <a:srgbClr val="CAE75C"/>
      </a:accent6>
      <a:hlink>
        <a:srgbClr val="C0C0C0"/>
      </a:hlink>
      <a:folHlink>
        <a:srgbClr val="D1821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51209</TotalTime>
  <Words>2203</Words>
  <Application>Microsoft Macintosh PowerPoint</Application>
  <PresentationFormat>On-screen Show (4:3)</PresentationFormat>
  <Paragraphs>519</Paragraphs>
  <Slides>50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Standarddesign</vt:lpstr>
      <vt:lpstr>VISIO</vt:lpstr>
      <vt:lpstr>Visio</vt:lpstr>
      <vt:lpstr>Hard Real-Time Systems and Many-Core Platforms  Alan Burns  Real-Time Systems Group    Department of Computer Science    University of York  United Kingdom   </vt:lpstr>
      <vt:lpstr>Motivation</vt:lpstr>
      <vt:lpstr>Temporal Requirements</vt:lpstr>
      <vt:lpstr>Outline</vt:lpstr>
      <vt:lpstr>Allocation</vt:lpstr>
      <vt:lpstr>Dynamic Allocation/Partitioning</vt:lpstr>
      <vt:lpstr>Dynamic Allocation/Partitioning</vt:lpstr>
      <vt:lpstr>Communication</vt:lpstr>
      <vt:lpstr>Networks – key characteristics</vt:lpstr>
      <vt:lpstr>Networks – key characteristics</vt:lpstr>
      <vt:lpstr>Wormhole switching</vt:lpstr>
      <vt:lpstr> Wormhole Switching</vt:lpstr>
      <vt:lpstr> Wormhole Switching</vt:lpstr>
      <vt:lpstr> Wormhole Switching</vt:lpstr>
      <vt:lpstr> Wormhole Switching</vt:lpstr>
      <vt:lpstr> Wormhole Switching</vt:lpstr>
      <vt:lpstr> Wormhole Switching</vt:lpstr>
      <vt:lpstr> Wormhole Switching</vt:lpstr>
      <vt:lpstr>Wormhole Networks-on-Chip</vt:lpstr>
      <vt:lpstr>Wormhole Networks-on-Chip</vt:lpstr>
      <vt:lpstr>Wormhole Networks-on-Chip</vt:lpstr>
      <vt:lpstr>PowerPoint Presentation</vt:lpstr>
      <vt:lpstr>Wormhole Networks-on-Chip </vt:lpstr>
      <vt:lpstr>NoC parallelism and scalability</vt:lpstr>
      <vt:lpstr>NoC performance</vt:lpstr>
      <vt:lpstr>Task Scheduling</vt:lpstr>
      <vt:lpstr>Priority preemptive virtual channels</vt:lpstr>
      <vt:lpstr>Priority preemptive virtual channels</vt:lpstr>
      <vt:lpstr>NoC Performance Evaluation</vt:lpstr>
      <vt:lpstr>Real-Time Analysis</vt:lpstr>
      <vt:lpstr>Real-Time Analysis</vt:lpstr>
      <vt:lpstr>Real-Time Analysis</vt:lpstr>
      <vt:lpstr>Real-Time Analysis</vt:lpstr>
      <vt:lpstr>Real-Time Analysis</vt:lpstr>
      <vt:lpstr>Real-Time Analysis</vt:lpstr>
      <vt:lpstr>Real-Time Analysis</vt:lpstr>
      <vt:lpstr>Newer Analysis – DATE 2018 (Best Paper)</vt:lpstr>
      <vt:lpstr>Proposed Analysis</vt:lpstr>
      <vt:lpstr>Proposed Analysis</vt:lpstr>
      <vt:lpstr>Proposed Analysis</vt:lpstr>
      <vt:lpstr>Evaluation</vt:lpstr>
      <vt:lpstr>Evaluation – 4x4</vt:lpstr>
      <vt:lpstr>Evaluation – 8x8</vt:lpstr>
      <vt:lpstr>How can we improve this situation?</vt:lpstr>
      <vt:lpstr>Randomise Behaviour</vt:lpstr>
      <vt:lpstr>Example with probability of failure 10^-9</vt:lpstr>
      <vt:lpstr>Real Hardware</vt:lpstr>
      <vt:lpstr>Example</vt:lpstr>
      <vt:lpstr>Conclusions</vt:lpstr>
      <vt:lpstr>Conclusions</vt:lpstr>
    </vt:vector>
  </TitlesOfParts>
  <Company>Univesity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S Indrusiak - University of York</dc:title>
  <dc:creator>Leandro Soares Indrusiak</dc:creator>
  <cp:lastModifiedBy>Alan Burns</cp:lastModifiedBy>
  <cp:revision>1110</cp:revision>
  <cp:lastPrinted>2018-06-11T13:57:21Z</cp:lastPrinted>
  <dcterms:created xsi:type="dcterms:W3CDTF">2000-02-18T20:37:32Z</dcterms:created>
  <dcterms:modified xsi:type="dcterms:W3CDTF">2018-06-15T11:37:08Z</dcterms:modified>
</cp:coreProperties>
</file>