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79" r:id="rId4"/>
    <p:sldId id="260" r:id="rId5"/>
    <p:sldId id="261" r:id="rId6"/>
    <p:sldId id="286" r:id="rId7"/>
    <p:sldId id="270" r:id="rId8"/>
    <p:sldId id="262" r:id="rId9"/>
    <p:sldId id="267" r:id="rId10"/>
    <p:sldId id="281" r:id="rId11"/>
    <p:sldId id="272" r:id="rId12"/>
    <p:sldId id="273" r:id="rId13"/>
    <p:sldId id="268" r:id="rId14"/>
    <p:sldId id="263" r:id="rId15"/>
    <p:sldId id="266" r:id="rId16"/>
    <p:sldId id="275" r:id="rId17"/>
    <p:sldId id="277" r:id="rId18"/>
    <p:sldId id="276" r:id="rId19"/>
    <p:sldId id="284" r:id="rId20"/>
    <p:sldId id="269" r:id="rId21"/>
    <p:sldId id="271" r:id="rId22"/>
    <p:sldId id="285" r:id="rId23"/>
    <p:sldId id="287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8029" autoAdjust="0"/>
  </p:normalViewPr>
  <p:slideViewPr>
    <p:cSldViewPr>
      <p:cViewPr>
        <p:scale>
          <a:sx n="100" d="100"/>
          <a:sy n="100" d="100"/>
        </p:scale>
        <p:origin x="-1848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C7C54-01E5-4F81-A9FF-848F65432DF5}" type="datetimeFigureOut">
              <a:rPr lang="en-US" smtClean="0"/>
              <a:pPr/>
              <a:t>7/11/2012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BBDC0-6529-408C-90CD-EA30CE9E81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3021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0BFC-B1B0-4829-AB69-82CD4D987823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F3CE-492C-489F-9BEF-6C25B0D36E5A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D9DF8-1381-4237-AF13-BA134350337B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>
            <a:lvl2pPr>
              <a:defRPr sz="3000"/>
            </a:lvl2pPr>
            <a:lvl3pPr>
              <a:defRPr sz="2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F779-F7B3-4ED5-8FFB-A247A65B3979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CF65-109F-491C-A34D-D745E14E5640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BE045-120E-4AB6-8B89-3BE1AA10DA16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B26A-3DF2-4587-AE1E-15D0DD19A5D7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5940-535A-460C-9FCB-C38BC01745D3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34071-E3CA-4F9B-AABB-27C010F0644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FCFD7-7625-412A-B915-829A4A2A4B29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06A2-687B-464C-8F32-0E936C618688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7EDAAB6-9B2F-4524-92E3-866C410B59C2}" type="datetime1">
              <a:rPr lang="en-US" smtClean="0"/>
              <a:pPr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SLP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7E2EA37-5718-4B33-A8E2-A93EC20294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oyotepapers.sbs.arizona.edu/CPXII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Perception of non-native contrast: Consonant length and L1 English listeners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6294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Vincent Porretta &amp; Benjamin V. Tucker</a:t>
            </a:r>
          </a:p>
          <a:p>
            <a:r>
              <a:rPr lang="en-US" dirty="0" smtClean="0"/>
              <a:t>University of Alberta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68761-6525-468E-B0C6-65D5F793A41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pic>
        <p:nvPicPr>
          <p:cNvPr id="7" name="Picture 6" descr="CCP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84861"/>
            <a:ext cx="1810512" cy="16093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1872000" cy="1872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244" y="381000"/>
            <a:ext cx="1919155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</a:t>
            </a:r>
            <a:r>
              <a:rPr lang="en-US" dirty="0" smtClean="0"/>
              <a:t>Experiment 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Analysis</a:t>
            </a:r>
          </a:p>
          <a:p>
            <a:r>
              <a:rPr lang="en-US" sz="3000" dirty="0" smtClean="0"/>
              <a:t>Logistic mixed-effects regression in R using LME4 (Bates &amp; </a:t>
            </a:r>
            <a:r>
              <a:rPr lang="en-US" sz="3000" dirty="0" err="1" smtClean="0"/>
              <a:t>Maechler</a:t>
            </a:r>
            <a:r>
              <a:rPr lang="en-US" sz="3000" dirty="0" smtClean="0"/>
              <a:t>, 2010)</a:t>
            </a:r>
          </a:p>
          <a:p>
            <a:pPr lvl="1"/>
            <a:r>
              <a:rPr lang="en-US" sz="2800" dirty="0" smtClean="0"/>
              <a:t>Response variable: Same/Different Response</a:t>
            </a:r>
          </a:p>
          <a:p>
            <a:pPr lvl="1"/>
            <a:r>
              <a:rPr lang="en-US" sz="2800" dirty="0" smtClean="0"/>
              <a:t>Random-effect variables: Item and Participant</a:t>
            </a:r>
          </a:p>
          <a:p>
            <a:pPr lvl="1"/>
            <a:r>
              <a:rPr lang="en-US" sz="2800" dirty="0" smtClean="0"/>
              <a:t>Fixed-effect variables: Contrast, Condition, L2 Proficiency, Consonant, Log Adjusted Reaction Time</a:t>
            </a:r>
          </a:p>
          <a:p>
            <a:r>
              <a:rPr lang="en-US" sz="3000" dirty="0" smtClean="0"/>
              <a:t>Multiple models</a:t>
            </a:r>
          </a:p>
          <a:p>
            <a:pPr lvl="1"/>
            <a:r>
              <a:rPr lang="en-US" sz="2800" dirty="0" smtClean="0"/>
              <a:t>Combined dataset, English-only, Finn-only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</a:t>
            </a:r>
            <a:r>
              <a:rPr lang="en-US" dirty="0" smtClean="0"/>
              <a:t>Experiment 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 – Combined dataset</a:t>
            </a:r>
          </a:p>
          <a:p>
            <a:pPr algn="ctr">
              <a:buNone/>
            </a:pPr>
            <a:r>
              <a:rPr lang="en-US" sz="2800" dirty="0" smtClean="0"/>
              <a:t>Interaction between Contrast and Condition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pic>
        <p:nvPicPr>
          <p:cNvPr id="9" name="Picture 8" descr="SD_All_m4_Interaction.png"/>
          <p:cNvPicPr>
            <a:picLocks noChangeAspect="1"/>
          </p:cNvPicPr>
          <p:nvPr/>
        </p:nvPicPr>
        <p:blipFill>
          <a:blip r:embed="rId2" cstate="print"/>
          <a:srcRect t="13889" r="6250" b="6250"/>
          <a:stretch>
            <a:fillRect/>
          </a:stretch>
        </p:blipFill>
        <p:spPr>
          <a:xfrm>
            <a:off x="1828797" y="2057401"/>
            <a:ext cx="4822031" cy="4107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</a:t>
            </a:r>
            <a:r>
              <a:rPr lang="en-US" dirty="0" smtClean="0"/>
              <a:t>Experiment 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 </a:t>
            </a:r>
            <a:r>
              <a:rPr lang="en-US" b="1" smtClean="0"/>
              <a:t>- English-Only Dataset</a:t>
            </a:r>
            <a:endParaRPr lang="en-US" b="1" dirty="0" smtClean="0"/>
          </a:p>
          <a:p>
            <a:pPr algn="ctr">
              <a:buNone/>
            </a:pPr>
            <a:r>
              <a:rPr lang="en-US" sz="2800" dirty="0" smtClean="0"/>
              <a:t>Interaction between L2 Proficiency and Condition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pic>
        <p:nvPicPr>
          <p:cNvPr id="7" name="Picture 6" descr="SD_NN_m3_Interaction2.png"/>
          <p:cNvPicPr>
            <a:picLocks noChangeAspect="1"/>
          </p:cNvPicPr>
          <p:nvPr/>
        </p:nvPicPr>
        <p:blipFill>
          <a:blip r:embed="rId2" cstate="print"/>
          <a:srcRect l="1736" t="14721" r="7243" b="5796"/>
          <a:stretch>
            <a:fillRect/>
          </a:stretch>
        </p:blipFill>
        <p:spPr>
          <a:xfrm>
            <a:off x="1828800" y="2057400"/>
            <a:ext cx="4994016" cy="4360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</a:t>
            </a:r>
            <a:r>
              <a:rPr lang="en-US" dirty="0" smtClean="0"/>
              <a:t>Experiment 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 summary</a:t>
            </a:r>
          </a:p>
          <a:p>
            <a:r>
              <a:rPr lang="en-US" sz="3000" dirty="0" smtClean="0"/>
              <a:t>Native Finns show evidence of phonological boundary while English speakers do not.</a:t>
            </a:r>
          </a:p>
          <a:p>
            <a:r>
              <a:rPr lang="en-US" sz="3000" dirty="0" smtClean="0"/>
              <a:t>English speakers do respond to increasing length contrast.</a:t>
            </a:r>
          </a:p>
          <a:p>
            <a:r>
              <a:rPr lang="en-US" sz="3000" dirty="0" smtClean="0"/>
              <a:t>Information about and attention to nature of contrast boosts perception.</a:t>
            </a:r>
          </a:p>
          <a:p>
            <a:r>
              <a:rPr lang="en-US" sz="3000" dirty="0" smtClean="0"/>
              <a:t>Previous experience detecting non-native contrasts aids completely naive listeners.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2800" b="1" dirty="0" smtClean="0"/>
              <a:t>Experiment 2</a:t>
            </a:r>
          </a:p>
          <a:p>
            <a:r>
              <a:rPr lang="en-US" sz="12000" dirty="0" smtClean="0"/>
              <a:t>Speeded forced-choice identification task</a:t>
            </a:r>
          </a:p>
          <a:p>
            <a:pPr lvl="1">
              <a:buNone/>
            </a:pPr>
            <a:endParaRPr lang="en-US" sz="11200" dirty="0" smtClean="0"/>
          </a:p>
          <a:p>
            <a:r>
              <a:rPr lang="en-US" sz="12000" dirty="0" smtClean="0"/>
              <a:t>Stimuli</a:t>
            </a:r>
          </a:p>
          <a:p>
            <a:endParaRPr lang="en-US" sz="11200" dirty="0" smtClean="0"/>
          </a:p>
          <a:p>
            <a:endParaRPr lang="en-US" sz="11200" dirty="0" smtClean="0"/>
          </a:p>
          <a:p>
            <a:endParaRPr lang="en-US" sz="11200" dirty="0" smtClean="0"/>
          </a:p>
          <a:p>
            <a:endParaRPr lang="en-US" sz="11200" dirty="0" smtClean="0"/>
          </a:p>
          <a:p>
            <a:pPr>
              <a:buNone/>
            </a:pPr>
            <a:endParaRPr lang="en-US" sz="11200" dirty="0" smtClean="0"/>
          </a:p>
          <a:p>
            <a:endParaRPr lang="en-US" sz="11200" dirty="0" smtClean="0"/>
          </a:p>
          <a:p>
            <a:pPr>
              <a:buNone/>
            </a:pPr>
            <a:endParaRPr lang="en-US" sz="11200" dirty="0" smtClean="0"/>
          </a:p>
          <a:p>
            <a:r>
              <a:rPr lang="en-US" sz="12000" dirty="0" smtClean="0"/>
              <a:t>Response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1481326"/>
              </p:ext>
            </p:extLst>
          </p:nvPr>
        </p:nvGraphicFramePr>
        <p:xfrm>
          <a:off x="2209800" y="2438400"/>
          <a:ext cx="6096000" cy="328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947"/>
                <a:gridCol w="4973053"/>
              </a:tblGrid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Label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Meaning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Length 1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75% average singleton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Length 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100% average singleton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3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125% average singleton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4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150% average singleton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5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175% average singleton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6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200% average singleton / 100% average geminate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7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125% average geminate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8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150% average geminate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Length 9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175% average geminate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Length 10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200% average geminate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Analysis</a:t>
            </a:r>
          </a:p>
          <a:p>
            <a:r>
              <a:rPr lang="en-US" sz="3000" dirty="0" smtClean="0"/>
              <a:t>Logistic mixed-effects </a:t>
            </a:r>
            <a:r>
              <a:rPr lang="en-US" sz="3000" smtClean="0"/>
              <a:t>regression in </a:t>
            </a:r>
            <a:r>
              <a:rPr lang="en-US" sz="3000" dirty="0" smtClean="0"/>
              <a:t>R </a:t>
            </a:r>
            <a:r>
              <a:rPr lang="en-US" sz="3000" smtClean="0"/>
              <a:t>using LME4</a:t>
            </a:r>
            <a:endParaRPr lang="en-US" sz="3000" dirty="0" smtClean="0"/>
          </a:p>
          <a:p>
            <a:pPr lvl="1"/>
            <a:r>
              <a:rPr lang="en-US" sz="2800" dirty="0" smtClean="0"/>
              <a:t>Response variable: Short/Long Response</a:t>
            </a:r>
          </a:p>
          <a:p>
            <a:pPr lvl="1"/>
            <a:r>
              <a:rPr lang="en-US" sz="2800" dirty="0" smtClean="0"/>
              <a:t>Random-effect variables: Item and Participant</a:t>
            </a:r>
          </a:p>
          <a:p>
            <a:pPr lvl="1"/>
            <a:r>
              <a:rPr lang="en-US" sz="2800" dirty="0" smtClean="0"/>
              <a:t>Fixed-effect variables: Length, Condition, L2 Proficiency, Consonant, Log Adjusted Reaction Time, Counterbalance, Synthetic Original</a:t>
            </a:r>
          </a:p>
          <a:p>
            <a:r>
              <a:rPr lang="en-US" sz="3000" dirty="0" smtClean="0"/>
              <a:t>Multiple models</a:t>
            </a:r>
          </a:p>
          <a:p>
            <a:pPr lvl="1"/>
            <a:r>
              <a:rPr lang="en-US" sz="2800" dirty="0" smtClean="0"/>
              <a:t>Combined dataset, English-only, Finn-only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 – Combined dataset</a:t>
            </a:r>
          </a:p>
          <a:p>
            <a:pPr algn="ctr">
              <a:buNone/>
            </a:pPr>
            <a:r>
              <a:rPr lang="en-US" sz="2800" dirty="0" smtClean="0"/>
              <a:t>Interaction between Length and Condition</a:t>
            </a:r>
          </a:p>
          <a:p>
            <a:pPr algn="ctr">
              <a:buNone/>
            </a:pPr>
            <a:endParaRPr lang="en-US" sz="12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pic>
        <p:nvPicPr>
          <p:cNvPr id="7" name="Picture 6" descr="IDENT_All_m5_Interaction1.png"/>
          <p:cNvPicPr>
            <a:picLocks noChangeAspect="1"/>
          </p:cNvPicPr>
          <p:nvPr/>
        </p:nvPicPr>
        <p:blipFill>
          <a:blip r:embed="rId2" cstate="print"/>
          <a:srcRect t="13889" r="6250" b="7986"/>
          <a:stretch>
            <a:fillRect/>
          </a:stretch>
        </p:blipFill>
        <p:spPr>
          <a:xfrm>
            <a:off x="1828800" y="2057400"/>
            <a:ext cx="5143747" cy="4286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 - English-Only Dataset</a:t>
            </a:r>
          </a:p>
          <a:p>
            <a:pPr algn="ctr">
              <a:buNone/>
            </a:pPr>
            <a:r>
              <a:rPr lang="en-US" sz="2800" dirty="0" smtClean="0"/>
              <a:t>Interaction between L2 Proficiency and Condition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pic>
        <p:nvPicPr>
          <p:cNvPr id="7" name="Picture 6" descr="IDENT_NN_m4_Interaction2.png"/>
          <p:cNvPicPr>
            <a:picLocks noChangeAspect="1"/>
          </p:cNvPicPr>
          <p:nvPr/>
        </p:nvPicPr>
        <p:blipFill>
          <a:blip r:embed="rId2" cstate="print"/>
          <a:srcRect t="13889" r="6250" b="4514"/>
          <a:stretch>
            <a:fillRect/>
          </a:stretch>
        </p:blipFill>
        <p:spPr>
          <a:xfrm>
            <a:off x="1676400" y="1981200"/>
            <a:ext cx="5143747" cy="44769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 – Combined dataset</a:t>
            </a:r>
          </a:p>
          <a:p>
            <a:pPr algn="ctr">
              <a:buNone/>
            </a:pPr>
            <a:r>
              <a:rPr lang="en-US" sz="2800" dirty="0" smtClean="0"/>
              <a:t>Interaction between Consonant and Condition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pic>
        <p:nvPicPr>
          <p:cNvPr id="7" name="Picture 6" descr="IDENT_All_m5_Interaction2.png"/>
          <p:cNvPicPr>
            <a:picLocks noChangeAspect="1"/>
          </p:cNvPicPr>
          <p:nvPr/>
        </p:nvPicPr>
        <p:blipFill>
          <a:blip r:embed="rId2" cstate="print"/>
          <a:srcRect t="13889" r="6250" b="4514"/>
          <a:stretch>
            <a:fillRect/>
          </a:stretch>
        </p:blipFill>
        <p:spPr>
          <a:xfrm>
            <a:off x="1676400" y="1981200"/>
            <a:ext cx="5143747" cy="44769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Results</a:t>
            </a:r>
          </a:p>
          <a:p>
            <a:r>
              <a:rPr lang="en-US" sz="3000" dirty="0" smtClean="0"/>
              <a:t>Effect of task order</a:t>
            </a:r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sz="2800" dirty="0" smtClean="0"/>
              <a:t>Identification (Exp 2) before discrimination (Exp 1)</a:t>
            </a:r>
          </a:p>
          <a:p>
            <a:pPr lvl="1"/>
            <a:r>
              <a:rPr lang="en-US" sz="2800" i="1" dirty="0" smtClean="0"/>
              <a:t>No-Instruction</a:t>
            </a:r>
            <a:r>
              <a:rPr lang="en-US" sz="2800" dirty="0" smtClean="0"/>
              <a:t> group gave more </a:t>
            </a:r>
            <a:r>
              <a:rPr lang="en-US" sz="2800" i="1" dirty="0" smtClean="0"/>
              <a:t>Different</a:t>
            </a:r>
            <a:r>
              <a:rPr lang="en-US" sz="2800" dirty="0" smtClean="0"/>
              <a:t> responses (χ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=5.7543, </a:t>
            </a:r>
            <a:r>
              <a:rPr lang="en-US" sz="2800" dirty="0" err="1" smtClean="0"/>
              <a:t>df</a:t>
            </a:r>
            <a:r>
              <a:rPr lang="en-US" sz="2800" dirty="0" smtClean="0"/>
              <a:t>=1, p=.01645)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Questions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Consonant Length</a:t>
            </a:r>
          </a:p>
          <a:p>
            <a:r>
              <a:rPr lang="en-US" sz="3000" dirty="0" smtClean="0"/>
              <a:t>Phonemic contrast in numerous languages </a:t>
            </a:r>
          </a:p>
          <a:p>
            <a:pPr lvl="1"/>
            <a:r>
              <a:rPr lang="en-US" sz="2800" dirty="0" smtClean="0"/>
              <a:t>Duration primary cue (</a:t>
            </a:r>
            <a:r>
              <a:rPr lang="en-US" sz="2800" dirty="0" err="1" smtClean="0"/>
              <a:t>Hankamer</a:t>
            </a:r>
            <a:r>
              <a:rPr lang="en-US" sz="2800" dirty="0" smtClean="0"/>
              <a:t>, </a:t>
            </a:r>
            <a:r>
              <a:rPr lang="en-US" sz="2800" dirty="0" err="1" smtClean="0"/>
              <a:t>Lahiri</a:t>
            </a:r>
            <a:r>
              <a:rPr lang="en-US" sz="2800" dirty="0" smtClean="0"/>
              <a:t>, &amp; </a:t>
            </a:r>
            <a:r>
              <a:rPr lang="en-US" sz="2800" dirty="0" err="1" smtClean="0"/>
              <a:t>Koreman</a:t>
            </a:r>
            <a:r>
              <a:rPr lang="en-US" sz="2800" dirty="0" smtClean="0"/>
              <a:t>, 1989; </a:t>
            </a:r>
            <a:r>
              <a:rPr lang="en-US" sz="2800" dirty="0" err="1" smtClean="0"/>
              <a:t>Lahiri</a:t>
            </a:r>
            <a:r>
              <a:rPr lang="en-US" sz="2800" dirty="0" smtClean="0"/>
              <a:t> &amp; </a:t>
            </a:r>
            <a:r>
              <a:rPr lang="en-US" sz="2800" dirty="0" err="1" smtClean="0"/>
              <a:t>Hankamer</a:t>
            </a:r>
            <a:r>
              <a:rPr lang="en-US" sz="2800" dirty="0" smtClean="0"/>
              <a:t>, 1988; </a:t>
            </a:r>
            <a:r>
              <a:rPr lang="en-US" sz="2800" dirty="0" err="1" smtClean="0"/>
              <a:t>Lehtonen</a:t>
            </a:r>
            <a:r>
              <a:rPr lang="en-US" sz="2800" dirty="0" smtClean="0"/>
              <a:t>, 1970; </a:t>
            </a:r>
            <a:r>
              <a:rPr lang="en-US" sz="2800" dirty="0" err="1" smtClean="0"/>
              <a:t>Ylinen</a:t>
            </a:r>
            <a:r>
              <a:rPr lang="en-US" sz="2800" dirty="0" smtClean="0"/>
              <a:t> et al., 2005)</a:t>
            </a:r>
          </a:p>
          <a:p>
            <a:r>
              <a:rPr lang="en-US" sz="3000" dirty="0" smtClean="0"/>
              <a:t>English: length plays a role in…</a:t>
            </a:r>
          </a:p>
          <a:p>
            <a:pPr lvl="1"/>
            <a:r>
              <a:rPr lang="en-US" sz="2800" dirty="0" smtClean="0"/>
              <a:t>Production (</a:t>
            </a:r>
            <a:r>
              <a:rPr lang="en-US" sz="2800" dirty="0" err="1" smtClean="0"/>
              <a:t>Klatt</a:t>
            </a:r>
            <a:r>
              <a:rPr lang="en-US" sz="2800" dirty="0" smtClean="0"/>
              <a:t>, 1976; </a:t>
            </a:r>
            <a:r>
              <a:rPr lang="en-US" sz="2800" dirty="0" err="1" smtClean="0"/>
              <a:t>Oller</a:t>
            </a:r>
            <a:r>
              <a:rPr lang="en-US" sz="2800" dirty="0" smtClean="0"/>
              <a:t>, 1973; </a:t>
            </a:r>
            <a:r>
              <a:rPr lang="en-US" sz="2800" dirty="0" err="1" smtClean="0"/>
              <a:t>Umeda</a:t>
            </a:r>
            <a:r>
              <a:rPr lang="en-US" sz="2800" dirty="0" smtClean="0"/>
              <a:t>, 1977)</a:t>
            </a:r>
          </a:p>
          <a:p>
            <a:pPr lvl="1"/>
            <a:r>
              <a:rPr lang="en-US" sz="2800" dirty="0" smtClean="0"/>
              <a:t>Perception (</a:t>
            </a:r>
            <a:r>
              <a:rPr lang="en-US" sz="2800" dirty="0" err="1" smtClean="0"/>
              <a:t>Lisker</a:t>
            </a:r>
            <a:r>
              <a:rPr lang="en-US" sz="2800" dirty="0" smtClean="0"/>
              <a:t>, 1957; </a:t>
            </a:r>
            <a:r>
              <a:rPr lang="en-US" sz="2800" dirty="0" err="1" smtClean="0"/>
              <a:t>Repp</a:t>
            </a:r>
            <a:r>
              <a:rPr lang="en-US" sz="2800" dirty="0" smtClean="0"/>
              <a:t>, 1978; Pickett &amp; Decker, 1960)</a:t>
            </a:r>
            <a:endParaRPr lang="en-US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8A8C-C9E5-40DC-B8DE-C90FDEE37CFB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</a:t>
            </a:r>
            <a:r>
              <a:rPr lang="en-US" dirty="0" smtClean="0"/>
              <a:t>Experiment 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500" b="1" dirty="0" smtClean="0"/>
              <a:t>Results summary</a:t>
            </a:r>
          </a:p>
          <a:p>
            <a:r>
              <a:rPr lang="en-US" sz="3500" dirty="0" smtClean="0"/>
              <a:t>Native Finns show evidence of phonological boundary while English speakers do not </a:t>
            </a:r>
          </a:p>
          <a:p>
            <a:r>
              <a:rPr lang="en-US" sz="3500" dirty="0" smtClean="0"/>
              <a:t>English speakers do respond to increasing length.</a:t>
            </a:r>
          </a:p>
          <a:p>
            <a:r>
              <a:rPr lang="en-US" sz="3500" dirty="0" smtClean="0"/>
              <a:t>Information about and attention to nature of the non-native contrast boosts perception of it. </a:t>
            </a:r>
          </a:p>
          <a:p>
            <a:r>
              <a:rPr lang="en-US" sz="3500" dirty="0" smtClean="0"/>
              <a:t>Again, previous experience with an L2 interacts with how listeners respond.</a:t>
            </a:r>
          </a:p>
          <a:p>
            <a:r>
              <a:rPr lang="en-US" sz="3500" dirty="0" smtClean="0"/>
              <a:t>Information about gemination reduces variation in identification across consonant types.</a:t>
            </a:r>
            <a:endParaRPr lang="en-US" sz="3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Experiment 2 &gt; </a:t>
            </a: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Discussion</a:t>
            </a:r>
          </a:p>
          <a:p>
            <a:r>
              <a:rPr lang="en-US" sz="3000" dirty="0" smtClean="0">
                <a:ea typeface="Calibri"/>
              </a:rPr>
              <a:t>Acquiring a non-native contrast</a:t>
            </a:r>
          </a:p>
          <a:p>
            <a:pPr lvl="1"/>
            <a:r>
              <a:rPr lang="en-US" sz="2800" dirty="0" smtClean="0">
                <a:ea typeface="Calibri"/>
              </a:rPr>
              <a:t>Time in country (</a:t>
            </a:r>
            <a:r>
              <a:rPr lang="en-US" sz="2800" dirty="0" err="1" smtClean="0">
                <a:ea typeface="Calibri"/>
              </a:rPr>
              <a:t>MacKain</a:t>
            </a:r>
            <a:r>
              <a:rPr lang="en-US" sz="2800" dirty="0" smtClean="0">
                <a:ea typeface="Calibri"/>
              </a:rPr>
              <a:t> et al., 1981)</a:t>
            </a:r>
          </a:p>
          <a:p>
            <a:pPr lvl="1"/>
            <a:r>
              <a:rPr lang="en-US" sz="2800" dirty="0" smtClean="0">
                <a:ea typeface="Calibri"/>
              </a:rPr>
              <a:t>Auditory-perceptual training (</a:t>
            </a:r>
            <a:r>
              <a:rPr lang="en-US" sz="2800" dirty="0" err="1" smtClean="0">
                <a:ea typeface="Calibri"/>
              </a:rPr>
              <a:t>Motohashi-Saigo</a:t>
            </a:r>
            <a:r>
              <a:rPr lang="en-US" sz="2800" dirty="0" smtClean="0">
                <a:ea typeface="Calibri"/>
              </a:rPr>
              <a:t> &amp; </a:t>
            </a:r>
            <a:r>
              <a:rPr lang="en-US" sz="2800" dirty="0" err="1" smtClean="0">
                <a:ea typeface="Calibri"/>
              </a:rPr>
              <a:t>Hardison</a:t>
            </a:r>
            <a:r>
              <a:rPr lang="en-US" sz="2800" dirty="0" smtClean="0">
                <a:ea typeface="Calibri"/>
              </a:rPr>
              <a:t>, 2009)</a:t>
            </a:r>
          </a:p>
          <a:p>
            <a:r>
              <a:rPr lang="en-US" sz="3000" dirty="0" smtClean="0">
                <a:ea typeface="Calibri"/>
              </a:rPr>
              <a:t>How does one arrive there?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Experiment 2 &gt; </a:t>
            </a: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Discussion</a:t>
            </a:r>
          </a:p>
          <a:p>
            <a:r>
              <a:rPr lang="en-US" sz="3000" dirty="0" smtClean="0">
                <a:ea typeface="Calibri"/>
              </a:rPr>
              <a:t>A foray into the phonology of an L2</a:t>
            </a:r>
          </a:p>
          <a:p>
            <a:pPr lvl="1"/>
            <a:r>
              <a:rPr lang="en-US" sz="2800" dirty="0" smtClean="0">
                <a:ea typeface="Calibri"/>
              </a:rPr>
              <a:t>Phonetic level of processing (</a:t>
            </a:r>
            <a:r>
              <a:rPr lang="en-US" sz="2800" dirty="0" err="1" smtClean="0"/>
              <a:t>Werker</a:t>
            </a:r>
            <a:r>
              <a:rPr lang="en-US" sz="2800" dirty="0" smtClean="0"/>
              <a:t> &amp; Tees, 1984; </a:t>
            </a:r>
            <a:r>
              <a:rPr lang="en-US" sz="2800" dirty="0" err="1" smtClean="0"/>
              <a:t>Werker</a:t>
            </a:r>
            <a:r>
              <a:rPr lang="en-US" sz="2800" dirty="0" smtClean="0"/>
              <a:t> &amp; Logan, 1985)</a:t>
            </a:r>
          </a:p>
          <a:p>
            <a:pPr lvl="1"/>
            <a:r>
              <a:rPr lang="en-US" sz="2800" dirty="0" smtClean="0"/>
              <a:t>Detection of </a:t>
            </a:r>
            <a:r>
              <a:rPr lang="en-US" sz="2800" i="1" dirty="0" smtClean="0"/>
              <a:t>meaningful</a:t>
            </a:r>
            <a:r>
              <a:rPr lang="en-US" sz="2800" dirty="0" smtClean="0"/>
              <a:t> cues facilitated by information, attention, and previous experience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/>
              <a:t>References</a:t>
            </a:r>
            <a:endParaRPr lang="en-US" b="1" dirty="0" smtClean="0"/>
          </a:p>
          <a:p>
            <a:pPr>
              <a:buNone/>
            </a:pPr>
            <a:r>
              <a:rPr lang="en-US" sz="950" dirty="0" err="1" smtClean="0"/>
              <a:t>Hankamer</a:t>
            </a:r>
            <a:r>
              <a:rPr lang="en-US" sz="950" dirty="0" smtClean="0"/>
              <a:t>, J., </a:t>
            </a:r>
            <a:r>
              <a:rPr lang="en-US" sz="950" dirty="0" err="1" smtClean="0"/>
              <a:t>Lahiri</a:t>
            </a:r>
            <a:r>
              <a:rPr lang="en-US" sz="950" dirty="0" smtClean="0"/>
              <a:t>, A., &amp; </a:t>
            </a:r>
            <a:r>
              <a:rPr lang="en-US" sz="950" dirty="0" err="1" smtClean="0"/>
              <a:t>Koreman</a:t>
            </a:r>
            <a:r>
              <a:rPr lang="en-US" sz="950" dirty="0" smtClean="0"/>
              <a:t>, J. (1989). Perception of consonant </a:t>
            </a:r>
            <a:r>
              <a:rPr lang="en-US" sz="950" dirty="0" smtClean="0"/>
              <a:t>length: Voiceless </a:t>
            </a:r>
            <a:r>
              <a:rPr lang="en-US" sz="950" dirty="0" smtClean="0"/>
              <a:t>stops in Turkish and Bengali. </a:t>
            </a:r>
            <a:r>
              <a:rPr lang="en-US" sz="950" i="1" dirty="0" smtClean="0"/>
              <a:t>Journal of Phonetics</a:t>
            </a:r>
            <a:r>
              <a:rPr lang="en-US" sz="950" dirty="0" smtClean="0"/>
              <a:t>, 17, 283-298.</a:t>
            </a:r>
          </a:p>
          <a:p>
            <a:pPr>
              <a:buNone/>
            </a:pPr>
            <a:r>
              <a:rPr lang="en-US" sz="950" dirty="0" smtClean="0"/>
              <a:t>Hayes, R.L. (2002). The Perception of Novel Phoneme Contrasts in a Second Language: A </a:t>
            </a:r>
            <a:r>
              <a:rPr lang="en-US" sz="950" dirty="0" smtClean="0"/>
              <a:t>Developmental </a:t>
            </a:r>
            <a:r>
              <a:rPr lang="en-US" sz="950" dirty="0" smtClean="0"/>
              <a:t>Study of Native Speakers of English Learning Japanese Singleton and Geminate Consonant Contrasts. </a:t>
            </a:r>
            <a:r>
              <a:rPr lang="en-US" sz="950" i="1" dirty="0" smtClean="0"/>
              <a:t>Coyote Papers, 12, </a:t>
            </a:r>
            <a:r>
              <a:rPr lang="en-US" sz="950" dirty="0" smtClean="0"/>
              <a:t>28-41. Retrieved February 7, 2011, from </a:t>
            </a:r>
            <a:r>
              <a:rPr lang="en-US" sz="950" u="sng" dirty="0" smtClean="0">
                <a:hlinkClick r:id="rId2"/>
              </a:rPr>
              <a:t>http://coyotepapers.sbs.arizona.edu/CPXII.htm</a:t>
            </a:r>
            <a:r>
              <a:rPr lang="en-US" sz="950" b="1" dirty="0" smtClean="0"/>
              <a:t>.</a:t>
            </a:r>
            <a:endParaRPr lang="en-US" sz="950" dirty="0" smtClean="0"/>
          </a:p>
          <a:p>
            <a:pPr>
              <a:buNone/>
            </a:pPr>
            <a:r>
              <a:rPr lang="en-US" sz="950" dirty="0" err="1" smtClean="0"/>
              <a:t>Heeren</a:t>
            </a:r>
            <a:r>
              <a:rPr lang="en-US" sz="950" dirty="0" smtClean="0"/>
              <a:t>, W. F. L. &amp; Schouten, M. E. H. (2008). Perceptual development of phoneme contrasts: </a:t>
            </a:r>
            <a:r>
              <a:rPr lang="en-US" sz="950" dirty="0" smtClean="0"/>
              <a:t>How </a:t>
            </a:r>
            <a:r>
              <a:rPr lang="en-US" sz="950" dirty="0" smtClean="0"/>
              <a:t>sensitivity changes along acoustic dimensions that contrast phoneme categories. </a:t>
            </a:r>
            <a:r>
              <a:rPr lang="en-US" sz="950" i="1" dirty="0" smtClean="0"/>
              <a:t>The Journal of the Acoustical Society of America</a:t>
            </a:r>
            <a:r>
              <a:rPr lang="en-US" sz="950" dirty="0" smtClean="0"/>
              <a:t> 124 (4), 2291-2302. </a:t>
            </a:r>
          </a:p>
          <a:p>
            <a:pPr>
              <a:buNone/>
            </a:pPr>
            <a:r>
              <a:rPr lang="en-US" sz="950" dirty="0" err="1" smtClean="0"/>
              <a:t>Hisagi</a:t>
            </a:r>
            <a:r>
              <a:rPr lang="en-US" sz="950" dirty="0" smtClean="0"/>
              <a:t>, M., &amp; Strange, W. (2011). Perception of Japanese Temporally-cued Contrasts by </a:t>
            </a:r>
            <a:r>
              <a:rPr lang="en-US" sz="950" dirty="0" smtClean="0"/>
              <a:t>American </a:t>
            </a:r>
            <a:r>
              <a:rPr lang="en-US" sz="950" dirty="0" smtClean="0"/>
              <a:t>English Listeners. </a:t>
            </a:r>
            <a:r>
              <a:rPr lang="en-US" sz="950" i="1" dirty="0" smtClean="0"/>
              <a:t>Language &amp; Speech</a:t>
            </a:r>
            <a:r>
              <a:rPr lang="en-US" sz="950" dirty="0" smtClean="0"/>
              <a:t>, </a:t>
            </a:r>
            <a:r>
              <a:rPr lang="en-US" sz="950" i="1" dirty="0" smtClean="0"/>
              <a:t>54</a:t>
            </a:r>
            <a:r>
              <a:rPr lang="en-US" sz="950" dirty="0" smtClean="0"/>
              <a:t>(2), 241-264.</a:t>
            </a:r>
          </a:p>
          <a:p>
            <a:pPr>
              <a:buNone/>
            </a:pPr>
            <a:r>
              <a:rPr lang="en-US" sz="950" dirty="0" err="1" smtClean="0"/>
              <a:t>Janson</a:t>
            </a:r>
            <a:r>
              <a:rPr lang="en-US" sz="950" dirty="0" smtClean="0"/>
              <a:t>, T., &amp; Schulman, R. (1983). Non-Distinctive Features and Their Use. </a:t>
            </a:r>
            <a:r>
              <a:rPr lang="en-US" sz="950" i="1" dirty="0" smtClean="0"/>
              <a:t>Journal of </a:t>
            </a:r>
            <a:r>
              <a:rPr lang="en-US" sz="950" i="1" dirty="0" smtClean="0"/>
              <a:t>Linguistics</a:t>
            </a:r>
            <a:r>
              <a:rPr lang="en-US" sz="950" dirty="0" smtClean="0"/>
              <a:t>, </a:t>
            </a:r>
            <a:r>
              <a:rPr lang="en-US" sz="950" i="1" dirty="0" smtClean="0"/>
              <a:t>19</a:t>
            </a:r>
            <a:r>
              <a:rPr lang="en-US" sz="950" dirty="0" smtClean="0"/>
              <a:t>(02), 321–336. </a:t>
            </a:r>
          </a:p>
          <a:p>
            <a:pPr>
              <a:buNone/>
            </a:pPr>
            <a:r>
              <a:rPr lang="en-US" sz="950" dirty="0" smtClean="0"/>
              <a:t>Kato, H., &amp; Tajima, K. (2002). Native and non-native perception of phonemic length contrasts in </a:t>
            </a:r>
            <a:r>
              <a:rPr lang="en-US" sz="950" dirty="0" smtClean="0"/>
              <a:t>Japanese</a:t>
            </a:r>
            <a:r>
              <a:rPr lang="en-US" sz="950" dirty="0" smtClean="0"/>
              <a:t>: A categorization study. </a:t>
            </a:r>
            <a:r>
              <a:rPr lang="en-US" sz="950" i="1" dirty="0" smtClean="0"/>
              <a:t>The Journal of the Acoustical Society of America</a:t>
            </a:r>
            <a:r>
              <a:rPr lang="en-US" sz="950" dirty="0" smtClean="0"/>
              <a:t>, 112, 2387.</a:t>
            </a:r>
          </a:p>
          <a:p>
            <a:pPr>
              <a:buNone/>
            </a:pPr>
            <a:r>
              <a:rPr lang="en-US" sz="950" dirty="0" err="1" smtClean="0"/>
              <a:t>Klatt</a:t>
            </a:r>
            <a:r>
              <a:rPr lang="en-US" sz="950" dirty="0" smtClean="0"/>
              <a:t>, D. (1977). Linguistic uses of segmental duration in English: Acoustic and perceptual </a:t>
            </a:r>
            <a:r>
              <a:rPr lang="en-US" sz="950" dirty="0" smtClean="0"/>
              <a:t>evidence</a:t>
            </a:r>
            <a:r>
              <a:rPr lang="en-US" sz="950" dirty="0" smtClean="0"/>
              <a:t>. </a:t>
            </a:r>
            <a:r>
              <a:rPr lang="en-US" sz="950" i="1" dirty="0" smtClean="0"/>
              <a:t>Journal of the Acoustic Society of America</a:t>
            </a:r>
            <a:r>
              <a:rPr lang="en-US" sz="950" dirty="0" smtClean="0"/>
              <a:t>, 59(5), 1208–1221.</a:t>
            </a:r>
          </a:p>
          <a:p>
            <a:pPr>
              <a:buNone/>
            </a:pPr>
            <a:r>
              <a:rPr lang="en-US" sz="950" dirty="0" err="1" smtClean="0"/>
              <a:t>Lahiri</a:t>
            </a:r>
            <a:r>
              <a:rPr lang="en-US" sz="950" dirty="0" smtClean="0"/>
              <a:t>, A. &amp; </a:t>
            </a:r>
            <a:r>
              <a:rPr lang="en-US" sz="950" dirty="0" err="1" smtClean="0"/>
              <a:t>Hankamer</a:t>
            </a:r>
            <a:r>
              <a:rPr lang="en-US" sz="950" dirty="0" smtClean="0"/>
              <a:t>, J. (1988). The timing of geminate consonants. </a:t>
            </a:r>
            <a:r>
              <a:rPr lang="en-US" sz="950" i="1" dirty="0" smtClean="0"/>
              <a:t>Journal </a:t>
            </a:r>
            <a:r>
              <a:rPr lang="en-US" sz="950" i="1" dirty="0" smtClean="0"/>
              <a:t>of</a:t>
            </a:r>
            <a:r>
              <a:rPr lang="en-US" sz="950" dirty="0" smtClean="0"/>
              <a:t> </a:t>
            </a:r>
            <a:r>
              <a:rPr lang="en-US" sz="950" i="1" dirty="0" smtClean="0"/>
              <a:t>Phonetics</a:t>
            </a:r>
            <a:r>
              <a:rPr lang="en-US" sz="950" dirty="0" smtClean="0"/>
              <a:t>, 16, 327-338.</a:t>
            </a:r>
          </a:p>
          <a:p>
            <a:pPr>
              <a:buNone/>
            </a:pPr>
            <a:r>
              <a:rPr lang="en-US" sz="950" dirty="0" err="1" smtClean="0"/>
              <a:t>Lehtonen</a:t>
            </a:r>
            <a:r>
              <a:rPr lang="en-US" sz="950" dirty="0" smtClean="0"/>
              <a:t>, J. (1970). Aspects of quantity in standard Finnish. Doctoral dissertation. </a:t>
            </a:r>
            <a:r>
              <a:rPr lang="en-US" sz="950" i="1" dirty="0" err="1" smtClean="0"/>
              <a:t>Studia</a:t>
            </a:r>
            <a:r>
              <a:rPr lang="en-US" sz="950" i="1" dirty="0" smtClean="0"/>
              <a:t> </a:t>
            </a:r>
            <a:r>
              <a:rPr lang="en-US" sz="950" i="1" dirty="0" err="1" smtClean="0"/>
              <a:t>Philologica</a:t>
            </a:r>
            <a:r>
              <a:rPr lang="en-US" sz="950" i="1" dirty="0" smtClean="0"/>
              <a:t> </a:t>
            </a:r>
            <a:r>
              <a:rPr lang="en-US" sz="950" i="1" dirty="0" err="1" smtClean="0"/>
              <a:t>Jyväskyläensia</a:t>
            </a:r>
            <a:r>
              <a:rPr lang="en-US" sz="950" i="1" dirty="0" smtClean="0"/>
              <a:t> </a:t>
            </a:r>
            <a:r>
              <a:rPr lang="en-US" sz="950" dirty="0" smtClean="0"/>
              <a:t>6, University of </a:t>
            </a:r>
            <a:r>
              <a:rPr lang="en-US" sz="950" dirty="0" err="1" smtClean="0"/>
              <a:t>Jyväskylä</a:t>
            </a:r>
            <a:r>
              <a:rPr lang="en-US" sz="950" dirty="0" smtClean="0"/>
              <a:t>.</a:t>
            </a:r>
          </a:p>
          <a:p>
            <a:pPr>
              <a:buNone/>
            </a:pPr>
            <a:r>
              <a:rPr lang="en-US" sz="950" dirty="0" err="1" smtClean="0"/>
              <a:t>Lisker</a:t>
            </a:r>
            <a:r>
              <a:rPr lang="en-US" sz="950" dirty="0" smtClean="0"/>
              <a:t>, L. (1957). Closure duration and the intervocalic voiced-voiceless distinction in English. </a:t>
            </a:r>
            <a:r>
              <a:rPr lang="en-US" sz="950" i="1" dirty="0" smtClean="0"/>
              <a:t>Language</a:t>
            </a:r>
            <a:r>
              <a:rPr lang="en-US" sz="950" dirty="0" smtClean="0"/>
              <a:t>, 33, 42-49.</a:t>
            </a:r>
          </a:p>
          <a:p>
            <a:pPr>
              <a:buNone/>
            </a:pPr>
            <a:r>
              <a:rPr lang="en-US" sz="950" dirty="0" err="1" smtClean="0"/>
              <a:t>MacKain</a:t>
            </a:r>
            <a:r>
              <a:rPr lang="en-US" sz="950" dirty="0" smtClean="0"/>
              <a:t>, K. S., Best, C. T. &amp; Strange, W. (1981). Categorical perception of English /r/ and /l/ </a:t>
            </a:r>
            <a:r>
              <a:rPr lang="en-US" sz="950" dirty="0" smtClean="0"/>
              <a:t>by </a:t>
            </a:r>
            <a:r>
              <a:rPr lang="en-US" sz="950" dirty="0" smtClean="0"/>
              <a:t>Japanese bilinguals. </a:t>
            </a:r>
            <a:r>
              <a:rPr lang="en-US" sz="950" i="1" dirty="0" smtClean="0"/>
              <a:t>Applied Psycholinguistics</a:t>
            </a:r>
            <a:r>
              <a:rPr lang="en-US" sz="950" dirty="0" smtClean="0"/>
              <a:t> 2 (04), 369-390. </a:t>
            </a:r>
          </a:p>
          <a:p>
            <a:pPr>
              <a:buNone/>
            </a:pPr>
            <a:r>
              <a:rPr lang="en-US" sz="950" dirty="0" smtClean="0"/>
              <a:t>McAllister, R., </a:t>
            </a:r>
            <a:r>
              <a:rPr lang="en-US" sz="950" dirty="0" err="1" smtClean="0"/>
              <a:t>Flege</a:t>
            </a:r>
            <a:r>
              <a:rPr lang="en-US" sz="950" dirty="0" smtClean="0"/>
              <a:t>, J. E. &amp; </a:t>
            </a:r>
            <a:r>
              <a:rPr lang="en-US" sz="950" dirty="0" err="1" smtClean="0"/>
              <a:t>Piske</a:t>
            </a:r>
            <a:r>
              <a:rPr lang="en-US" sz="950" dirty="0" smtClean="0"/>
              <a:t>, T. (2002). The influence of L1 on the acquisition of Swedish </a:t>
            </a:r>
            <a:r>
              <a:rPr lang="en-US" sz="950" dirty="0" smtClean="0"/>
              <a:t> quantity </a:t>
            </a:r>
            <a:r>
              <a:rPr lang="en-US" sz="950" dirty="0" smtClean="0"/>
              <a:t>by native speakers of Spanish, English and Estonian. </a:t>
            </a:r>
            <a:r>
              <a:rPr lang="en-US" sz="950" i="1" dirty="0" smtClean="0"/>
              <a:t>Journal of Phonetics</a:t>
            </a:r>
            <a:r>
              <a:rPr lang="en-US" sz="950" dirty="0" smtClean="0"/>
              <a:t> 30 (2), 229 - 258. </a:t>
            </a:r>
          </a:p>
          <a:p>
            <a:pPr>
              <a:buNone/>
            </a:pPr>
            <a:r>
              <a:rPr lang="en-US" sz="950" dirty="0" err="1" smtClean="0"/>
              <a:t>Motohashi-Saigo</a:t>
            </a:r>
            <a:r>
              <a:rPr lang="en-US" sz="950" dirty="0" smtClean="0"/>
              <a:t>, M. &amp; </a:t>
            </a:r>
            <a:r>
              <a:rPr lang="en-US" sz="950" dirty="0" err="1" smtClean="0"/>
              <a:t>Hardison</a:t>
            </a:r>
            <a:r>
              <a:rPr lang="en-US" sz="950" dirty="0" smtClean="0"/>
              <a:t>, D.M. (2009). Acquisition of L2 Japanese geminates: Training </a:t>
            </a:r>
            <a:r>
              <a:rPr lang="en-US" sz="950" dirty="0" smtClean="0"/>
              <a:t>with </a:t>
            </a:r>
            <a:r>
              <a:rPr lang="en-US" sz="950" dirty="0" smtClean="0"/>
              <a:t>waveform displays. </a:t>
            </a:r>
            <a:r>
              <a:rPr lang="en-US" sz="950" i="1" dirty="0" smtClean="0"/>
              <a:t>Language Learning &amp; Technology, 13</a:t>
            </a:r>
            <a:r>
              <a:rPr lang="en-US" sz="950" dirty="0" smtClean="0"/>
              <a:t>(2), 29-47.</a:t>
            </a:r>
          </a:p>
          <a:p>
            <a:pPr>
              <a:buNone/>
            </a:pPr>
            <a:r>
              <a:rPr lang="en-US" sz="950" dirty="0" err="1" smtClean="0"/>
              <a:t>Niedzielski</a:t>
            </a:r>
            <a:r>
              <a:rPr lang="en-US" sz="950" dirty="0" smtClean="0"/>
              <a:t>, N. (1999). The Effect of Social Information on the Perception of Sociolinguistic </a:t>
            </a:r>
            <a:r>
              <a:rPr lang="en-US" sz="950" dirty="0" smtClean="0"/>
              <a:t> Variables</a:t>
            </a:r>
            <a:r>
              <a:rPr lang="en-US" sz="950" dirty="0" smtClean="0"/>
              <a:t>. </a:t>
            </a:r>
            <a:r>
              <a:rPr lang="en-US" sz="950" i="1" dirty="0" smtClean="0"/>
              <a:t>Journal of Language and Social Psychology</a:t>
            </a:r>
            <a:r>
              <a:rPr lang="en-US" sz="950" dirty="0" smtClean="0"/>
              <a:t>, </a:t>
            </a:r>
            <a:r>
              <a:rPr lang="en-US" sz="950" i="1" dirty="0" smtClean="0"/>
              <a:t>18</a:t>
            </a:r>
            <a:r>
              <a:rPr lang="en-US" sz="950" dirty="0" smtClean="0"/>
              <a:t>(1), 62–85. </a:t>
            </a:r>
          </a:p>
          <a:p>
            <a:pPr>
              <a:buNone/>
            </a:pPr>
            <a:r>
              <a:rPr lang="en-US" sz="950" dirty="0" err="1" smtClean="0"/>
              <a:t>Oller</a:t>
            </a:r>
            <a:r>
              <a:rPr lang="en-US" sz="950" dirty="0" smtClean="0"/>
              <a:t>, D. K. (1973). The effect of position in utterance on speech segment duration in English. </a:t>
            </a:r>
            <a:r>
              <a:rPr lang="en-US" sz="950" i="1" dirty="0" smtClean="0"/>
              <a:t>The </a:t>
            </a:r>
            <a:r>
              <a:rPr lang="en-US" sz="950" i="1" dirty="0" smtClean="0"/>
              <a:t>Journal of the Acoustical Society of America</a:t>
            </a:r>
            <a:r>
              <a:rPr lang="en-US" sz="950" dirty="0" smtClean="0"/>
              <a:t> 54 (5), 1235-1247. </a:t>
            </a:r>
          </a:p>
          <a:p>
            <a:pPr>
              <a:buNone/>
            </a:pPr>
            <a:r>
              <a:rPr lang="en-US" sz="950" dirty="0" smtClean="0"/>
              <a:t>Pickett, J. M., &amp; Decker, L. R. (1960). Time Factors in Perception of a Double Consonant. </a:t>
            </a:r>
            <a:r>
              <a:rPr lang="en-US" sz="950" i="1" dirty="0" smtClean="0"/>
              <a:t>Language </a:t>
            </a:r>
            <a:r>
              <a:rPr lang="en-US" sz="950" i="1" dirty="0" smtClean="0"/>
              <a:t>and Speech</a:t>
            </a:r>
            <a:r>
              <a:rPr lang="en-US" sz="950" dirty="0" smtClean="0"/>
              <a:t>, </a:t>
            </a:r>
            <a:r>
              <a:rPr lang="en-US" sz="950" i="1" dirty="0" smtClean="0"/>
              <a:t>3</a:t>
            </a:r>
            <a:r>
              <a:rPr lang="en-US" sz="950" dirty="0" smtClean="0"/>
              <a:t>(1), 11 -17.</a:t>
            </a:r>
          </a:p>
          <a:p>
            <a:pPr>
              <a:buNone/>
            </a:pPr>
            <a:r>
              <a:rPr lang="en-US" sz="950" dirty="0" err="1" smtClean="0"/>
              <a:t>Repp</a:t>
            </a:r>
            <a:r>
              <a:rPr lang="en-US" sz="950" dirty="0" smtClean="0"/>
              <a:t>, B. (1978). Perceptual integration and differentiation of spectral cues for intervocalic stop </a:t>
            </a:r>
            <a:r>
              <a:rPr lang="en-US" sz="950" dirty="0" smtClean="0"/>
              <a:t>consonants</a:t>
            </a:r>
            <a:r>
              <a:rPr lang="en-US" sz="950" dirty="0" smtClean="0"/>
              <a:t>. Perception and Psychophysics, 24, 471-85.</a:t>
            </a:r>
          </a:p>
          <a:p>
            <a:pPr>
              <a:buNone/>
            </a:pPr>
            <a:r>
              <a:rPr lang="en-US" sz="950" dirty="0" smtClean="0"/>
              <a:t>Takeuchi, M. (2010). The Perception of Geminate Stops by L1 English Learners of Japanese. </a:t>
            </a:r>
            <a:r>
              <a:rPr lang="en-US" sz="950" dirty="0" smtClean="0"/>
              <a:t> </a:t>
            </a:r>
            <a:r>
              <a:rPr lang="en-US" sz="950" i="1" dirty="0" smtClean="0"/>
              <a:t>IULC </a:t>
            </a:r>
            <a:r>
              <a:rPr lang="en-US" sz="950" i="1" dirty="0" smtClean="0"/>
              <a:t>Working Papers Online</a:t>
            </a:r>
            <a:r>
              <a:rPr lang="en-US" sz="950" dirty="0" smtClean="0"/>
              <a:t> 10. </a:t>
            </a:r>
          </a:p>
          <a:p>
            <a:pPr>
              <a:buNone/>
            </a:pPr>
            <a:r>
              <a:rPr lang="en-US" sz="950" dirty="0" err="1" smtClean="0"/>
              <a:t>Umeda</a:t>
            </a:r>
            <a:r>
              <a:rPr lang="en-US" sz="950" dirty="0" smtClean="0"/>
              <a:t>, N. (1977). Consonant duration in American English. J. </a:t>
            </a:r>
            <a:r>
              <a:rPr lang="en-US" sz="950" dirty="0" err="1" smtClean="0"/>
              <a:t>Acoust</a:t>
            </a:r>
            <a:r>
              <a:rPr lang="en-US" sz="950" dirty="0" smtClean="0"/>
              <a:t>. Soc. Am. 61, 846-858.</a:t>
            </a:r>
          </a:p>
          <a:p>
            <a:pPr>
              <a:buNone/>
            </a:pPr>
            <a:r>
              <a:rPr lang="en-US" sz="950" dirty="0" err="1" smtClean="0"/>
              <a:t>Werker</a:t>
            </a:r>
            <a:r>
              <a:rPr lang="en-US" sz="950" dirty="0" smtClean="0"/>
              <a:t>, J. F., &amp; Logan, J. S. (1985). Cross-language evidence for three factors in speech </a:t>
            </a:r>
            <a:r>
              <a:rPr lang="en-US" sz="950" dirty="0" smtClean="0"/>
              <a:t>perception</a:t>
            </a:r>
            <a:r>
              <a:rPr lang="en-US" sz="950" dirty="0" smtClean="0"/>
              <a:t>. Perception &amp; Psychophysics, 37(1), 35-44.</a:t>
            </a:r>
          </a:p>
          <a:p>
            <a:pPr>
              <a:buNone/>
            </a:pPr>
            <a:r>
              <a:rPr lang="en-US" sz="950" dirty="0" err="1" smtClean="0"/>
              <a:t>Werker</a:t>
            </a:r>
            <a:r>
              <a:rPr lang="en-US" sz="950" dirty="0" smtClean="0"/>
              <a:t>, J. F., &amp; Tees, R.C. (1984). Phonemic and phonetic factors in adult cross-language </a:t>
            </a:r>
            <a:r>
              <a:rPr lang="en-US" sz="950" dirty="0" smtClean="0"/>
              <a:t>speech </a:t>
            </a:r>
            <a:r>
              <a:rPr lang="en-US" sz="950" dirty="0" smtClean="0"/>
              <a:t>perception. </a:t>
            </a:r>
            <a:r>
              <a:rPr lang="en-US" sz="950" i="1" dirty="0" smtClean="0"/>
              <a:t>The Journal of the Acoustical Society of America</a:t>
            </a:r>
            <a:r>
              <a:rPr lang="en-US" sz="950" dirty="0" smtClean="0"/>
              <a:t>, </a:t>
            </a:r>
            <a:r>
              <a:rPr lang="en-US" sz="950" i="1" dirty="0" smtClean="0"/>
              <a:t>75</a:t>
            </a:r>
            <a:r>
              <a:rPr lang="en-US" sz="950" dirty="0" smtClean="0"/>
              <a:t>(6), 1866. </a:t>
            </a:r>
          </a:p>
          <a:p>
            <a:pPr>
              <a:buNone/>
            </a:pPr>
            <a:r>
              <a:rPr lang="en-US" sz="950" dirty="0" err="1" smtClean="0"/>
              <a:t>Ylinen</a:t>
            </a:r>
            <a:r>
              <a:rPr lang="en-US" sz="950" dirty="0" smtClean="0"/>
              <a:t>, S., </a:t>
            </a:r>
            <a:r>
              <a:rPr lang="en-US" sz="950" dirty="0" err="1" smtClean="0"/>
              <a:t>Shestakova</a:t>
            </a:r>
            <a:r>
              <a:rPr lang="en-US" sz="950" dirty="0" smtClean="0"/>
              <a:t>, A., </a:t>
            </a:r>
            <a:r>
              <a:rPr lang="en-US" sz="950" dirty="0" err="1" smtClean="0"/>
              <a:t>Alku</a:t>
            </a:r>
            <a:r>
              <a:rPr lang="en-US" sz="950" dirty="0" smtClean="0"/>
              <a:t>, P. &amp; </a:t>
            </a:r>
            <a:r>
              <a:rPr lang="en-US" sz="950" dirty="0" err="1" smtClean="0"/>
              <a:t>Huotilainen</a:t>
            </a:r>
            <a:r>
              <a:rPr lang="en-US" sz="950" dirty="0" smtClean="0"/>
              <a:t>, M. (2005). The Perception of Phonological </a:t>
            </a:r>
            <a:r>
              <a:rPr lang="en-US" sz="950" dirty="0" smtClean="0"/>
              <a:t>Quantity </a:t>
            </a:r>
            <a:r>
              <a:rPr lang="en-US" sz="950" dirty="0" smtClean="0"/>
              <a:t>based on Durational Cues by Native Speakers, Second-language Users and </a:t>
            </a:r>
            <a:r>
              <a:rPr lang="en-US" sz="950" dirty="0" err="1" smtClean="0"/>
              <a:t>Nonspeakers</a:t>
            </a:r>
            <a:r>
              <a:rPr lang="en-US" sz="950" dirty="0" smtClean="0"/>
              <a:t> of Finnish. </a:t>
            </a:r>
            <a:r>
              <a:rPr lang="en-US" sz="950" i="1" dirty="0" smtClean="0"/>
              <a:t>Language and Speech</a:t>
            </a:r>
            <a:r>
              <a:rPr lang="en-US" sz="950" dirty="0" smtClean="0"/>
              <a:t> 48 (3), 313-338.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Questions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b="1" dirty="0" smtClean="0"/>
              <a:t>Consonant Length in L2 Learning</a:t>
            </a:r>
          </a:p>
          <a:p>
            <a:r>
              <a:rPr lang="en-US" dirty="0" smtClean="0"/>
              <a:t>L1 phonology influences how well listeners perceive phonemic length contrasts (McAllister et al., 2002).</a:t>
            </a:r>
          </a:p>
          <a:p>
            <a:r>
              <a:rPr lang="en-US" dirty="0" smtClean="0"/>
              <a:t>English-speaking learners do not initially maintain a phonemic contrast for length (Hayes, 2002)</a:t>
            </a:r>
          </a:p>
          <a:p>
            <a:pPr lvl="1"/>
            <a:r>
              <a:rPr lang="en-US" sz="3000" dirty="0" smtClean="0"/>
              <a:t>Generally increases with experience (</a:t>
            </a:r>
            <a:r>
              <a:rPr lang="fi-FI" sz="3000" dirty="0" smtClean="0"/>
              <a:t>Hayes, 2002; Heeren &amp; Schouten, 2008; Kato, 2002; Takeuchi, 2010; Ylinen et al., 2005</a:t>
            </a:r>
            <a:r>
              <a:rPr lang="en-US" sz="3000" dirty="0" smtClean="0"/>
              <a:t>) and/or auditory-perceptual training (</a:t>
            </a:r>
            <a:r>
              <a:rPr lang="en-US" sz="3000" dirty="0" err="1" smtClean="0"/>
              <a:t>Motohashi-Saigo</a:t>
            </a:r>
            <a:r>
              <a:rPr lang="en-US" sz="3000" dirty="0" smtClean="0"/>
              <a:t> &amp; </a:t>
            </a:r>
            <a:r>
              <a:rPr lang="en-US" sz="3000" dirty="0" err="1" smtClean="0"/>
              <a:t>Hardison</a:t>
            </a:r>
            <a:r>
              <a:rPr lang="en-US" sz="3000" dirty="0" smtClean="0"/>
              <a:t>, 2009)</a:t>
            </a:r>
          </a:p>
          <a:p>
            <a:pPr lvl="1"/>
            <a:r>
              <a:rPr lang="en-US" sz="3000" dirty="0" smtClean="0"/>
              <a:t>Learners can eventually acquire a contrast (</a:t>
            </a:r>
            <a:r>
              <a:rPr lang="en-US" sz="3000" dirty="0" err="1" smtClean="0"/>
              <a:t>MacKain</a:t>
            </a:r>
            <a:r>
              <a:rPr lang="en-US" sz="3000" dirty="0" smtClean="0"/>
              <a:t> et al., 1981).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8A8C-C9E5-40DC-B8DE-C90FDEE37CFB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Questions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Perception of Contrasts</a:t>
            </a:r>
          </a:p>
          <a:p>
            <a:r>
              <a:rPr lang="en-US" sz="3000" dirty="0" smtClean="0"/>
              <a:t>Information influences perception (</a:t>
            </a:r>
            <a:r>
              <a:rPr lang="en-US" sz="3000" dirty="0" err="1" smtClean="0"/>
              <a:t>Niedzielski</a:t>
            </a:r>
            <a:r>
              <a:rPr lang="en-US" sz="3000" dirty="0" smtClean="0"/>
              <a:t>, 1999; </a:t>
            </a:r>
            <a:r>
              <a:rPr lang="en-US" sz="3000" dirty="0" err="1" smtClean="0"/>
              <a:t>Janson</a:t>
            </a:r>
            <a:r>
              <a:rPr lang="en-US" sz="3000" dirty="0" smtClean="0"/>
              <a:t> &amp; Schulman, 1983)</a:t>
            </a:r>
          </a:p>
          <a:p>
            <a:r>
              <a:rPr lang="en-US" sz="3000" dirty="0" smtClean="0"/>
              <a:t>Effect of attention to nature of contrast (</a:t>
            </a:r>
            <a:r>
              <a:rPr lang="en-US" sz="3000" dirty="0" err="1" smtClean="0"/>
              <a:t>Hisagi</a:t>
            </a:r>
            <a:r>
              <a:rPr lang="en-US" sz="3000" dirty="0" smtClean="0"/>
              <a:t> &amp; Strange, 2011)</a:t>
            </a:r>
          </a:p>
          <a:p>
            <a:r>
              <a:rPr lang="en-US" sz="3000" dirty="0"/>
              <a:t>“Phonemic” vs. “Phonetic” vs. “Auditory” levels of processing (</a:t>
            </a:r>
            <a:r>
              <a:rPr lang="en-US" sz="3000" dirty="0" err="1"/>
              <a:t>Werker</a:t>
            </a:r>
            <a:r>
              <a:rPr lang="en-US" sz="3000" dirty="0"/>
              <a:t> &amp; Tees, 1984; </a:t>
            </a:r>
            <a:r>
              <a:rPr lang="en-US" sz="3000" dirty="0" err="1"/>
              <a:t>Werker</a:t>
            </a:r>
            <a:r>
              <a:rPr lang="en-US" sz="3000" dirty="0"/>
              <a:t> &amp; Logan, 1985)</a:t>
            </a:r>
            <a:endParaRPr lang="en-US" sz="3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</a:t>
            </a:r>
            <a:r>
              <a:rPr lang="en-US" dirty="0" smtClean="0"/>
              <a:t>Questions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b="1" dirty="0" smtClean="0"/>
              <a:t>Questions</a:t>
            </a:r>
          </a:p>
          <a:p>
            <a:endParaRPr lang="en-US" sz="3000" dirty="0" smtClean="0"/>
          </a:p>
          <a:p>
            <a:r>
              <a:rPr lang="en-US" sz="3000" dirty="0" smtClean="0"/>
              <a:t>Can </a:t>
            </a:r>
            <a:r>
              <a:rPr lang="en-US" sz="3000" dirty="0"/>
              <a:t>naive L1 English speakers discriminate a normal </a:t>
            </a:r>
            <a:r>
              <a:rPr lang="en-US" sz="3000" dirty="0" smtClean="0"/>
              <a:t>Finnish </a:t>
            </a:r>
            <a:r>
              <a:rPr lang="en-US" sz="3000" dirty="0"/>
              <a:t>singleton/geminate </a:t>
            </a:r>
            <a:r>
              <a:rPr lang="en-US" sz="3000" dirty="0" smtClean="0"/>
              <a:t>contrast and identify </a:t>
            </a:r>
            <a:r>
              <a:rPr lang="en-US" sz="3000" dirty="0"/>
              <a:t>normal Finnish geminate consonants? </a:t>
            </a:r>
          </a:p>
          <a:p>
            <a:endParaRPr lang="en-US" sz="3000" dirty="0" smtClean="0"/>
          </a:p>
          <a:p>
            <a:r>
              <a:rPr lang="en-US" sz="3000" dirty="0" smtClean="0"/>
              <a:t>Do </a:t>
            </a:r>
            <a:r>
              <a:rPr lang="en-US" sz="3000" dirty="0"/>
              <a:t>longer contrasts (between pairs) and longer consonant lengths increase an English speaker’s ability to discriminate and identify differences in consonant length?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</a:t>
            </a:r>
            <a:r>
              <a:rPr lang="en-US" dirty="0" smtClean="0"/>
              <a:t>Questions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b="1" dirty="0" smtClean="0"/>
              <a:t>Questions</a:t>
            </a:r>
          </a:p>
          <a:p>
            <a:endParaRPr lang="en-US" sz="3000" dirty="0" smtClean="0"/>
          </a:p>
          <a:p>
            <a:r>
              <a:rPr lang="en-US" sz="3000" dirty="0" smtClean="0"/>
              <a:t>Is </a:t>
            </a:r>
            <a:r>
              <a:rPr lang="en-US" sz="3000" dirty="0"/>
              <a:t>there a difference in the perception of geminate consonants based on manner of articulation? </a:t>
            </a:r>
            <a:endParaRPr lang="en-US" sz="3000" dirty="0" smtClean="0"/>
          </a:p>
          <a:p>
            <a:endParaRPr lang="en-US" sz="3000" dirty="0"/>
          </a:p>
          <a:p>
            <a:r>
              <a:rPr lang="en-US" sz="3000" dirty="0"/>
              <a:t>Does additional information about consonant length and the resulting attention to it influence perception of length in naive English listeners?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6157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</a:t>
            </a:r>
            <a:r>
              <a:rPr lang="en-US" dirty="0" smtClean="0"/>
              <a:t>Questions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1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Answering these questions</a:t>
            </a:r>
          </a:p>
          <a:p>
            <a:r>
              <a:rPr lang="en-US" sz="3000" dirty="0" smtClean="0"/>
              <a:t>Two experimental tasks</a:t>
            </a:r>
          </a:p>
          <a:p>
            <a:r>
              <a:rPr lang="en-US" sz="3000" dirty="0" smtClean="0"/>
              <a:t>3 Participant groups </a:t>
            </a:r>
            <a:r>
              <a:rPr lang="en-US" sz="2000" dirty="0" smtClean="0"/>
              <a:t>(</a:t>
            </a:r>
            <a:r>
              <a:rPr lang="en-US" sz="2000" i="1" dirty="0" smtClean="0"/>
              <a:t>No-Instruction</a:t>
            </a:r>
            <a:r>
              <a:rPr lang="en-US" sz="2000" dirty="0" smtClean="0"/>
              <a:t>, </a:t>
            </a:r>
            <a:r>
              <a:rPr lang="en-US" sz="2000" i="1" dirty="0" smtClean="0"/>
              <a:t>Instruction</a:t>
            </a:r>
            <a:r>
              <a:rPr lang="en-US" sz="2000" dirty="0" smtClean="0"/>
              <a:t>, </a:t>
            </a:r>
            <a:r>
              <a:rPr lang="en-US" sz="2000" i="1" dirty="0" smtClean="0"/>
              <a:t>Native Control</a:t>
            </a:r>
            <a:r>
              <a:rPr lang="en-US" sz="2000" dirty="0" smtClean="0"/>
              <a:t>)</a:t>
            </a:r>
          </a:p>
          <a:p>
            <a:r>
              <a:rPr lang="en-US" sz="3000" dirty="0" smtClean="0"/>
              <a:t>Base stimuli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1481326"/>
              </p:ext>
            </p:extLst>
          </p:nvPr>
        </p:nvGraphicFramePr>
        <p:xfrm>
          <a:off x="3124200" y="2743200"/>
          <a:ext cx="2743200" cy="3377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35052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Singleton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Geminate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Hupo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Huppo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Vato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Vatto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Tekä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Tekkä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Kymä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Kymmä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Vani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Vanni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Pelu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Pellu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Sirä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Sirrä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Musi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CA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Mussi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</a:t>
            </a:r>
            <a:r>
              <a:rPr lang="en-US" dirty="0" smtClean="0"/>
              <a:t>Experiment 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Experiment 1</a:t>
            </a:r>
          </a:p>
          <a:p>
            <a:r>
              <a:rPr lang="en-US" dirty="0" smtClean="0"/>
              <a:t>Speeded AX discrimination task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Stimuli pairs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Response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1481326"/>
              </p:ext>
            </p:extLst>
          </p:nvPr>
        </p:nvGraphicFramePr>
        <p:xfrm>
          <a:off x="838200" y="2895600"/>
          <a:ext cx="6705600" cy="236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5562600"/>
              </a:tblGrid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u="none" strike="noStrike" dirty="0" smtClean="0">
                          <a:solidFill>
                            <a:schemeClr val="tx1"/>
                          </a:solidFill>
                        </a:rPr>
                        <a:t>Label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</a:rPr>
                        <a:t>Meaning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Contrast 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0% average </a:t>
                      </a:r>
                      <a:r>
                        <a:rPr lang="en-US" sz="1700" u="none" strike="noStrike" dirty="0" smtClean="0"/>
                        <a:t>contrast ratio</a:t>
                      </a:r>
                      <a:r>
                        <a:rPr lang="en-US" sz="1700" u="none" strike="noStrike" baseline="0" dirty="0" smtClean="0"/>
                        <a:t> (i.e., sam</a:t>
                      </a:r>
                      <a:r>
                        <a:rPr lang="en-US" sz="1700" u="none" strike="noStrike" dirty="0" smtClean="0"/>
                        <a:t>e </a:t>
                      </a:r>
                      <a:r>
                        <a:rPr lang="en-US" sz="1700" u="none" strike="noStrike" dirty="0"/>
                        <a:t>consonant </a:t>
                      </a:r>
                      <a:r>
                        <a:rPr lang="en-US" sz="1700" u="none" strike="noStrike" dirty="0" smtClean="0"/>
                        <a:t>length)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Contrast 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50% average </a:t>
                      </a:r>
                      <a:r>
                        <a:rPr lang="en-US" sz="1700" u="none" strike="noStrike" dirty="0" smtClean="0"/>
                        <a:t>contrast</a:t>
                      </a:r>
                      <a:r>
                        <a:rPr lang="en-US" sz="1700" u="none" strike="noStrike" baseline="0" dirty="0" smtClean="0"/>
                        <a:t> ratio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Contrast 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100% average </a:t>
                      </a:r>
                      <a:r>
                        <a:rPr lang="en-US" sz="1700" u="none" strike="noStrike" dirty="0" smtClean="0"/>
                        <a:t>contrast</a:t>
                      </a:r>
                      <a:r>
                        <a:rPr lang="en-US" sz="1700" u="none" strike="noStrike" baseline="0" dirty="0" smtClean="0"/>
                        <a:t> ratio (i.e., normal sing/gem contrast)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Contrast 4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100% average </a:t>
                      </a:r>
                      <a:r>
                        <a:rPr lang="en-US" sz="1700" u="none" strike="noStrike" dirty="0" smtClean="0"/>
                        <a:t>contrast</a:t>
                      </a:r>
                      <a:r>
                        <a:rPr lang="en-US" sz="1700" u="none" strike="noStrike" baseline="0" dirty="0" smtClean="0"/>
                        <a:t> ratio</a:t>
                      </a:r>
                      <a:r>
                        <a:rPr lang="en-US" sz="1700" u="none" strike="noStrike" dirty="0" smtClean="0"/>
                        <a:t>, with average consonant lengths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Contrast 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150% average </a:t>
                      </a:r>
                      <a:r>
                        <a:rPr lang="en-US" sz="1700" u="none" strike="noStrike" dirty="0" smtClean="0"/>
                        <a:t>contrast</a:t>
                      </a:r>
                      <a:r>
                        <a:rPr lang="en-US" sz="1700" u="none" strike="noStrike" baseline="0" dirty="0" smtClean="0"/>
                        <a:t> ratio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37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Contrast 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u="none" strike="noStrike" dirty="0"/>
                        <a:t>200% average </a:t>
                      </a:r>
                      <a:r>
                        <a:rPr lang="en-US" sz="1700" u="none" strike="noStrike" dirty="0" smtClean="0"/>
                        <a:t>contrast</a:t>
                      </a:r>
                      <a:r>
                        <a:rPr lang="en-US" sz="1700" u="none" strike="noStrike" baseline="0" dirty="0" smtClean="0"/>
                        <a:t> ratio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 &gt; Questions &gt; </a:t>
            </a:r>
            <a:r>
              <a:rPr lang="en-US" dirty="0" smtClean="0"/>
              <a:t>Experiment 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&gt; Experiment 2 &gt; Discussion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Method of Analysis</a:t>
            </a:r>
          </a:p>
          <a:p>
            <a:r>
              <a:rPr lang="en-US" sz="3000" dirty="0" smtClean="0"/>
              <a:t>Mixed-effects regression</a:t>
            </a:r>
          </a:p>
          <a:p>
            <a:pPr lvl="1"/>
            <a:r>
              <a:rPr lang="en-US" sz="2800" dirty="0" smtClean="0"/>
              <a:t>Takes into consideration variation that is not generalizable to the independent variables.</a:t>
            </a:r>
          </a:p>
          <a:p>
            <a:pPr lvl="2"/>
            <a:r>
              <a:rPr lang="en-US" sz="2800" dirty="0" smtClean="0"/>
              <a:t>E.g., across different speakers or different words</a:t>
            </a:r>
          </a:p>
          <a:p>
            <a:pPr lvl="1"/>
            <a:r>
              <a:rPr lang="en-US" sz="2800" dirty="0" smtClean="0"/>
              <a:t>Allows both continuous and discrete dependent and independent variables and interactions between any combination of those variables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F75-792C-46EE-8D06-D96F4905893E}" type="datetime1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EA37-5718-4B33-A8E2-A93EC202944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SLP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</TotalTime>
  <Words>1966</Words>
  <Application>Microsoft Office PowerPoint</Application>
  <PresentationFormat>On-screen Show (4:3)</PresentationFormat>
  <Paragraphs>285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Custom Design</vt:lpstr>
      <vt:lpstr>  Perception of non-native contrast: Consonant length and L1 English listeners 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  <vt:lpstr>Intro &gt; Questions &gt; Experiment 1 &gt; Experiment 2 &gt; 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Porretta</dc:creator>
  <cp:lastModifiedBy>Vincent</cp:lastModifiedBy>
  <cp:revision>443</cp:revision>
  <dcterms:created xsi:type="dcterms:W3CDTF">2011-02-15T17:56:19Z</dcterms:created>
  <dcterms:modified xsi:type="dcterms:W3CDTF">2012-07-11T23:26:48Z</dcterms:modified>
</cp:coreProperties>
</file>