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34747200" cy="27432000"/>
  <p:notesSz cx="7010400" cy="9236075"/>
  <p:defaultTextStyle>
    <a:defPPr>
      <a:defRPr lang="en-US"/>
    </a:defPPr>
    <a:lvl1pPr algn="l" defTabSz="3786188" rtl="0" fontAlgn="base">
      <a:spcBef>
        <a:spcPct val="0"/>
      </a:spcBef>
      <a:spcAft>
        <a:spcPct val="0"/>
      </a:spcAft>
      <a:defRPr sz="75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1892300" indent="-1404938" algn="l" defTabSz="3786188" rtl="0" fontAlgn="base">
      <a:spcBef>
        <a:spcPct val="0"/>
      </a:spcBef>
      <a:spcAft>
        <a:spcPct val="0"/>
      </a:spcAft>
      <a:defRPr sz="75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3786188" indent="-2811463" algn="l" defTabSz="3786188" rtl="0" fontAlgn="base">
      <a:spcBef>
        <a:spcPct val="0"/>
      </a:spcBef>
      <a:spcAft>
        <a:spcPct val="0"/>
      </a:spcAft>
      <a:defRPr sz="75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5680075" indent="-4217988" algn="l" defTabSz="3786188" rtl="0" fontAlgn="base">
      <a:spcBef>
        <a:spcPct val="0"/>
      </a:spcBef>
      <a:spcAft>
        <a:spcPct val="0"/>
      </a:spcAft>
      <a:defRPr sz="75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7573963" indent="-5624513" algn="l" defTabSz="3786188" rtl="0" fontAlgn="base">
      <a:spcBef>
        <a:spcPct val="0"/>
      </a:spcBef>
      <a:spcAft>
        <a:spcPct val="0"/>
      </a:spcAft>
      <a:defRPr sz="75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75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75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75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75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50" autoAdjust="0"/>
    <p:restoredTop sz="88278" autoAdjust="0"/>
  </p:normalViewPr>
  <p:slideViewPr>
    <p:cSldViewPr>
      <p:cViewPr>
        <p:scale>
          <a:sx n="50" d="100"/>
          <a:sy n="50" d="100"/>
        </p:scale>
        <p:origin x="-72" y="-72"/>
      </p:cViewPr>
      <p:guideLst>
        <p:guide orient="horz" pos="8640"/>
        <p:guide pos="109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wrap="square" lIns="92824" tIns="46412" rIns="92824" bIns="464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 altLang="ja-JP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wrap="square" lIns="92824" tIns="46412" rIns="92824" bIns="464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AAB4958-77FC-467C-9DD9-6F7CBF22BDCA}" type="datetimeFigureOut">
              <a:rPr lang="en-CA" altLang="ja-JP"/>
              <a:pPr>
                <a:defRPr/>
              </a:pPr>
              <a:t>22/06/2012</a:t>
            </a:fld>
            <a:endParaRPr lang="en-CA" altLang="ja-JP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12863" y="693738"/>
            <a:ext cx="4384675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24" tIns="46412" rIns="92824" bIns="46412" rtlCol="0" anchor="ctr"/>
          <a:lstStyle/>
          <a:p>
            <a:pPr lvl="0"/>
            <a:endParaRPr lang="en-CA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24" tIns="46412" rIns="92824" bIns="46412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wrap="square" lIns="92824" tIns="46412" rIns="92824" bIns="464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wrap="square" lIns="92824" tIns="46412" rIns="92824" bIns="464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04AE936-E6C9-408C-9498-FD7F598AB4AB}" type="slidenum">
              <a:rPr lang="en-CA" altLang="ja-JP"/>
              <a:pPr>
                <a:defRPr/>
              </a:pPr>
              <a:t>‹#›</a:t>
            </a:fld>
            <a:endParaRPr lang="en-CA" altLang="ja-JP"/>
          </a:p>
        </p:txBody>
      </p:sp>
    </p:spTree>
    <p:extLst>
      <p:ext uri="{BB962C8B-B14F-4D97-AF65-F5344CB8AC3E}">
        <p14:creationId xmlns:p14="http://schemas.microsoft.com/office/powerpoint/2010/main" val="18749951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12863" y="693738"/>
            <a:ext cx="4384675" cy="346233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dirty="0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5053E70-BEF1-4477-9DB6-849005CFE5FF}" type="slidenum">
              <a:rPr lang="en-CA" altLang="ja-JP" smtClean="0"/>
              <a:pPr/>
              <a:t>1</a:t>
            </a:fld>
            <a:endParaRPr lang="en-CA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6042" y="8521702"/>
            <a:ext cx="29535120" cy="58800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12081" y="15544800"/>
            <a:ext cx="24323041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93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78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6819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57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469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36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257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15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983D8-2CFC-424B-90B9-08849EFBF97E}" type="datetimeFigureOut">
              <a:rPr lang="en-US" altLang="ja-JP"/>
              <a:pPr>
                <a:defRPr/>
              </a:pPr>
              <a:t>6/22/2012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4F37-F3AF-4DD3-AF6D-C417C5B623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5DF08-7490-48AF-94B0-648C1C1F44B7}" type="datetimeFigureOut">
              <a:rPr lang="en-US" altLang="ja-JP"/>
              <a:pPr>
                <a:defRPr/>
              </a:pPr>
              <a:t>6/22/2012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1AD64-B6FE-4EC4-9BA4-95DA2080CDD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191720" y="1098554"/>
            <a:ext cx="7818120" cy="234060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7360" y="1098554"/>
            <a:ext cx="22875240" cy="234060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2D73A-22CF-4DCB-8348-E9CA4A733248}" type="datetimeFigureOut">
              <a:rPr lang="en-US" altLang="ja-JP"/>
              <a:pPr>
                <a:defRPr/>
              </a:pPr>
              <a:t>6/22/2012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09C10-BA90-4F40-9BF7-D90FDAE8354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7B88B-22EE-48C5-8EDF-56D7E6FDBCC7}" type="datetimeFigureOut">
              <a:rPr lang="en-US" altLang="ja-JP"/>
              <a:pPr>
                <a:defRPr/>
              </a:pPr>
              <a:t>6/22/2012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54605-C88E-478D-A784-8466FCE759E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4792" y="17627602"/>
            <a:ext cx="29535120" cy="5448300"/>
          </a:xfrm>
        </p:spPr>
        <p:txBody>
          <a:bodyPr anchor="t"/>
          <a:lstStyle>
            <a:lvl1pPr algn="l">
              <a:defRPr sz="16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4792" y="11626855"/>
            <a:ext cx="29535120" cy="6000748"/>
          </a:xfrm>
        </p:spPr>
        <p:txBody>
          <a:bodyPr anchor="b"/>
          <a:lstStyle>
            <a:lvl1pPr marL="0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1pPr>
            <a:lvl2pPr marL="1893971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2pPr>
            <a:lvl3pPr marL="3787943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3pPr>
            <a:lvl4pPr marL="5681914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4pPr>
            <a:lvl5pPr marL="7575886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5pPr>
            <a:lvl6pPr marL="9469857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6pPr>
            <a:lvl7pPr marL="11363829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7pPr>
            <a:lvl8pPr marL="13257800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8pPr>
            <a:lvl9pPr marL="15151771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8E367-FD14-4509-9443-17F4B8D93CC8}" type="datetimeFigureOut">
              <a:rPr lang="en-US" altLang="ja-JP"/>
              <a:pPr>
                <a:defRPr/>
              </a:pPr>
              <a:t>6/22/2012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A977E-012F-4730-8D00-F2A9B36695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7360" y="6400804"/>
            <a:ext cx="15346680" cy="18103851"/>
          </a:xfrm>
        </p:spPr>
        <p:txBody>
          <a:bodyPr/>
          <a:lstStyle>
            <a:lvl1pPr>
              <a:defRPr sz="11600"/>
            </a:lvl1pPr>
            <a:lvl2pPr>
              <a:defRPr sz="9900"/>
            </a:lvl2pPr>
            <a:lvl3pPr>
              <a:defRPr sz="83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663160" y="6400804"/>
            <a:ext cx="15346680" cy="18103851"/>
          </a:xfrm>
        </p:spPr>
        <p:txBody>
          <a:bodyPr/>
          <a:lstStyle>
            <a:lvl1pPr>
              <a:defRPr sz="11600"/>
            </a:lvl1pPr>
            <a:lvl2pPr>
              <a:defRPr sz="9900"/>
            </a:lvl2pPr>
            <a:lvl3pPr>
              <a:defRPr sz="83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9F23A-9FDA-4AB1-8113-02D72B27DE86}" type="datetimeFigureOut">
              <a:rPr lang="en-US" altLang="ja-JP"/>
              <a:pPr>
                <a:defRPr/>
              </a:pPr>
              <a:t>6/22/2012</a:t>
            </a:fld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AD775-0A64-4001-94AD-2CCDB8A033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7360" y="6140453"/>
            <a:ext cx="15352716" cy="2559048"/>
          </a:xfrm>
        </p:spPr>
        <p:txBody>
          <a:bodyPr anchor="b"/>
          <a:lstStyle>
            <a:lvl1pPr marL="0" indent="0">
              <a:buNone/>
              <a:defRPr sz="9900" b="1"/>
            </a:lvl1pPr>
            <a:lvl2pPr marL="1893971" indent="0">
              <a:buNone/>
              <a:defRPr sz="8300" b="1"/>
            </a:lvl2pPr>
            <a:lvl3pPr marL="3787943" indent="0">
              <a:buNone/>
              <a:defRPr sz="7500" b="1"/>
            </a:lvl3pPr>
            <a:lvl4pPr marL="5681914" indent="0">
              <a:buNone/>
              <a:defRPr sz="6600" b="1"/>
            </a:lvl4pPr>
            <a:lvl5pPr marL="7575886" indent="0">
              <a:buNone/>
              <a:defRPr sz="6600" b="1"/>
            </a:lvl5pPr>
            <a:lvl6pPr marL="9469857" indent="0">
              <a:buNone/>
              <a:defRPr sz="6600" b="1"/>
            </a:lvl6pPr>
            <a:lvl7pPr marL="11363829" indent="0">
              <a:buNone/>
              <a:defRPr sz="6600" b="1"/>
            </a:lvl7pPr>
            <a:lvl8pPr marL="13257800" indent="0">
              <a:buNone/>
              <a:defRPr sz="6600" b="1"/>
            </a:lvl8pPr>
            <a:lvl9pPr marL="15151771" indent="0">
              <a:buNone/>
              <a:defRPr sz="6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7360" y="8699501"/>
            <a:ext cx="15352716" cy="15805152"/>
          </a:xfrm>
        </p:spPr>
        <p:txBody>
          <a:bodyPr/>
          <a:lstStyle>
            <a:lvl1pPr>
              <a:defRPr sz="9900"/>
            </a:lvl1pPr>
            <a:lvl2pPr>
              <a:defRPr sz="8300"/>
            </a:lvl2pPr>
            <a:lvl3pPr>
              <a:defRPr sz="75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7651104" y="6140453"/>
            <a:ext cx="15358745" cy="2559048"/>
          </a:xfrm>
        </p:spPr>
        <p:txBody>
          <a:bodyPr anchor="b"/>
          <a:lstStyle>
            <a:lvl1pPr marL="0" indent="0">
              <a:buNone/>
              <a:defRPr sz="9900" b="1"/>
            </a:lvl1pPr>
            <a:lvl2pPr marL="1893971" indent="0">
              <a:buNone/>
              <a:defRPr sz="8300" b="1"/>
            </a:lvl2pPr>
            <a:lvl3pPr marL="3787943" indent="0">
              <a:buNone/>
              <a:defRPr sz="7500" b="1"/>
            </a:lvl3pPr>
            <a:lvl4pPr marL="5681914" indent="0">
              <a:buNone/>
              <a:defRPr sz="6600" b="1"/>
            </a:lvl4pPr>
            <a:lvl5pPr marL="7575886" indent="0">
              <a:buNone/>
              <a:defRPr sz="6600" b="1"/>
            </a:lvl5pPr>
            <a:lvl6pPr marL="9469857" indent="0">
              <a:buNone/>
              <a:defRPr sz="6600" b="1"/>
            </a:lvl6pPr>
            <a:lvl7pPr marL="11363829" indent="0">
              <a:buNone/>
              <a:defRPr sz="6600" b="1"/>
            </a:lvl7pPr>
            <a:lvl8pPr marL="13257800" indent="0">
              <a:buNone/>
              <a:defRPr sz="6600" b="1"/>
            </a:lvl8pPr>
            <a:lvl9pPr marL="15151771" indent="0">
              <a:buNone/>
              <a:defRPr sz="6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651104" y="8699501"/>
            <a:ext cx="15358745" cy="15805152"/>
          </a:xfrm>
        </p:spPr>
        <p:txBody>
          <a:bodyPr/>
          <a:lstStyle>
            <a:lvl1pPr>
              <a:defRPr sz="9900"/>
            </a:lvl1pPr>
            <a:lvl2pPr>
              <a:defRPr sz="8300"/>
            </a:lvl2pPr>
            <a:lvl3pPr>
              <a:defRPr sz="75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5BED8-1479-4A24-974C-1AF5F237F6E8}" type="datetimeFigureOut">
              <a:rPr lang="en-US" altLang="ja-JP"/>
              <a:pPr>
                <a:defRPr/>
              </a:pPr>
              <a:t>6/22/2012</a:t>
            </a:fld>
            <a:endParaRPr lang="en-US" altLang="ja-JP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FE006-D034-41A2-BB32-970D6700C7C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BF72B-01F0-48D8-94DA-B98FC06BB384}" type="datetimeFigureOut">
              <a:rPr lang="en-US" altLang="ja-JP"/>
              <a:pPr>
                <a:defRPr/>
              </a:pPr>
              <a:t>6/22/2012</a:t>
            </a:fld>
            <a:endParaRPr lang="en-US" altLang="ja-JP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822A1-952C-4AE7-A9B8-1D8D46C14F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74C6D-BB76-4FB1-B078-B3355DE7D74F}" type="datetimeFigureOut">
              <a:rPr lang="en-US" altLang="ja-JP"/>
              <a:pPr>
                <a:defRPr/>
              </a:pPr>
              <a:t>6/22/2012</a:t>
            </a:fld>
            <a:endParaRPr lang="en-US" altLang="ja-JP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A26F8-FA55-466D-A918-537CAE4D25D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7365" y="1092201"/>
            <a:ext cx="11431590" cy="4648200"/>
          </a:xfrm>
        </p:spPr>
        <p:txBody>
          <a:bodyPr anchor="b"/>
          <a:lstStyle>
            <a:lvl1pPr algn="l">
              <a:defRPr sz="8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85190" y="1092203"/>
            <a:ext cx="19424650" cy="23412452"/>
          </a:xfrm>
        </p:spPr>
        <p:txBody>
          <a:bodyPr/>
          <a:lstStyle>
            <a:lvl1pPr>
              <a:defRPr sz="13200"/>
            </a:lvl1pPr>
            <a:lvl2pPr>
              <a:defRPr sz="11600"/>
            </a:lvl2pPr>
            <a:lvl3pPr>
              <a:defRPr sz="99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5" y="5740403"/>
            <a:ext cx="11431590" cy="18764252"/>
          </a:xfrm>
        </p:spPr>
        <p:txBody>
          <a:bodyPr/>
          <a:lstStyle>
            <a:lvl1pPr marL="0" indent="0">
              <a:buNone/>
              <a:defRPr sz="5800"/>
            </a:lvl1pPr>
            <a:lvl2pPr marL="1893971" indent="0">
              <a:buNone/>
              <a:defRPr sz="5000"/>
            </a:lvl2pPr>
            <a:lvl3pPr marL="3787943" indent="0">
              <a:buNone/>
              <a:defRPr sz="4200"/>
            </a:lvl3pPr>
            <a:lvl4pPr marL="5681914" indent="0">
              <a:buNone/>
              <a:defRPr sz="3700"/>
            </a:lvl4pPr>
            <a:lvl5pPr marL="7575886" indent="0">
              <a:buNone/>
              <a:defRPr sz="3700"/>
            </a:lvl5pPr>
            <a:lvl6pPr marL="9469857" indent="0">
              <a:buNone/>
              <a:defRPr sz="3700"/>
            </a:lvl6pPr>
            <a:lvl7pPr marL="11363829" indent="0">
              <a:buNone/>
              <a:defRPr sz="3700"/>
            </a:lvl7pPr>
            <a:lvl8pPr marL="13257800" indent="0">
              <a:buNone/>
              <a:defRPr sz="3700"/>
            </a:lvl8pPr>
            <a:lvl9pPr marL="15151771" indent="0">
              <a:buNone/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FCDF3-25C3-4E85-9752-9663A0E7D2B4}" type="datetimeFigureOut">
              <a:rPr lang="en-US" altLang="ja-JP"/>
              <a:pPr>
                <a:defRPr/>
              </a:pPr>
              <a:t>6/22/2012</a:t>
            </a:fld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2B289-E6E0-495B-B551-D3B5CA003F7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696" y="19202401"/>
            <a:ext cx="20848320" cy="2266952"/>
          </a:xfrm>
        </p:spPr>
        <p:txBody>
          <a:bodyPr anchor="b"/>
          <a:lstStyle>
            <a:lvl1pPr algn="l">
              <a:defRPr sz="8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10696" y="2451099"/>
            <a:ext cx="20848320" cy="16459200"/>
          </a:xfrm>
        </p:spPr>
        <p:txBody>
          <a:bodyPr rtlCol="0">
            <a:normAutofit/>
          </a:bodyPr>
          <a:lstStyle>
            <a:lvl1pPr marL="0" indent="0">
              <a:buNone/>
              <a:defRPr sz="13200"/>
            </a:lvl1pPr>
            <a:lvl2pPr marL="1893971" indent="0">
              <a:buNone/>
              <a:defRPr sz="11600"/>
            </a:lvl2pPr>
            <a:lvl3pPr marL="3787943" indent="0">
              <a:buNone/>
              <a:defRPr sz="9900"/>
            </a:lvl3pPr>
            <a:lvl4pPr marL="5681914" indent="0">
              <a:buNone/>
              <a:defRPr sz="8300"/>
            </a:lvl4pPr>
            <a:lvl5pPr marL="7575886" indent="0">
              <a:buNone/>
              <a:defRPr sz="8300"/>
            </a:lvl5pPr>
            <a:lvl6pPr marL="9469857" indent="0">
              <a:buNone/>
              <a:defRPr sz="8300"/>
            </a:lvl6pPr>
            <a:lvl7pPr marL="11363829" indent="0">
              <a:buNone/>
              <a:defRPr sz="8300"/>
            </a:lvl7pPr>
            <a:lvl8pPr marL="13257800" indent="0">
              <a:buNone/>
              <a:defRPr sz="8300"/>
            </a:lvl8pPr>
            <a:lvl9pPr marL="15151771" indent="0">
              <a:buNone/>
              <a:defRPr sz="83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10696" y="21469354"/>
            <a:ext cx="20848320" cy="3219448"/>
          </a:xfrm>
        </p:spPr>
        <p:txBody>
          <a:bodyPr/>
          <a:lstStyle>
            <a:lvl1pPr marL="0" indent="0">
              <a:buNone/>
              <a:defRPr sz="5800"/>
            </a:lvl1pPr>
            <a:lvl2pPr marL="1893971" indent="0">
              <a:buNone/>
              <a:defRPr sz="5000"/>
            </a:lvl2pPr>
            <a:lvl3pPr marL="3787943" indent="0">
              <a:buNone/>
              <a:defRPr sz="4200"/>
            </a:lvl3pPr>
            <a:lvl4pPr marL="5681914" indent="0">
              <a:buNone/>
              <a:defRPr sz="3700"/>
            </a:lvl4pPr>
            <a:lvl5pPr marL="7575886" indent="0">
              <a:buNone/>
              <a:defRPr sz="3700"/>
            </a:lvl5pPr>
            <a:lvl6pPr marL="9469857" indent="0">
              <a:buNone/>
              <a:defRPr sz="3700"/>
            </a:lvl6pPr>
            <a:lvl7pPr marL="11363829" indent="0">
              <a:buNone/>
              <a:defRPr sz="3700"/>
            </a:lvl7pPr>
            <a:lvl8pPr marL="13257800" indent="0">
              <a:buNone/>
              <a:defRPr sz="3700"/>
            </a:lvl8pPr>
            <a:lvl9pPr marL="15151771" indent="0">
              <a:buNone/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64BF4-D547-4314-A925-E6A419FDDDD6}" type="datetimeFigureOut">
              <a:rPr lang="en-US" altLang="ja-JP"/>
              <a:pPr>
                <a:defRPr/>
              </a:pPr>
              <a:t>6/22/2012</a:t>
            </a:fld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CC25D-0917-410D-A184-D2661474EB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738782" y="1097882"/>
            <a:ext cx="3126964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78794" tIns="189397" rIns="378794" bIns="1893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738782" y="6400551"/>
            <a:ext cx="31269640" cy="18103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78794" tIns="189397" rIns="378794" bIns="1893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8782" y="25425486"/>
            <a:ext cx="8104841" cy="1460082"/>
          </a:xfrm>
          <a:prstGeom prst="rect">
            <a:avLst/>
          </a:prstGeom>
        </p:spPr>
        <p:txBody>
          <a:bodyPr vert="horz" wrap="square" lIns="378794" tIns="189397" rIns="378794" bIns="189397" numCol="1" anchor="ctr" anchorCtr="0" compatLnSpc="1">
            <a:prstTxWarp prst="textNoShape">
              <a:avLst/>
            </a:prstTxWarp>
          </a:bodyPr>
          <a:lstStyle>
            <a:lvl1pPr>
              <a:defRPr sz="50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56A63A25-15E4-4AC9-A61C-FC7B09B72166}" type="datetimeFigureOut">
              <a:rPr lang="en-US" altLang="ja-JP"/>
              <a:pPr>
                <a:defRPr/>
              </a:pPr>
              <a:t>6/22/2012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73380" y="25425486"/>
            <a:ext cx="11000441" cy="1460082"/>
          </a:xfrm>
          <a:prstGeom prst="rect">
            <a:avLst/>
          </a:prstGeom>
        </p:spPr>
        <p:txBody>
          <a:bodyPr vert="horz" wrap="square" lIns="378794" tIns="189397" rIns="378794" bIns="189397" numCol="1" anchor="ctr" anchorCtr="0" compatLnSpc="1">
            <a:prstTxWarp prst="textNoShape">
              <a:avLst/>
            </a:prstTxWarp>
          </a:bodyPr>
          <a:lstStyle>
            <a:lvl1pPr algn="ctr">
              <a:defRPr sz="50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903580" y="25425486"/>
            <a:ext cx="8104841" cy="1460082"/>
          </a:xfrm>
          <a:prstGeom prst="rect">
            <a:avLst/>
          </a:prstGeom>
        </p:spPr>
        <p:txBody>
          <a:bodyPr vert="horz" wrap="square" lIns="378794" tIns="189397" rIns="378794" bIns="189397" numCol="1" anchor="ctr" anchorCtr="0" compatLnSpc="1">
            <a:prstTxWarp prst="textNoShape">
              <a:avLst/>
            </a:prstTxWarp>
          </a:bodyPr>
          <a:lstStyle>
            <a:lvl1pPr algn="r">
              <a:defRPr sz="50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C18F441-4CDC-476D-AB3A-8FD6F69839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786188" rtl="0" eaLnBrk="0" fontAlgn="base" hangingPunct="0">
        <a:spcBef>
          <a:spcPct val="0"/>
        </a:spcBef>
        <a:spcAft>
          <a:spcPct val="0"/>
        </a:spcAft>
        <a:defRPr sz="18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786188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1"/>
          </a:solidFill>
          <a:latin typeface="Calibri" pitchFamily="34" charset="0"/>
        </a:defRPr>
      </a:lvl2pPr>
      <a:lvl3pPr algn="ctr" defTabSz="3786188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1"/>
          </a:solidFill>
          <a:latin typeface="Calibri" pitchFamily="34" charset="0"/>
        </a:defRPr>
      </a:lvl3pPr>
      <a:lvl4pPr algn="ctr" defTabSz="3786188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1"/>
          </a:solidFill>
          <a:latin typeface="Calibri" pitchFamily="34" charset="0"/>
        </a:defRPr>
      </a:lvl4pPr>
      <a:lvl5pPr algn="ctr" defTabSz="3786188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1"/>
          </a:solidFill>
          <a:latin typeface="Calibri" pitchFamily="34" charset="0"/>
        </a:defRPr>
      </a:lvl5pPr>
      <a:lvl6pPr marL="487421" algn="ctr" defTabSz="3787667" rtl="0" fontAlgn="base">
        <a:spcBef>
          <a:spcPct val="0"/>
        </a:spcBef>
        <a:spcAft>
          <a:spcPct val="0"/>
        </a:spcAft>
        <a:defRPr sz="18200">
          <a:solidFill>
            <a:schemeClr val="tx1"/>
          </a:solidFill>
          <a:latin typeface="Calibri" pitchFamily="34" charset="0"/>
        </a:defRPr>
      </a:lvl6pPr>
      <a:lvl7pPr marL="974842" algn="ctr" defTabSz="3787667" rtl="0" fontAlgn="base">
        <a:spcBef>
          <a:spcPct val="0"/>
        </a:spcBef>
        <a:spcAft>
          <a:spcPct val="0"/>
        </a:spcAft>
        <a:defRPr sz="18200">
          <a:solidFill>
            <a:schemeClr val="tx1"/>
          </a:solidFill>
          <a:latin typeface="Calibri" pitchFamily="34" charset="0"/>
        </a:defRPr>
      </a:lvl7pPr>
      <a:lvl8pPr marL="1462263" algn="ctr" defTabSz="3787667" rtl="0" fontAlgn="base">
        <a:spcBef>
          <a:spcPct val="0"/>
        </a:spcBef>
        <a:spcAft>
          <a:spcPct val="0"/>
        </a:spcAft>
        <a:defRPr sz="18200">
          <a:solidFill>
            <a:schemeClr val="tx1"/>
          </a:solidFill>
          <a:latin typeface="Calibri" pitchFamily="34" charset="0"/>
        </a:defRPr>
      </a:lvl8pPr>
      <a:lvl9pPr marL="1949684" algn="ctr" defTabSz="3787667" rtl="0" fontAlgn="base">
        <a:spcBef>
          <a:spcPct val="0"/>
        </a:spcBef>
        <a:spcAft>
          <a:spcPct val="0"/>
        </a:spcAft>
        <a:defRPr sz="18200">
          <a:solidFill>
            <a:schemeClr val="tx1"/>
          </a:solidFill>
          <a:latin typeface="Calibri" pitchFamily="34" charset="0"/>
        </a:defRPr>
      </a:lvl9pPr>
    </p:titleStyle>
    <p:bodyStyle>
      <a:lvl1pPr marL="1419225" indent="-1419225" algn="l" defTabSz="37861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3200" kern="1200">
          <a:solidFill>
            <a:schemeClr val="tx1"/>
          </a:solidFill>
          <a:latin typeface="+mn-lt"/>
          <a:ea typeface="+mn-ea"/>
          <a:cs typeface="+mn-cs"/>
        </a:defRPr>
      </a:lvl1pPr>
      <a:lvl2pPr marL="3076575" indent="-1182688" algn="l" defTabSz="378618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1600" kern="1200">
          <a:solidFill>
            <a:schemeClr val="tx1"/>
          </a:solidFill>
          <a:latin typeface="+mn-lt"/>
          <a:ea typeface="+mn-ea"/>
          <a:cs typeface="+mn-cs"/>
        </a:defRPr>
      </a:lvl2pPr>
      <a:lvl3pPr marL="4732338" indent="-944563" algn="l" defTabSz="37861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3pPr>
      <a:lvl4pPr marL="6626225" indent="-944563" algn="l" defTabSz="378618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8300" kern="1200">
          <a:solidFill>
            <a:schemeClr val="tx1"/>
          </a:solidFill>
          <a:latin typeface="+mn-lt"/>
          <a:ea typeface="+mn-ea"/>
          <a:cs typeface="+mn-cs"/>
        </a:defRPr>
      </a:lvl4pPr>
      <a:lvl5pPr marL="8520113" indent="-944563" algn="l" defTabSz="3786188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8300" kern="1200">
          <a:solidFill>
            <a:schemeClr val="tx1"/>
          </a:solidFill>
          <a:latin typeface="+mn-lt"/>
          <a:ea typeface="+mn-ea"/>
          <a:cs typeface="+mn-cs"/>
        </a:defRPr>
      </a:lvl5pPr>
      <a:lvl6pPr marL="10416843" indent="-946986" algn="l" defTabSz="3787943" rtl="0" eaLnBrk="1" latinLnBrk="0" hangingPunct="1">
        <a:spcBef>
          <a:spcPct val="20000"/>
        </a:spcBef>
        <a:buFont typeface="Arial" pitchFamily="34" charset="0"/>
        <a:buChar char="•"/>
        <a:defRPr sz="8300" kern="1200">
          <a:solidFill>
            <a:schemeClr val="tx1"/>
          </a:solidFill>
          <a:latin typeface="+mn-lt"/>
          <a:ea typeface="+mn-ea"/>
          <a:cs typeface="+mn-cs"/>
        </a:defRPr>
      </a:lvl6pPr>
      <a:lvl7pPr marL="12310814" indent="-946986" algn="l" defTabSz="3787943" rtl="0" eaLnBrk="1" latinLnBrk="0" hangingPunct="1">
        <a:spcBef>
          <a:spcPct val="20000"/>
        </a:spcBef>
        <a:buFont typeface="Arial" pitchFamily="34" charset="0"/>
        <a:buChar char="•"/>
        <a:defRPr sz="8300" kern="1200">
          <a:solidFill>
            <a:schemeClr val="tx1"/>
          </a:solidFill>
          <a:latin typeface="+mn-lt"/>
          <a:ea typeface="+mn-ea"/>
          <a:cs typeface="+mn-cs"/>
        </a:defRPr>
      </a:lvl7pPr>
      <a:lvl8pPr marL="14204786" indent="-946986" algn="l" defTabSz="3787943" rtl="0" eaLnBrk="1" latinLnBrk="0" hangingPunct="1">
        <a:spcBef>
          <a:spcPct val="20000"/>
        </a:spcBef>
        <a:buFont typeface="Arial" pitchFamily="34" charset="0"/>
        <a:buChar char="•"/>
        <a:defRPr sz="8300" kern="1200">
          <a:solidFill>
            <a:schemeClr val="tx1"/>
          </a:solidFill>
          <a:latin typeface="+mn-lt"/>
          <a:ea typeface="+mn-ea"/>
          <a:cs typeface="+mn-cs"/>
        </a:defRPr>
      </a:lvl8pPr>
      <a:lvl9pPr marL="16098757" indent="-946986" algn="l" defTabSz="3787943" rtl="0" eaLnBrk="1" latinLnBrk="0" hangingPunct="1">
        <a:spcBef>
          <a:spcPct val="20000"/>
        </a:spcBef>
        <a:buFont typeface="Arial" pitchFamily="34" charset="0"/>
        <a:buChar char="•"/>
        <a:defRPr sz="8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7943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1pPr>
      <a:lvl2pPr marL="1893971" algn="l" defTabSz="3787943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2pPr>
      <a:lvl3pPr marL="3787943" algn="l" defTabSz="3787943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3pPr>
      <a:lvl4pPr marL="5681914" algn="l" defTabSz="3787943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4pPr>
      <a:lvl5pPr marL="7575886" algn="l" defTabSz="3787943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5pPr>
      <a:lvl6pPr marL="9469857" algn="l" defTabSz="3787943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6pPr>
      <a:lvl7pPr marL="11363829" algn="l" defTabSz="3787943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7pPr>
      <a:lvl8pPr marL="13257800" algn="l" defTabSz="3787943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8pPr>
      <a:lvl9pPr marL="15151771" algn="l" defTabSz="3787943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emf"/><Relationship Id="rId4" Type="http://schemas.openxmlformats.org/officeDocument/2006/relationships/image" Target="../media/image2.jpeg"/><Relationship Id="rId9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ontent Placeholder 4"/>
          <p:cNvSpPr txBox="1">
            <a:spLocks/>
          </p:cNvSpPr>
          <p:nvPr/>
        </p:nvSpPr>
        <p:spPr bwMode="auto">
          <a:xfrm>
            <a:off x="26078469" y="7824324"/>
            <a:ext cx="7888522" cy="625307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378794" tIns="189397" rIns="378794" bIns="189397"/>
          <a:lstStyle>
            <a:lvl1pPr marL="1419225" indent="-1419225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defRPr/>
            </a:pPr>
            <a:r>
              <a:rPr lang="en-CA" sz="3200" dirty="0" smtClean="0">
                <a:solidFill>
                  <a:srgbClr val="0070C0"/>
                </a:solidFill>
                <a:latin typeface="Arial Black" pitchFamily="34" charset="0"/>
              </a:rPr>
              <a:t>4. Prediction</a:t>
            </a:r>
          </a:p>
          <a:p>
            <a:pPr marL="0" indent="0"/>
            <a:endParaRPr lang="en-CA" altLang="ja-JP" sz="2400" dirty="0" smtClean="0"/>
          </a:p>
          <a:p>
            <a:pPr marL="0" indent="0"/>
            <a:r>
              <a:rPr lang="en-CA" altLang="ja-JP" sz="2400" dirty="0" smtClean="0"/>
              <a:t>The </a:t>
            </a:r>
            <a:r>
              <a:rPr lang="en-CA" altLang="ja-JP" sz="2400" dirty="0"/>
              <a:t>FT/FA (Schwartz &amp; </a:t>
            </a:r>
            <a:r>
              <a:rPr lang="en-CA" altLang="ja-JP" sz="2400" dirty="0" err="1"/>
              <a:t>Sprouse</a:t>
            </a:r>
            <a:r>
              <a:rPr lang="en-CA" altLang="ja-JP" sz="2400" dirty="0"/>
              <a:t> 1996) </a:t>
            </a:r>
            <a:r>
              <a:rPr lang="en-CA" altLang="ja-JP" sz="2400" dirty="0" smtClean="0"/>
              <a:t>suggest that </a:t>
            </a:r>
            <a:r>
              <a:rPr lang="en-CA" altLang="ja-JP" sz="2400" dirty="0"/>
              <a:t>the initial state for L2 acquisition is the end state L1 grammar, and all L1 properties can be transferred into the </a:t>
            </a:r>
            <a:r>
              <a:rPr lang="en-CA" altLang="ja-JP" sz="2400" dirty="0" err="1"/>
              <a:t>interlanguage</a:t>
            </a:r>
            <a:r>
              <a:rPr lang="en-CA" altLang="ja-JP" sz="2400" dirty="0"/>
              <a:t> grammar. </a:t>
            </a:r>
            <a:br>
              <a:rPr lang="en-CA" altLang="ja-JP" sz="2400" dirty="0"/>
            </a:br>
            <a:endParaRPr lang="en-CA" altLang="ja-JP" sz="2400" dirty="0"/>
          </a:p>
          <a:p>
            <a:pPr marL="0" indent="0"/>
            <a:r>
              <a:rPr lang="en-CA" altLang="ja-JP" sz="2400" dirty="0"/>
              <a:t>If ESJ start with the L1 foot structures, then… </a:t>
            </a:r>
            <a:endParaRPr lang="ja-JP" altLang="ja-JP" sz="2400" dirty="0"/>
          </a:p>
          <a:p>
            <a:pPr marL="0" indent="0">
              <a:spcBef>
                <a:spcPts val="1200"/>
              </a:spcBef>
            </a:pPr>
            <a:r>
              <a:rPr lang="en-CA" altLang="ja-JP" sz="2400" dirty="0"/>
              <a:t>   (</a:t>
            </a:r>
            <a:r>
              <a:rPr lang="en-CA" altLang="ja-JP" sz="2400" dirty="0" err="1"/>
              <a:t>i</a:t>
            </a:r>
            <a:r>
              <a:rPr lang="en-CA" altLang="ja-JP" sz="2400" dirty="0"/>
              <a:t>) they will initially have the structure (1a) </a:t>
            </a:r>
            <a:r>
              <a:rPr lang="en-CA" altLang="ja-JP" sz="2400" dirty="0" smtClean="0"/>
              <a:t>for</a:t>
            </a:r>
            <a:br>
              <a:rPr lang="en-CA" altLang="ja-JP" sz="2400" dirty="0" smtClean="0"/>
            </a:br>
            <a:r>
              <a:rPr lang="en-CA" altLang="ja-JP" sz="2400" dirty="0" smtClean="0"/>
              <a:t>       </a:t>
            </a:r>
            <a:r>
              <a:rPr lang="en-CA" altLang="ja-JP" sz="2400" dirty="0"/>
              <a:t>unaccented simple nouns, </a:t>
            </a:r>
            <a:r>
              <a:rPr lang="en-CA" altLang="ja-JP" sz="2400" dirty="0" smtClean="0"/>
              <a:t>in </a:t>
            </a:r>
            <a:r>
              <a:rPr lang="en-CA" altLang="ja-JP" sz="2400" dirty="0"/>
              <a:t>place of (2a).  </a:t>
            </a:r>
            <a:endParaRPr lang="ja-JP" altLang="ja-JP" sz="2400" dirty="0"/>
          </a:p>
          <a:p>
            <a:pPr marL="0" indent="0"/>
            <a:r>
              <a:rPr lang="en-CA" altLang="ja-JP" sz="2400" dirty="0"/>
              <a:t>  </a:t>
            </a:r>
            <a:endParaRPr lang="en-CA" altLang="ja-JP" sz="2400" dirty="0" smtClean="0"/>
          </a:p>
          <a:p>
            <a:pPr marL="0" indent="0"/>
            <a:r>
              <a:rPr lang="en-CA" altLang="ja-JP" sz="2400" dirty="0"/>
              <a:t> </a:t>
            </a:r>
            <a:r>
              <a:rPr lang="en-CA" altLang="ja-JP" sz="2400" dirty="0" smtClean="0"/>
              <a:t>  (</a:t>
            </a:r>
            <a:r>
              <a:rPr lang="en-CA" altLang="ja-JP" sz="2400" dirty="0"/>
              <a:t>ii) they will initially have the structure (1b) </a:t>
            </a:r>
            <a:r>
              <a:rPr lang="en-CA" altLang="ja-JP" sz="2400" dirty="0" smtClean="0"/>
              <a:t>for</a:t>
            </a:r>
            <a:br>
              <a:rPr lang="en-CA" altLang="ja-JP" sz="2400" dirty="0" smtClean="0"/>
            </a:br>
            <a:r>
              <a:rPr lang="en-CA" altLang="ja-JP" sz="2400" dirty="0" smtClean="0"/>
              <a:t>        </a:t>
            </a:r>
            <a:r>
              <a:rPr lang="en-CA" altLang="ja-JP" sz="2400" dirty="0"/>
              <a:t>accented compounds, in place of (3b).</a:t>
            </a:r>
          </a:p>
          <a:p>
            <a:endParaRPr lang="en-CA" sz="2400" dirty="0"/>
          </a:p>
          <a:p>
            <a:endParaRPr lang="en-CA" sz="2400" dirty="0" smtClean="0"/>
          </a:p>
          <a:p>
            <a:endParaRPr lang="en-CA" sz="2400" dirty="0"/>
          </a:p>
          <a:p>
            <a:endParaRPr lang="en-CA" sz="2400" dirty="0" smtClean="0"/>
          </a:p>
          <a:p>
            <a:endParaRPr lang="en-CA" sz="2400" dirty="0"/>
          </a:p>
          <a:p>
            <a:endParaRPr lang="en-CA" sz="2400" dirty="0" smtClean="0"/>
          </a:p>
          <a:p>
            <a:endParaRPr lang="en-CA" sz="2400" dirty="0"/>
          </a:p>
          <a:p>
            <a:endParaRPr lang="en-CA" sz="2400" dirty="0" smtClean="0"/>
          </a:p>
          <a:p>
            <a:endParaRPr lang="en-CA" sz="2400" dirty="0">
              <a:latin typeface="Arial Black" pitchFamily="34" charset="0"/>
            </a:endParaRPr>
          </a:p>
          <a:p>
            <a:endParaRPr lang="en-CA" sz="2400" dirty="0" smtClean="0"/>
          </a:p>
          <a:p>
            <a:endParaRPr lang="en-CA" altLang="ja-JP" sz="2400" dirty="0">
              <a:latin typeface="Arial" pitchFamily="34" charset="0"/>
              <a:cs typeface="Arial" pitchFamily="34" charset="0"/>
            </a:endParaRPr>
          </a:p>
          <a:p>
            <a:r>
              <a:rPr lang="en-US" altLang="ja-JP" sz="24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marL="542925" indent="-542925" eaLnBrk="1" hangingPunct="1">
              <a:spcBef>
                <a:spcPct val="20000"/>
              </a:spcBef>
              <a:defRPr/>
            </a:pPr>
            <a:endParaRPr lang="en-US" altLang="ja-JP" sz="2400" dirty="0" smtClean="0">
              <a:latin typeface="Calibri" pitchFamily="34" charset="0"/>
            </a:endParaRPr>
          </a:p>
        </p:txBody>
      </p:sp>
      <p:sp>
        <p:nvSpPr>
          <p:cNvPr id="2051" name="Content Placeholder 4"/>
          <p:cNvSpPr txBox="1">
            <a:spLocks/>
          </p:cNvSpPr>
          <p:nvPr/>
        </p:nvSpPr>
        <p:spPr bwMode="auto">
          <a:xfrm>
            <a:off x="23355300" y="14427243"/>
            <a:ext cx="10649792" cy="759455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378794" tIns="189397" rIns="378794" bIns="189397"/>
          <a:lstStyle/>
          <a:p>
            <a:pPr marL="1419225" indent="-1419225">
              <a:spcBef>
                <a:spcPct val="20000"/>
              </a:spcBef>
              <a:defRPr/>
            </a:pPr>
            <a:endParaRPr lang="en-US" altLang="ja-JP" sz="2400" dirty="0" smtClean="0">
              <a:latin typeface="Arial Black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r>
              <a:rPr lang="en-US" altLang="ja-JP" sz="2400" dirty="0" smtClean="0">
                <a:latin typeface="Arial Black" pitchFamily="34" charset="0"/>
              </a:rPr>
              <a:t>Summary of the results</a:t>
            </a:r>
            <a:r>
              <a:rPr lang="en-US" altLang="ja-JP" sz="3200" dirty="0" smtClean="0">
                <a:latin typeface="Arial Black" pitchFamily="34" charset="0"/>
              </a:rPr>
              <a:t> 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altLang="ja-JP" sz="2400" dirty="0" smtClean="0"/>
              <a:t>-Elimination of Ft : </a:t>
            </a:r>
            <a:r>
              <a:rPr lang="en-CA" sz="2400" dirty="0" smtClean="0"/>
              <a:t>Contradictory (pitch is OK, while  intensity is NG)</a:t>
            </a:r>
          </a:p>
          <a:p>
            <a:pPr>
              <a:spcBef>
                <a:spcPts val="600"/>
              </a:spcBef>
            </a:pPr>
            <a:r>
              <a:rPr lang="en-US" altLang="ja-JP" sz="2400" dirty="0" smtClean="0"/>
              <a:t>-Modification of </a:t>
            </a:r>
            <a:r>
              <a:rPr lang="en-US" altLang="ja-JP" sz="2400" dirty="0" err="1" smtClean="0"/>
              <a:t>PWd</a:t>
            </a:r>
            <a:r>
              <a:rPr lang="en-US" altLang="ja-JP" sz="2400" dirty="0" smtClean="0"/>
              <a:t> : </a:t>
            </a:r>
            <a:r>
              <a:rPr lang="en-CA" altLang="ja-JP" sz="2400" dirty="0" smtClean="0"/>
              <a:t>Consistent (both pitch and intensity are OK)</a:t>
            </a:r>
            <a:endParaRPr lang="en-CA" altLang="ja-JP" sz="2400" dirty="0"/>
          </a:p>
          <a:p>
            <a:pPr marL="1419225" indent="-1419225">
              <a:spcBef>
                <a:spcPct val="20000"/>
              </a:spcBef>
              <a:defRPr/>
            </a:pPr>
            <a:endParaRPr lang="en-US" altLang="ja-JP" sz="3200" dirty="0" smtClean="0">
              <a:solidFill>
                <a:srgbClr val="0070C0"/>
              </a:solidFill>
              <a:latin typeface="Arial Black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r>
              <a:rPr lang="en-US" altLang="ja-JP" sz="3200" dirty="0" smtClean="0">
                <a:solidFill>
                  <a:srgbClr val="0070C0"/>
                </a:solidFill>
                <a:latin typeface="Arial Black" pitchFamily="34" charset="0"/>
              </a:rPr>
              <a:t>7. Conclusion</a:t>
            </a:r>
            <a:endParaRPr lang="en-US" altLang="ja-JP" sz="2400" dirty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CA" altLang="ja-JP" sz="2400" dirty="0" smtClean="0"/>
              <a:t>-Modification </a:t>
            </a:r>
            <a:r>
              <a:rPr lang="en-CA" altLang="ja-JP" sz="2400" dirty="0"/>
              <a:t>of </a:t>
            </a:r>
            <a:r>
              <a:rPr lang="en-CA" altLang="ja-JP" sz="2400" dirty="0" smtClean="0"/>
              <a:t>prosodic constituents (</a:t>
            </a:r>
            <a:r>
              <a:rPr lang="en-CA" altLang="ja-JP" sz="2400" dirty="0" err="1" smtClean="0"/>
              <a:t>PWds</a:t>
            </a:r>
            <a:r>
              <a:rPr lang="en-CA" altLang="ja-JP" sz="2400" dirty="0" smtClean="0"/>
              <a:t>) </a:t>
            </a:r>
            <a:r>
              <a:rPr lang="en-CA" altLang="ja-JP" sz="2400" dirty="0"/>
              <a:t>is acquirable, whereas elimination of </a:t>
            </a:r>
            <a:r>
              <a:rPr lang="en-CA" altLang="ja-JP" sz="2400" dirty="0" smtClean="0"/>
              <a:t>prosodic constituents (Ft) </a:t>
            </a:r>
            <a:r>
              <a:rPr lang="en-CA" altLang="ja-JP" sz="2400" dirty="0"/>
              <a:t>is more problematic, though not impossible. </a:t>
            </a:r>
            <a:endParaRPr lang="en-CA" altLang="ja-JP" sz="2400" dirty="0" smtClean="0"/>
          </a:p>
          <a:p>
            <a:endParaRPr lang="en-CA" altLang="ja-JP" sz="2400" dirty="0" smtClean="0"/>
          </a:p>
          <a:p>
            <a:pPr>
              <a:lnSpc>
                <a:spcPct val="150000"/>
              </a:lnSpc>
            </a:pPr>
            <a:r>
              <a:rPr lang="en-CA" altLang="ja-JP" sz="2400" dirty="0" smtClean="0"/>
              <a:t>-This provides </a:t>
            </a:r>
            <a:r>
              <a:rPr lang="en-CA" altLang="ja-JP" sz="2400" dirty="0"/>
              <a:t>new evidence for </a:t>
            </a:r>
            <a:r>
              <a:rPr lang="en-CA" altLang="ja-JP" sz="2400" dirty="0" smtClean="0"/>
              <a:t>FT/FA, </a:t>
            </a:r>
            <a:r>
              <a:rPr lang="en-CA" altLang="ja-JP" sz="2400" dirty="0"/>
              <a:t>suggesting that we must consider the nature of the constituents involved in order to determine the extent of transfer.</a:t>
            </a:r>
            <a:endParaRPr lang="en-US" altLang="ja-JP" sz="2400" dirty="0"/>
          </a:p>
          <a:p>
            <a:endParaRPr lang="en-CA" sz="2400" dirty="0" smtClean="0"/>
          </a:p>
          <a:p>
            <a:endParaRPr lang="en-CA" sz="2400" dirty="0"/>
          </a:p>
          <a:p>
            <a:endParaRPr lang="en-CA" sz="2400" dirty="0" smtClean="0"/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 smtClean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1200" b="1" dirty="0" smtClean="0">
              <a:latin typeface="Arial" pitchFamily="34" charset="0"/>
              <a:cs typeface="Arial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>
              <a:latin typeface="Calibri" pitchFamily="34" charset="0"/>
            </a:endParaRPr>
          </a:p>
          <a:p>
            <a:pPr marL="1419225" indent="-1419225">
              <a:defRPr/>
            </a:pPr>
            <a:endParaRPr lang="en-US" altLang="ja-JP" sz="2400" dirty="0">
              <a:latin typeface="Arial" pitchFamily="34" charset="0"/>
              <a:cs typeface="Arial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b="1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b="1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b="1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b="1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b="1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b="1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b="1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b="1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b="1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US" altLang="ja-JP" sz="2400" b="1" dirty="0">
              <a:latin typeface="Arial Black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>
              <a:latin typeface="Arial Black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US" altLang="ja-JP" sz="2400" dirty="0">
              <a:latin typeface="Calibri" pitchFamily="34" charset="0"/>
            </a:endParaRPr>
          </a:p>
        </p:txBody>
      </p:sp>
      <p:sp>
        <p:nvSpPr>
          <p:cNvPr id="2052" name="Content Placeholder 4"/>
          <p:cNvSpPr txBox="1">
            <a:spLocks/>
          </p:cNvSpPr>
          <p:nvPr/>
        </p:nvSpPr>
        <p:spPr bwMode="auto">
          <a:xfrm>
            <a:off x="23374350" y="22631400"/>
            <a:ext cx="10592641" cy="42997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378794" tIns="189397" rIns="378794" bIns="189397"/>
          <a:lstStyle/>
          <a:p>
            <a:pPr marL="1419225" indent="-1419225">
              <a:spcBef>
                <a:spcPct val="20000"/>
              </a:spcBef>
              <a:buFont typeface="Arial" charset="0"/>
              <a:buNone/>
              <a:defRPr/>
            </a:pPr>
            <a:r>
              <a:rPr lang="en-US" altLang="ja-JP" sz="2400" dirty="0" smtClean="0">
                <a:latin typeface="Arial Black" pitchFamily="34" charset="0"/>
              </a:rPr>
              <a:t>Acknowledgements</a:t>
            </a:r>
          </a:p>
          <a:p>
            <a:pPr>
              <a:spcBef>
                <a:spcPct val="20000"/>
              </a:spcBef>
              <a:buFont typeface="Arial" charset="0"/>
              <a:buNone/>
              <a:defRPr/>
            </a:pPr>
            <a:r>
              <a:rPr lang="en-US" altLang="ja-JP" sz="1800" dirty="0"/>
              <a:t>I am very grateful to my supervisor, Professor Heather Goad, for her expertise and support in every step of this study. I am also very thankful to my committee member, Professor Lydia White, for her guidance and valuable comments. </a:t>
            </a:r>
            <a:endParaRPr lang="en-US" altLang="ja-JP" sz="1800" dirty="0" smtClean="0">
              <a:latin typeface="Arial Black" pitchFamily="34" charset="0"/>
            </a:endParaRPr>
          </a:p>
          <a:p>
            <a:pPr marL="1419225" indent="-1419225">
              <a:spcBef>
                <a:spcPct val="20000"/>
              </a:spcBef>
              <a:buFont typeface="Arial" charset="0"/>
              <a:buNone/>
              <a:defRPr/>
            </a:pPr>
            <a:endParaRPr lang="en-US" altLang="ja-JP" sz="2400" dirty="0" smtClean="0">
              <a:latin typeface="Arial Black" pitchFamily="34" charset="0"/>
            </a:endParaRPr>
          </a:p>
          <a:p>
            <a:pPr marL="1419225" indent="-1419225">
              <a:spcBef>
                <a:spcPct val="20000"/>
              </a:spcBef>
              <a:buFont typeface="Arial" charset="0"/>
              <a:buNone/>
              <a:defRPr/>
            </a:pPr>
            <a:r>
              <a:rPr lang="en-US" altLang="ja-JP" sz="2400" dirty="0" smtClean="0">
                <a:latin typeface="Arial Black" pitchFamily="34" charset="0"/>
              </a:rPr>
              <a:t>References</a:t>
            </a:r>
            <a:r>
              <a:rPr lang="en-US" altLang="ja-JP" sz="2400" b="1" dirty="0" smtClean="0">
                <a:latin typeface="Arial Black" pitchFamily="34" charset="0"/>
              </a:rPr>
              <a:t> </a:t>
            </a:r>
            <a:endParaRPr lang="en-US" altLang="ja-JP" sz="2400" dirty="0">
              <a:latin typeface="Arial Black" pitchFamily="34" charset="0"/>
            </a:endParaRPr>
          </a:p>
          <a:p>
            <a:r>
              <a:rPr lang="en-CA" sz="1800" dirty="0" err="1" smtClean="0"/>
              <a:t>Haraguchi</a:t>
            </a:r>
            <a:r>
              <a:rPr lang="en-CA" sz="1800" dirty="0"/>
              <a:t>, S. (2001). Accent. In </a:t>
            </a:r>
            <a:r>
              <a:rPr lang="en-CA" sz="1800" dirty="0" err="1"/>
              <a:t>Tsujimura</a:t>
            </a:r>
            <a:r>
              <a:rPr lang="en-CA" sz="1800" dirty="0"/>
              <a:t>, N (Ed). </a:t>
            </a:r>
            <a:r>
              <a:rPr lang="en-CA" sz="1800" i="1" dirty="0"/>
              <a:t>The handbook of Japanese linguistics</a:t>
            </a:r>
            <a:r>
              <a:rPr lang="en-CA" sz="1800" dirty="0"/>
              <a:t>. Oxford: Blackwell. Blackwell Reference Online. 16 June </a:t>
            </a:r>
            <a:r>
              <a:rPr lang="en-CA" sz="1800" dirty="0" smtClean="0"/>
              <a:t>2011. / </a:t>
            </a:r>
            <a:r>
              <a:rPr lang="en-CA" altLang="ja-JP" sz="1800" dirty="0" smtClean="0"/>
              <a:t>Schwartz</a:t>
            </a:r>
            <a:r>
              <a:rPr lang="en-CA" altLang="ja-JP" sz="1800" dirty="0"/>
              <a:t>, B. &amp; </a:t>
            </a:r>
            <a:r>
              <a:rPr lang="en-CA" altLang="ja-JP" sz="1800" dirty="0" err="1"/>
              <a:t>Sprouse</a:t>
            </a:r>
            <a:r>
              <a:rPr lang="en-CA" altLang="ja-JP" sz="1800" dirty="0"/>
              <a:t>, R. (1996). L2 cognitive states and the full transfer/full access model. </a:t>
            </a:r>
            <a:r>
              <a:rPr lang="en-CA" altLang="ja-JP" sz="1800" i="1" dirty="0"/>
              <a:t>Second Language Research</a:t>
            </a:r>
            <a:r>
              <a:rPr lang="en-CA" altLang="ja-JP" sz="1800" dirty="0"/>
              <a:t> </a:t>
            </a:r>
            <a:r>
              <a:rPr lang="en-CA" altLang="ja-JP" sz="1800" i="1" dirty="0"/>
              <a:t>12</a:t>
            </a:r>
            <a:r>
              <a:rPr lang="en-CA" altLang="ja-JP" sz="1800" dirty="0"/>
              <a:t>, 40-72</a:t>
            </a:r>
            <a:r>
              <a:rPr lang="en-CA" altLang="ja-JP" sz="1800" dirty="0" smtClean="0"/>
              <a:t>. / Selkirk</a:t>
            </a:r>
            <a:r>
              <a:rPr lang="en-CA" altLang="ja-JP" sz="1800" dirty="0"/>
              <a:t>, O. (1986). On derived domains in sentence phonology. </a:t>
            </a:r>
            <a:r>
              <a:rPr lang="en-CA" altLang="ja-JP" sz="1800" i="1" dirty="0"/>
              <a:t>Phonology</a:t>
            </a:r>
            <a:r>
              <a:rPr lang="en-CA" altLang="ja-JP" sz="1800" dirty="0"/>
              <a:t> </a:t>
            </a:r>
            <a:r>
              <a:rPr lang="en-CA" altLang="ja-JP" sz="1800" i="1" dirty="0"/>
              <a:t>3</a:t>
            </a:r>
            <a:r>
              <a:rPr lang="en-CA" altLang="ja-JP" sz="1800" dirty="0"/>
              <a:t>, 371-405</a:t>
            </a:r>
            <a:r>
              <a:rPr lang="en-CA" altLang="ja-JP" sz="1800" dirty="0" smtClean="0"/>
              <a:t>. / Shinohara</a:t>
            </a:r>
            <a:r>
              <a:rPr lang="en-CA" altLang="ja-JP" sz="1800" dirty="0"/>
              <a:t>, S. (2002). Metrical constraints and word identity in Japanese compound nouns. </a:t>
            </a:r>
            <a:r>
              <a:rPr lang="en-CA" altLang="ja-JP" sz="1800" i="1" dirty="0"/>
              <a:t>MIT working papers in Linguistics, 42</a:t>
            </a:r>
            <a:r>
              <a:rPr lang="en-CA" altLang="ja-JP" sz="1800" dirty="0"/>
              <a:t>, 311-328.  </a:t>
            </a:r>
            <a:endParaRPr lang="ja-JP" altLang="ja-JP" sz="1800" dirty="0"/>
          </a:p>
          <a:p>
            <a:r>
              <a:rPr lang="en-CA" altLang="ja-JP" sz="1800" dirty="0"/>
              <a:t> </a:t>
            </a:r>
            <a:endParaRPr lang="ja-JP" altLang="ja-JP" sz="1800" dirty="0"/>
          </a:p>
          <a:p>
            <a:pPr marL="1419225" indent="-1419225">
              <a:defRPr/>
            </a:pPr>
            <a:endParaRPr lang="en-US" altLang="ja-JP" sz="1800" dirty="0">
              <a:latin typeface="Arial Black" pitchFamily="34" charset="0"/>
            </a:endParaRPr>
          </a:p>
          <a:p>
            <a:pPr marL="1419225" indent="-1419225">
              <a:defRPr/>
            </a:pPr>
            <a:endParaRPr lang="en-US" altLang="ja-JP" sz="1800" dirty="0">
              <a:latin typeface="Arial Black" pitchFamily="34" charset="0"/>
            </a:endParaRPr>
          </a:p>
        </p:txBody>
      </p:sp>
      <p:sp>
        <p:nvSpPr>
          <p:cNvPr id="14" name="Content Placeholder 4"/>
          <p:cNvSpPr txBox="1">
            <a:spLocks/>
          </p:cNvSpPr>
          <p:nvPr/>
        </p:nvSpPr>
        <p:spPr bwMode="auto">
          <a:xfrm>
            <a:off x="26116569" y="1860379"/>
            <a:ext cx="7888523" cy="553102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378794" tIns="189397" rIns="378794" bIns="189397"/>
          <a:lstStyle>
            <a:lvl1pPr marL="1419225" indent="-1419225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defRPr/>
            </a:pPr>
            <a:r>
              <a:rPr lang="en-CA" sz="3200" dirty="0">
                <a:solidFill>
                  <a:srgbClr val="0070C0"/>
                </a:solidFill>
                <a:latin typeface="Arial Black" pitchFamily="34" charset="0"/>
              </a:rPr>
              <a:t>3</a:t>
            </a:r>
            <a:r>
              <a:rPr lang="en-CA" sz="3200" dirty="0" smtClean="0">
                <a:solidFill>
                  <a:srgbClr val="0070C0"/>
                </a:solidFill>
                <a:latin typeface="Arial Black" pitchFamily="34" charset="0"/>
              </a:rPr>
              <a:t>. Japanese</a:t>
            </a:r>
          </a:p>
          <a:p>
            <a:pPr marL="171450" indent="-171450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ja-JP" sz="2400" dirty="0" smtClean="0">
                <a:latin typeface="Arial Black" pitchFamily="34" charset="0"/>
                <a:ea typeface="Arial Unicode MS" pitchFamily="50" charset="-128"/>
                <a:cs typeface="Arial" pitchFamily="34" charset="0"/>
              </a:rPr>
              <a:t>Pitch accents</a:t>
            </a:r>
            <a:endParaRPr lang="en-CA" sz="3200" dirty="0" smtClean="0">
              <a:latin typeface="Arial Black" pitchFamily="34" charset="0"/>
            </a:endParaRPr>
          </a:p>
          <a:p>
            <a:pPr marL="0" indent="0" eaLnBrk="1" hangingPunct="1">
              <a:spcBef>
                <a:spcPts val="0"/>
              </a:spcBef>
              <a:defRPr/>
            </a:pPr>
            <a:r>
              <a:rPr lang="en-CA" sz="2400" dirty="0" smtClean="0"/>
              <a:t>Japanese </a:t>
            </a:r>
            <a:r>
              <a:rPr lang="en-CA" sz="2400" dirty="0"/>
              <a:t>is a pitch accent language, in which the prominence </a:t>
            </a:r>
            <a:r>
              <a:rPr lang="en-CA" sz="2400" dirty="0" smtClean="0"/>
              <a:t>is </a:t>
            </a:r>
            <a:r>
              <a:rPr lang="en-CA" sz="2400" dirty="0"/>
              <a:t>realized by a drop in pitch. The pitch falls from </a:t>
            </a:r>
            <a:r>
              <a:rPr lang="en-CA" sz="2400" dirty="0" smtClean="0"/>
              <a:t>high(H</a:t>
            </a:r>
            <a:r>
              <a:rPr lang="en-CA" sz="2400" dirty="0"/>
              <a:t>) to </a:t>
            </a:r>
            <a:r>
              <a:rPr lang="en-CA" sz="2400" dirty="0" smtClean="0"/>
              <a:t>low(L</a:t>
            </a:r>
            <a:r>
              <a:rPr lang="en-CA" sz="2400" dirty="0"/>
              <a:t>) </a:t>
            </a:r>
            <a:r>
              <a:rPr lang="en-CA" sz="2400" dirty="0" smtClean="0"/>
              <a:t>after </a:t>
            </a:r>
            <a:r>
              <a:rPr lang="en-CA" sz="2400" dirty="0"/>
              <a:t>the accented </a:t>
            </a:r>
            <a:r>
              <a:rPr lang="en-CA" sz="2400" dirty="0" err="1" smtClean="0"/>
              <a:t>mora</a:t>
            </a:r>
            <a:r>
              <a:rPr lang="en-CA" sz="2400" dirty="0" smtClean="0"/>
              <a:t>.</a:t>
            </a:r>
          </a:p>
          <a:p>
            <a:pPr marL="171450" indent="-171450" eaLnBrk="1" hangingPunct="1">
              <a:spcBef>
                <a:spcPts val="0"/>
              </a:spcBef>
              <a:defRPr/>
            </a:pPr>
            <a:endParaRPr lang="en-CA" sz="1200" dirty="0" smtClean="0"/>
          </a:p>
          <a:p>
            <a:pPr marL="171450" indent="-171450" eaLnBrk="1" hangingPunct="1">
              <a:spcBef>
                <a:spcPts val="0"/>
              </a:spcBef>
              <a:defRPr/>
            </a:pPr>
            <a:r>
              <a:rPr lang="en-CA" sz="2400" dirty="0" smtClean="0"/>
              <a:t>Pitch patterns of 4 </a:t>
            </a:r>
            <a:r>
              <a:rPr lang="en-CA" sz="2400" dirty="0" err="1" smtClean="0"/>
              <a:t>mora</a:t>
            </a:r>
            <a:r>
              <a:rPr lang="en-CA" sz="2400" dirty="0" smtClean="0"/>
              <a:t> nouns</a:t>
            </a:r>
          </a:p>
          <a:p>
            <a:pPr marL="171450" indent="-171450" eaLnBrk="1" hangingPunct="1">
              <a:spcBef>
                <a:spcPts val="0"/>
              </a:spcBef>
              <a:defRPr/>
            </a:pPr>
            <a:endParaRPr lang="en-CA" sz="2400" dirty="0"/>
          </a:p>
          <a:p>
            <a:pPr marL="171450" indent="-171450" eaLnBrk="1" hangingPunct="1">
              <a:spcBef>
                <a:spcPts val="0"/>
              </a:spcBef>
              <a:defRPr/>
            </a:pPr>
            <a:endParaRPr lang="en-CA" sz="2400" dirty="0" smtClean="0"/>
          </a:p>
          <a:p>
            <a:pPr marL="171450" indent="-171450" eaLnBrk="1" hangingPunct="1">
              <a:spcBef>
                <a:spcPts val="0"/>
              </a:spcBef>
              <a:defRPr/>
            </a:pPr>
            <a:endParaRPr lang="en-CA" sz="2400" dirty="0"/>
          </a:p>
          <a:p>
            <a:pPr marL="171450" indent="-171450" eaLnBrk="1" hangingPunct="1">
              <a:spcBef>
                <a:spcPts val="0"/>
              </a:spcBef>
              <a:defRPr/>
            </a:pPr>
            <a:endParaRPr lang="en-CA" sz="2400" dirty="0" smtClean="0"/>
          </a:p>
          <a:p>
            <a:pPr marL="171450" indent="-171450" eaLnBrk="1" hangingPunct="1">
              <a:spcBef>
                <a:spcPts val="0"/>
              </a:spcBef>
              <a:defRPr/>
            </a:pPr>
            <a:endParaRPr lang="en-CA" sz="2400" dirty="0"/>
          </a:p>
          <a:p>
            <a:pPr marL="171450" indent="-171450" eaLnBrk="1" hangingPunct="1">
              <a:spcBef>
                <a:spcPts val="0"/>
              </a:spcBef>
              <a:defRPr/>
            </a:pPr>
            <a:endParaRPr lang="en-CA" sz="1800" dirty="0" smtClean="0"/>
          </a:p>
          <a:p>
            <a:pPr marL="171450" indent="-171450" eaLnBrk="1" hangingPunct="1">
              <a:spcBef>
                <a:spcPts val="0"/>
              </a:spcBef>
              <a:defRPr/>
            </a:pPr>
            <a:r>
              <a:rPr lang="en-CA" altLang="ja-JP" sz="2400" dirty="0" smtClean="0">
                <a:solidFill>
                  <a:srgbClr val="FF0000"/>
                </a:solidFill>
              </a:rPr>
              <a:t> → J has words with no accent!</a:t>
            </a:r>
            <a:endParaRPr lang="en-CA" sz="2400" dirty="0">
              <a:solidFill>
                <a:srgbClr val="FF0000"/>
              </a:solidFill>
            </a:endParaRPr>
          </a:p>
          <a:p>
            <a:endParaRPr lang="en-CA" sz="2400" dirty="0"/>
          </a:p>
          <a:p>
            <a:endParaRPr lang="en-CA" sz="2400" dirty="0" smtClean="0"/>
          </a:p>
          <a:p>
            <a:endParaRPr lang="en-CA" sz="2400" dirty="0"/>
          </a:p>
          <a:p>
            <a:endParaRPr lang="en-CA" sz="2400" dirty="0" smtClean="0"/>
          </a:p>
          <a:p>
            <a:endParaRPr lang="en-CA" sz="2400" dirty="0"/>
          </a:p>
          <a:p>
            <a:endParaRPr lang="en-CA" sz="2400" dirty="0" smtClean="0"/>
          </a:p>
          <a:p>
            <a:endParaRPr lang="en-CA" sz="2400" dirty="0"/>
          </a:p>
          <a:p>
            <a:endParaRPr lang="en-CA" sz="2400" dirty="0" smtClean="0"/>
          </a:p>
          <a:p>
            <a:endParaRPr lang="en-CA" sz="2400" dirty="0">
              <a:latin typeface="Arial Black" pitchFamily="34" charset="0"/>
            </a:endParaRPr>
          </a:p>
          <a:p>
            <a:endParaRPr lang="en-CA" sz="2400" dirty="0" smtClean="0"/>
          </a:p>
          <a:p>
            <a:endParaRPr lang="en-CA" altLang="ja-JP" sz="2400" dirty="0">
              <a:latin typeface="Arial" pitchFamily="34" charset="0"/>
              <a:cs typeface="Arial" pitchFamily="34" charset="0"/>
            </a:endParaRPr>
          </a:p>
          <a:p>
            <a:r>
              <a:rPr lang="en-US" altLang="ja-JP" sz="24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marL="542925" indent="-542925" eaLnBrk="1" hangingPunct="1">
              <a:spcBef>
                <a:spcPct val="20000"/>
              </a:spcBef>
              <a:defRPr/>
            </a:pPr>
            <a:endParaRPr lang="en-US" altLang="ja-JP" sz="2400" dirty="0" smtClean="0">
              <a:latin typeface="Calibri" pitchFamily="34" charset="0"/>
            </a:endParaRPr>
          </a:p>
        </p:txBody>
      </p:sp>
      <p:sp>
        <p:nvSpPr>
          <p:cNvPr id="13" name="Content Placeholder 4"/>
          <p:cNvSpPr txBox="1">
            <a:spLocks/>
          </p:cNvSpPr>
          <p:nvPr/>
        </p:nvSpPr>
        <p:spPr bwMode="auto">
          <a:xfrm>
            <a:off x="9028341" y="1860379"/>
            <a:ext cx="8196666" cy="55310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378794" tIns="189397" rIns="378794" bIns="189397"/>
          <a:lstStyle>
            <a:lvl1pPr marL="1419225" indent="-1419225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charset="0"/>
              <a:buNone/>
              <a:defRPr/>
            </a:pPr>
            <a:r>
              <a:rPr lang="en-CA" sz="3200" dirty="0">
                <a:solidFill>
                  <a:srgbClr val="0070C0"/>
                </a:solidFill>
                <a:latin typeface="Arial Black" pitchFamily="34" charset="0"/>
              </a:rPr>
              <a:t>2</a:t>
            </a:r>
            <a:r>
              <a:rPr lang="en-CA" sz="3200" dirty="0" smtClean="0">
                <a:solidFill>
                  <a:srgbClr val="0070C0"/>
                </a:solidFill>
                <a:latin typeface="Arial Black" pitchFamily="34" charset="0"/>
              </a:rPr>
              <a:t>. English</a:t>
            </a:r>
            <a:endParaRPr lang="en-US" altLang="ja-JP" sz="3200" dirty="0" smtClean="0">
              <a:solidFill>
                <a:srgbClr val="0070C0"/>
              </a:solidFill>
              <a:latin typeface="Arial Black" pitchFamily="34" charset="0"/>
            </a:endParaRPr>
          </a:p>
          <a:p>
            <a:pPr marL="0"/>
            <a:r>
              <a:rPr lang="en-CA" sz="2400" dirty="0" smtClean="0"/>
              <a:t> English is a stress accent language. Stressed vowels typically have higher fundamental frequency (F0), longer duration and higher intensities. </a:t>
            </a:r>
            <a:endParaRPr lang="en-US" sz="2400" dirty="0" smtClean="0"/>
          </a:p>
          <a:p>
            <a:pPr marL="0"/>
            <a:r>
              <a:rPr lang="en-CA" sz="2400" dirty="0"/>
              <a:t> </a:t>
            </a:r>
            <a:endParaRPr lang="en-US" sz="2400" dirty="0"/>
          </a:p>
          <a:p>
            <a:r>
              <a:rPr lang="en-CA" sz="2400" dirty="0" smtClean="0">
                <a:latin typeface="Arial Black" pitchFamily="34" charset="0"/>
              </a:rPr>
              <a:t>Compound stress  </a:t>
            </a:r>
            <a:endParaRPr lang="en-US" sz="2400" dirty="0">
              <a:latin typeface="Arial Black" pitchFamily="34" charset="0"/>
            </a:endParaRPr>
          </a:p>
          <a:p>
            <a:pPr marL="0" indent="0"/>
            <a:r>
              <a:rPr lang="en-CA" sz="2400" dirty="0" smtClean="0"/>
              <a:t>N</a:t>
            </a:r>
            <a:r>
              <a:rPr lang="en-CA" sz="2400" baseline="-25000" dirty="0" smtClean="0"/>
              <a:t>1</a:t>
            </a:r>
            <a:r>
              <a:rPr lang="en-CA" sz="2400" dirty="0" smtClean="0"/>
              <a:t> stress is elevated </a:t>
            </a:r>
            <a:r>
              <a:rPr lang="en-CA" sz="2400" dirty="0"/>
              <a:t>to main prominence status of the </a:t>
            </a:r>
            <a:r>
              <a:rPr lang="en-CA" sz="2400" dirty="0" smtClean="0"/>
              <a:t>whole </a:t>
            </a:r>
            <a:r>
              <a:rPr lang="en-CA" sz="2400" dirty="0"/>
              <a:t>compound, and the N</a:t>
            </a:r>
            <a:r>
              <a:rPr lang="en-CA" sz="2400" baseline="-25000" dirty="0"/>
              <a:t>2</a:t>
            </a:r>
            <a:r>
              <a:rPr lang="en-CA" sz="2400" dirty="0"/>
              <a:t> </a:t>
            </a:r>
            <a:r>
              <a:rPr lang="en-CA" sz="2400" dirty="0" smtClean="0"/>
              <a:t>stress </a:t>
            </a:r>
            <a:r>
              <a:rPr lang="en-CA" sz="2400" dirty="0"/>
              <a:t>is downgraded to a secondary level </a:t>
            </a:r>
            <a:r>
              <a:rPr lang="en-CA" sz="2400" dirty="0" smtClean="0"/>
              <a:t>. </a:t>
            </a:r>
            <a:endParaRPr lang="en-US" sz="2400" dirty="0"/>
          </a:p>
          <a:p>
            <a:r>
              <a:rPr lang="en-CA" sz="2400" dirty="0"/>
              <a:t> </a:t>
            </a:r>
            <a:r>
              <a:rPr lang="en-CA" sz="2400" dirty="0" smtClean="0"/>
              <a:t>                                 Prosodic hierarchy (</a:t>
            </a:r>
            <a:r>
              <a:rPr lang="en-CA" altLang="ja-JP" sz="2400" dirty="0"/>
              <a:t>Selkirk </a:t>
            </a:r>
            <a:r>
              <a:rPr lang="en-CA" altLang="ja-JP" sz="2400" dirty="0" smtClean="0"/>
              <a:t>1986)</a:t>
            </a:r>
            <a:r>
              <a:rPr lang="en-CA" sz="2400" dirty="0" smtClean="0"/>
              <a:t>          </a:t>
            </a:r>
            <a:endParaRPr lang="en-US" sz="2400" dirty="0"/>
          </a:p>
          <a:p>
            <a:r>
              <a:rPr lang="en-CA" sz="2400" dirty="0" smtClean="0"/>
              <a:t>compound nouns                </a:t>
            </a:r>
            <a:r>
              <a:rPr lang="en-CA" altLang="ja-JP" sz="2400" dirty="0" smtClean="0"/>
              <a:t>Phonological </a:t>
            </a:r>
            <a:r>
              <a:rPr lang="en-CA" altLang="ja-JP" sz="2400" dirty="0"/>
              <a:t>Phrase (</a:t>
            </a:r>
            <a:r>
              <a:rPr lang="en-CA" altLang="ja-JP" sz="2400" dirty="0" err="1"/>
              <a:t>PPh</a:t>
            </a:r>
            <a:r>
              <a:rPr lang="en-CA" altLang="ja-JP" sz="2400" dirty="0"/>
              <a:t>) </a:t>
            </a:r>
            <a:endParaRPr lang="en-US" sz="2400" dirty="0"/>
          </a:p>
          <a:p>
            <a:r>
              <a:rPr lang="en-CA" sz="2400" dirty="0"/>
              <a:t>  </a:t>
            </a:r>
            <a:r>
              <a:rPr lang="en-CA" sz="2400" dirty="0" smtClean="0"/>
              <a:t>a. </a:t>
            </a:r>
            <a:r>
              <a:rPr lang="en-CA" sz="2400" dirty="0" err="1" smtClean="0"/>
              <a:t>BLÁCKbòard</a:t>
            </a:r>
            <a:r>
              <a:rPr lang="en-CA" sz="2400" dirty="0" smtClean="0"/>
              <a:t>                 </a:t>
            </a:r>
            <a:r>
              <a:rPr lang="en-CA" altLang="ja-JP" sz="2400" dirty="0" smtClean="0"/>
              <a:t>Prosodic </a:t>
            </a:r>
            <a:r>
              <a:rPr lang="en-CA" altLang="ja-JP" sz="2400" dirty="0"/>
              <a:t>Word (</a:t>
            </a:r>
            <a:r>
              <a:rPr lang="en-CA" altLang="ja-JP" sz="2400" dirty="0" err="1" smtClean="0"/>
              <a:t>PWd</a:t>
            </a:r>
            <a:r>
              <a:rPr lang="en-CA" altLang="ja-JP" sz="2400" dirty="0" smtClean="0"/>
              <a:t>)</a:t>
            </a:r>
            <a:r>
              <a:rPr lang="en-CA" sz="2400" dirty="0" smtClean="0"/>
              <a:t>                                                                   </a:t>
            </a:r>
            <a:endParaRPr lang="en-US" sz="2400" dirty="0"/>
          </a:p>
          <a:p>
            <a:r>
              <a:rPr lang="en-CA" sz="2400" dirty="0"/>
              <a:t>  </a:t>
            </a:r>
            <a:r>
              <a:rPr lang="en-CA" sz="2400" dirty="0" smtClean="0"/>
              <a:t>b</a:t>
            </a:r>
            <a:r>
              <a:rPr lang="en-CA" sz="2400" dirty="0"/>
              <a:t>. WÓMAN </a:t>
            </a:r>
            <a:r>
              <a:rPr lang="en-CA" sz="2400" dirty="0" err="1"/>
              <a:t>dòctor</a:t>
            </a:r>
            <a:r>
              <a:rPr lang="en-CA" sz="2400" dirty="0"/>
              <a:t> </a:t>
            </a:r>
            <a:r>
              <a:rPr lang="en-CA" sz="2400" dirty="0" smtClean="0"/>
              <a:t>            Foot (Ft)                               </a:t>
            </a:r>
          </a:p>
          <a:p>
            <a:r>
              <a:rPr lang="en-CA" sz="2400" dirty="0" smtClean="0"/>
              <a:t>                                             </a:t>
            </a:r>
            <a:r>
              <a:rPr lang="en-CA" altLang="ja-JP" sz="2400" dirty="0" smtClean="0"/>
              <a:t>Syllable </a:t>
            </a:r>
            <a:r>
              <a:rPr lang="en-CA" altLang="ja-JP" sz="2400" dirty="0"/>
              <a:t>(σ)</a:t>
            </a:r>
            <a:endParaRPr lang="en-US" sz="2400" dirty="0" smtClean="0"/>
          </a:p>
          <a:p>
            <a:pPr eaLnBrk="1" hangingPunct="1">
              <a:defRPr/>
            </a:pPr>
            <a:r>
              <a:rPr lang="en-US" altLang="ja-JP" sz="2400" dirty="0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    </a:t>
            </a:r>
          </a:p>
        </p:txBody>
      </p:sp>
      <p:sp>
        <p:nvSpPr>
          <p:cNvPr id="2" name="Content Placeholder 4"/>
          <p:cNvSpPr>
            <a:spLocks noGrp="1"/>
          </p:cNvSpPr>
          <p:nvPr>
            <p:ph sz="half" idx="1"/>
          </p:nvPr>
        </p:nvSpPr>
        <p:spPr>
          <a:xfrm>
            <a:off x="484557" y="1860376"/>
            <a:ext cx="8315125" cy="5531024"/>
          </a:xfrm>
          <a:solidFill>
            <a:schemeClr val="bg1"/>
          </a:solidFill>
        </p:spPr>
        <p:txBody>
          <a:bodyPr/>
          <a:lstStyle/>
          <a:p>
            <a:pPr marL="0" algn="ctr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en-CA" sz="3200" dirty="0" smtClean="0">
                <a:solidFill>
                  <a:srgbClr val="0070C0"/>
                </a:solidFill>
                <a:latin typeface="Arial Black" pitchFamily="34" charset="0"/>
              </a:rPr>
              <a:t>1. </a:t>
            </a:r>
            <a:r>
              <a:rPr lang="en-US" altLang="ja-JP" sz="3200" dirty="0" smtClean="0">
                <a:solidFill>
                  <a:srgbClr val="0070C0"/>
                </a:solidFill>
                <a:latin typeface="Arial Black" pitchFamily="34" charset="0"/>
              </a:rPr>
              <a:t>Research Question</a:t>
            </a:r>
          </a:p>
          <a:p>
            <a:pPr marL="0" eaLnBrk="1" hangingPunct="1">
              <a:spcBef>
                <a:spcPts val="0"/>
              </a:spcBef>
              <a:buFont typeface="Arial" charset="0"/>
              <a:buNone/>
              <a:defRPr/>
            </a:pPr>
            <a:endParaRPr lang="en-CA" sz="3200" dirty="0" smtClean="0">
              <a:latin typeface="Arial Black" pitchFamily="34" charset="0"/>
            </a:endParaRPr>
          </a:p>
          <a:p>
            <a:pPr marL="274320" eaLnBrk="1" hangingPunct="1">
              <a:spcBef>
                <a:spcPts val="0"/>
              </a:spcBef>
              <a:buNone/>
              <a:defRPr/>
            </a:pPr>
            <a:r>
              <a:rPr lang="ja-JP" altLang="en-US" sz="2400" dirty="0" smtClean="0">
                <a:latin typeface="Arial" pitchFamily="34" charset="0"/>
                <a:cs typeface="Arial" pitchFamily="34" charset="0"/>
              </a:rPr>
              <a:t>　 </a:t>
            </a:r>
            <a:r>
              <a:rPr lang="en-CA" altLang="ja-JP" sz="2400" dirty="0" smtClean="0">
                <a:latin typeface="Arial" pitchFamily="34" charset="0"/>
                <a:cs typeface="Arial" pitchFamily="34" charset="0"/>
              </a:rPr>
              <a:t>English </a:t>
            </a:r>
            <a:r>
              <a:rPr lang="en-CA" altLang="ja-JP" sz="2400" dirty="0">
                <a:latin typeface="Arial" pitchFamily="34" charset="0"/>
                <a:cs typeface="Arial" pitchFamily="34" charset="0"/>
              </a:rPr>
              <a:t>and Japanese </a:t>
            </a:r>
            <a:r>
              <a:rPr lang="en-CA" altLang="ja-JP" sz="2400" dirty="0" smtClean="0">
                <a:latin typeface="Arial" pitchFamily="34" charset="0"/>
                <a:cs typeface="Arial" pitchFamily="34" charset="0"/>
              </a:rPr>
              <a:t>nouns </a:t>
            </a:r>
            <a:r>
              <a:rPr lang="en-CA" altLang="ja-JP" sz="2400" dirty="0">
                <a:latin typeface="Arial" pitchFamily="34" charset="0"/>
                <a:cs typeface="Arial" pitchFamily="34" charset="0"/>
              </a:rPr>
              <a:t>have different prosodic structures. </a:t>
            </a:r>
            <a:br>
              <a:rPr lang="en-CA" altLang="ja-JP" sz="2400" dirty="0">
                <a:latin typeface="Arial" pitchFamily="34" charset="0"/>
                <a:cs typeface="Arial" pitchFamily="34" charset="0"/>
              </a:rPr>
            </a:br>
            <a:r>
              <a:rPr lang="en-CA" altLang="ja-JP" sz="2400" dirty="0" smtClean="0">
                <a:latin typeface="Arial" pitchFamily="34" charset="0"/>
                <a:cs typeface="Arial" pitchFamily="34" charset="0"/>
              </a:rPr>
              <a:t>Can </a:t>
            </a:r>
            <a:r>
              <a:rPr lang="en-CA" altLang="ja-JP" sz="2400" dirty="0">
                <a:latin typeface="Arial" pitchFamily="34" charset="0"/>
                <a:cs typeface="Arial" pitchFamily="34" charset="0"/>
              </a:rPr>
              <a:t>L1 English speakers of L2 </a:t>
            </a:r>
            <a:r>
              <a:rPr lang="en-CA" altLang="ja-JP" sz="2400" dirty="0" smtClean="0">
                <a:latin typeface="Arial" pitchFamily="34" charset="0"/>
                <a:cs typeface="Arial" pitchFamily="34" charset="0"/>
              </a:rPr>
              <a:t>Japanese (ESJ) acquire </a:t>
            </a:r>
            <a:r>
              <a:rPr lang="en-CA" altLang="ja-JP" sz="2400" dirty="0">
                <a:latin typeface="Arial" pitchFamily="34" charset="0"/>
                <a:cs typeface="Arial" pitchFamily="34" charset="0"/>
              </a:rPr>
              <a:t>the Japanese prosodic structures?</a:t>
            </a:r>
            <a:r>
              <a:rPr lang="en-CA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altLang="ja-JP" sz="2400" dirty="0" smtClean="0">
              <a:latin typeface="Arial" pitchFamily="34" charset="0"/>
              <a:ea typeface="Arial Unicode MS" pitchFamily="50" charset="-128"/>
              <a:cs typeface="Arial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  <a:defRPr/>
            </a:pPr>
            <a:endParaRPr lang="en-US" altLang="ja-JP" sz="2400" dirty="0" smtClean="0">
              <a:latin typeface="Arial" pitchFamily="34" charset="0"/>
              <a:ea typeface="Arial Unicode MS" pitchFamily="50" charset="-128"/>
              <a:cs typeface="Arial" pitchFamily="34" charset="0"/>
            </a:endParaRPr>
          </a:p>
          <a:p>
            <a:pPr>
              <a:buNone/>
              <a:defRPr/>
            </a:pPr>
            <a:r>
              <a:rPr lang="en-US" altLang="ja-JP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altLang="ja-JP" sz="2400" dirty="0" smtClean="0">
                <a:latin typeface="Arial Black" pitchFamily="34" charset="0"/>
              </a:rPr>
              <a:t>Contribution</a:t>
            </a:r>
          </a:p>
          <a:p>
            <a:pPr marL="371475" indent="-371475">
              <a:buNone/>
              <a:defRPr/>
            </a:pPr>
            <a:r>
              <a:rPr lang="en-CA" altLang="ja-JP" sz="2400" dirty="0" smtClean="0">
                <a:latin typeface="Arial" pitchFamily="34" charset="0"/>
                <a:cs typeface="Arial" pitchFamily="34" charset="0"/>
              </a:rPr>
              <a:t>   -Test </a:t>
            </a:r>
            <a:r>
              <a:rPr lang="en-CA" altLang="ja-JP" sz="2400" dirty="0">
                <a:latin typeface="Arial" pitchFamily="34" charset="0"/>
                <a:cs typeface="Arial" pitchFamily="34" charset="0"/>
              </a:rPr>
              <a:t>(and support) </a:t>
            </a:r>
            <a:r>
              <a:rPr lang="en-CA" altLang="ja-JP" sz="2400" dirty="0" smtClean="0">
                <a:latin typeface="Arial" pitchFamily="34" charset="0"/>
                <a:cs typeface="Arial" pitchFamily="34" charset="0"/>
              </a:rPr>
              <a:t>the Full Transfer  Full </a:t>
            </a:r>
            <a:r>
              <a:rPr lang="en-CA" altLang="ja-JP" sz="2400" dirty="0">
                <a:latin typeface="Arial" pitchFamily="34" charset="0"/>
                <a:cs typeface="Arial" pitchFamily="34" charset="0"/>
              </a:rPr>
              <a:t>Access Hypothesis </a:t>
            </a:r>
            <a:r>
              <a:rPr lang="en-CA" altLang="ja-JP" sz="2400" dirty="0" smtClean="0">
                <a:latin typeface="Arial" pitchFamily="34" charset="0"/>
                <a:cs typeface="Arial" pitchFamily="34" charset="0"/>
              </a:rPr>
              <a:t>(FT/FA) in phonology.</a:t>
            </a:r>
          </a:p>
          <a:p>
            <a:pPr marL="371475" indent="-371475">
              <a:buNone/>
              <a:defRPr/>
            </a:pPr>
            <a:r>
              <a:rPr lang="en-CA" altLang="ja-JP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CA" altLang="ja-JP" sz="2400" dirty="0" smtClean="0">
                <a:latin typeface="Arial" pitchFamily="34" charset="0"/>
                <a:cs typeface="Arial" pitchFamily="34" charset="0"/>
              </a:rPr>
              <a:t> - Fills a gap in L2 acquisition research. </a:t>
            </a:r>
            <a:br>
              <a:rPr lang="en-CA" altLang="ja-JP" sz="2400" dirty="0" smtClean="0">
                <a:latin typeface="Arial" pitchFamily="34" charset="0"/>
                <a:cs typeface="Arial" pitchFamily="34" charset="0"/>
              </a:rPr>
            </a:br>
            <a:r>
              <a:rPr lang="en-CA" altLang="ja-JP" sz="2400" dirty="0" smtClean="0">
                <a:latin typeface="Arial" pitchFamily="34" charset="0"/>
                <a:cs typeface="Arial" pitchFamily="34" charset="0"/>
              </a:rPr>
              <a:t>(Prosody of  compounds has been understudied )</a:t>
            </a:r>
            <a:endParaRPr lang="en-US" altLang="ja-JP" sz="2400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546646" y="1633036"/>
            <a:ext cx="1" cy="25420472"/>
          </a:xfrm>
          <a:prstGeom prst="line">
            <a:avLst/>
          </a:prstGeom>
          <a:ln w="254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88742" y="27023429"/>
            <a:ext cx="33672530" cy="60159"/>
          </a:xfrm>
          <a:prstGeom prst="line">
            <a:avLst/>
          </a:prstGeom>
          <a:ln w="254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88742" y="385522"/>
            <a:ext cx="4598894" cy="78455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484" tIns="48742" rIns="97484" bIns="48742" anchor="ctr"/>
          <a:lstStyle/>
          <a:p>
            <a:pPr algn="ctr" defTabSz="3787775">
              <a:defRPr/>
            </a:pPr>
            <a:endParaRPr lang="en-US" altLang="ja-JP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23" name="Picture 6" descr="McG_logo3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lum/>
          </a:blip>
          <a:srcRect/>
          <a:stretch>
            <a:fillRect/>
          </a:stretch>
        </p:blipFill>
        <p:spPr bwMode="auto">
          <a:xfrm>
            <a:off x="388743" y="1144012"/>
            <a:ext cx="4598895" cy="716366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  <p:sp>
        <p:nvSpPr>
          <p:cNvPr id="1047" name="Subtitle 2"/>
          <p:cNvSpPr txBox="1">
            <a:spLocks/>
          </p:cNvSpPr>
          <p:nvPr/>
        </p:nvSpPr>
        <p:spPr bwMode="auto">
          <a:xfrm>
            <a:off x="240292" y="994613"/>
            <a:ext cx="3956167" cy="101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78794" tIns="189397" rIns="378794" bIns="189397"/>
          <a:lstStyle/>
          <a:p>
            <a:pPr marL="1419225" indent="-1419225" eaLnBrk="0" hangingPunct="0">
              <a:spcBef>
                <a:spcPts val="0"/>
              </a:spcBef>
            </a:pPr>
            <a:r>
              <a:rPr lang="en-CA" altLang="ja-JP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McGill </a:t>
            </a:r>
            <a:r>
              <a:rPr lang="en-US" altLang="ja-JP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CA" altLang="ja-JP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niversity</a:t>
            </a:r>
            <a:endParaRPr lang="en-CA" altLang="ja-JP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1" name="Title 3"/>
          <p:cNvSpPr>
            <a:spLocks noGrp="1"/>
          </p:cNvSpPr>
          <p:nvPr>
            <p:ph type="title"/>
          </p:nvPr>
        </p:nvSpPr>
        <p:spPr>
          <a:xfrm>
            <a:off x="3765854" y="385522"/>
            <a:ext cx="26346911" cy="1468208"/>
          </a:xfrm>
          <a:solidFill>
            <a:srgbClr val="C00000"/>
          </a:solidFill>
        </p:spPr>
        <p:txBody>
          <a:bodyPr/>
          <a:lstStyle/>
          <a:p>
            <a:pPr eaLnBrk="1" hangingPunct="1"/>
            <a:r>
              <a:rPr lang="en-CA" altLang="ja-JP" sz="4400" dirty="0" smtClean="0">
                <a:solidFill>
                  <a:schemeClr val="bg1"/>
                </a:solidFill>
                <a:latin typeface="Arial Black" pitchFamily="34" charset="0"/>
              </a:rPr>
              <a:t>L2 acquisition of Japanese noun accents by L1 English speakers</a:t>
            </a:r>
            <a:r>
              <a:rPr lang="en-CA" altLang="ja-JP" sz="5800" dirty="0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en-CA" altLang="ja-JP" sz="5800" dirty="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en-CA" altLang="ja-JP" sz="3200" b="1" dirty="0" smtClean="0">
                <a:solidFill>
                  <a:schemeClr val="bg1"/>
                </a:solidFill>
              </a:rPr>
              <a:t>Tokiko </a:t>
            </a:r>
            <a:r>
              <a:rPr lang="en-CA" altLang="ja-JP" sz="3200" b="1" dirty="0" smtClean="0">
                <a:solidFill>
                  <a:schemeClr val="bg1"/>
                </a:solidFill>
              </a:rPr>
              <a:t>Okuma      (CRBLM  Department of Linguistics McGill University)   tokiko.okuma@mail.mcgill.ca</a:t>
            </a:r>
            <a:endParaRPr lang="en-US" altLang="ja-JP" sz="3200" b="1" dirty="0" smtClean="0">
              <a:solidFill>
                <a:schemeClr val="bg1"/>
              </a:solidFill>
            </a:endParaRPr>
          </a:p>
        </p:txBody>
      </p:sp>
      <p:sp>
        <p:nvSpPr>
          <p:cNvPr id="25" name="Content Placeholder 4"/>
          <p:cNvSpPr txBox="1">
            <a:spLocks/>
          </p:cNvSpPr>
          <p:nvPr/>
        </p:nvSpPr>
        <p:spPr bwMode="auto">
          <a:xfrm>
            <a:off x="685801" y="7848600"/>
            <a:ext cx="8113882" cy="613458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378794" tIns="189397" rIns="378794" bIns="189397"/>
          <a:lstStyle>
            <a:lvl1pPr marL="1419225" indent="-1419225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CA" sz="3200" dirty="0" smtClean="0">
                <a:solidFill>
                  <a:srgbClr val="0070C0"/>
                </a:solidFill>
                <a:latin typeface="Arial Black" pitchFamily="34" charset="0"/>
              </a:rPr>
              <a:t>3. Japanese</a:t>
            </a:r>
          </a:p>
          <a:p>
            <a:r>
              <a:rPr lang="en-CA" sz="800" dirty="0" smtClean="0"/>
              <a:t> </a:t>
            </a:r>
          </a:p>
          <a:p>
            <a:pPr>
              <a:spcAft>
                <a:spcPts val="1200"/>
              </a:spcAft>
            </a:pPr>
            <a:r>
              <a:rPr lang="en-CA" sz="2400" dirty="0" smtClean="0">
                <a:latin typeface="Arial Black" pitchFamily="34" charset="0"/>
              </a:rPr>
              <a:t>Variations of compound accent positions</a:t>
            </a:r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/>
              <a:t>a. </a:t>
            </a:r>
            <a:r>
              <a:rPr lang="en-CA" sz="2400" dirty="0" smtClean="0"/>
              <a:t>Accent </a:t>
            </a:r>
            <a:r>
              <a:rPr lang="en-CA" sz="2400" dirty="0"/>
              <a:t>on the final syllable of N</a:t>
            </a:r>
            <a:r>
              <a:rPr lang="en-CA" sz="2400" baseline="-25000" dirty="0"/>
              <a:t>1</a:t>
            </a:r>
            <a:r>
              <a:rPr lang="en-CA" sz="2400" dirty="0"/>
              <a:t>: LH…</a:t>
            </a:r>
            <a:r>
              <a:rPr lang="en-CA" sz="2400" u="sng" dirty="0"/>
              <a:t>H</a:t>
            </a:r>
            <a:r>
              <a:rPr lang="en-CA" sz="2400" dirty="0"/>
              <a:t>-LL</a:t>
            </a:r>
            <a:endParaRPr lang="en-US" sz="2400" dirty="0"/>
          </a:p>
          <a:p>
            <a:pPr lvl="0"/>
            <a:r>
              <a:rPr lang="en-CA" sz="2400" dirty="0" smtClean="0"/>
              <a:t>       </a:t>
            </a:r>
            <a:r>
              <a:rPr lang="en-CA" sz="2400" dirty="0" err="1" smtClean="0"/>
              <a:t>ákita</a:t>
            </a:r>
            <a:r>
              <a:rPr lang="en-CA" sz="2400" dirty="0" smtClean="0"/>
              <a:t>   </a:t>
            </a:r>
            <a:r>
              <a:rPr lang="en-CA" sz="2400" dirty="0"/>
              <a:t>+  </a:t>
            </a:r>
            <a:r>
              <a:rPr lang="en-CA" sz="2400" dirty="0" err="1"/>
              <a:t>inú</a:t>
            </a:r>
            <a:r>
              <a:rPr lang="en-CA" sz="2400" dirty="0"/>
              <a:t>    </a:t>
            </a:r>
            <a:r>
              <a:rPr lang="en-CA" sz="2400" dirty="0" smtClean="0"/>
              <a:t> →  </a:t>
            </a:r>
            <a:r>
              <a:rPr lang="en-CA" sz="2400" dirty="0" err="1" smtClean="0"/>
              <a:t>aki</a:t>
            </a:r>
            <a:r>
              <a:rPr lang="en-CA" sz="2400" dirty="0" smtClean="0"/>
              <a:t>(</a:t>
            </a:r>
            <a:r>
              <a:rPr lang="en-CA" sz="2400" dirty="0" err="1" smtClean="0"/>
              <a:t>tá-i</a:t>
            </a:r>
            <a:r>
              <a:rPr lang="en-CA" sz="2400" dirty="0" smtClean="0"/>
              <a:t>)nu         </a:t>
            </a:r>
            <a:r>
              <a:rPr lang="en-CA" sz="2400" dirty="0"/>
              <a:t>‘Akita dog’             </a:t>
            </a:r>
            <a:endParaRPr lang="en-US" sz="2400" dirty="0"/>
          </a:p>
          <a:p>
            <a:pPr lvl="0"/>
            <a:r>
              <a:rPr lang="en-US" sz="1200" dirty="0" smtClean="0"/>
              <a:t>      </a:t>
            </a:r>
            <a:endParaRPr lang="en-US" sz="1200" dirty="0"/>
          </a:p>
          <a:p>
            <a:r>
              <a:rPr lang="en-CA" sz="2400" dirty="0" smtClean="0"/>
              <a:t>b. </a:t>
            </a:r>
            <a:r>
              <a:rPr lang="en-CA" sz="2400" dirty="0"/>
              <a:t>Accent on the first syllable of N</a:t>
            </a:r>
            <a:r>
              <a:rPr lang="en-CA" sz="2400" baseline="-25000" dirty="0"/>
              <a:t>2</a:t>
            </a:r>
            <a:r>
              <a:rPr lang="en-CA" sz="2400" dirty="0"/>
              <a:t>: LH…H-</a:t>
            </a:r>
            <a:r>
              <a:rPr lang="en-CA" sz="2400" u="sng" dirty="0"/>
              <a:t>H</a:t>
            </a:r>
            <a:r>
              <a:rPr lang="en-CA" sz="2400" dirty="0"/>
              <a:t>LLL</a:t>
            </a:r>
            <a:endParaRPr lang="en-US" sz="2400" dirty="0"/>
          </a:p>
          <a:p>
            <a:r>
              <a:rPr lang="en-CA" sz="2400" dirty="0" smtClean="0"/>
              <a:t>         </a:t>
            </a:r>
            <a:r>
              <a:rPr lang="en-US" altLang="ja-JP" sz="2400" dirty="0" err="1" smtClean="0"/>
              <a:t>nó</a:t>
            </a:r>
            <a:r>
              <a:rPr lang="en-US" altLang="ja-JP" sz="2400" dirty="0" smtClean="0"/>
              <a:t> + </a:t>
            </a:r>
            <a:r>
              <a:rPr lang="en-US" altLang="ja-JP" sz="2400" dirty="0" err="1" smtClean="0"/>
              <a:t>nezumi</a:t>
            </a:r>
            <a:r>
              <a:rPr lang="en-US" altLang="ja-JP" sz="2400" dirty="0" smtClean="0"/>
              <a:t>    →   no-(</a:t>
            </a:r>
            <a:r>
              <a:rPr lang="en-US" altLang="ja-JP" sz="2400" dirty="0" err="1" smtClean="0"/>
              <a:t>nézu</a:t>
            </a:r>
            <a:r>
              <a:rPr lang="en-US" altLang="ja-JP" sz="2400" dirty="0" smtClean="0"/>
              <a:t>)mi    ‘field mouse’</a:t>
            </a:r>
            <a:endParaRPr lang="en-US" sz="2400" dirty="0" smtClean="0"/>
          </a:p>
          <a:p>
            <a:pPr lvl="0"/>
            <a:endParaRPr lang="en-CA" sz="1200" dirty="0" smtClean="0"/>
          </a:p>
          <a:p>
            <a:pPr lvl="0"/>
            <a:r>
              <a:rPr lang="en-CA" sz="2400" dirty="0" smtClean="0"/>
              <a:t>c. Unaccented LH…H-HH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smtClean="0"/>
              <a:t>       </a:t>
            </a:r>
            <a:r>
              <a:rPr lang="en-US" sz="2400" dirty="0" err="1" smtClean="0"/>
              <a:t>akagi</a:t>
            </a:r>
            <a:r>
              <a:rPr lang="en-US" sz="2400" dirty="0" smtClean="0"/>
              <a:t>    </a:t>
            </a:r>
            <a:r>
              <a:rPr lang="en-US" sz="2400" dirty="0"/>
              <a:t>+ </a:t>
            </a:r>
            <a:r>
              <a:rPr lang="en-US" sz="2400" dirty="0" err="1"/>
              <a:t>jamá</a:t>
            </a:r>
            <a:r>
              <a:rPr lang="en-US" sz="2400" dirty="0"/>
              <a:t> →  </a:t>
            </a:r>
            <a:r>
              <a:rPr lang="en-US" sz="2400" dirty="0" err="1"/>
              <a:t>akagi-jama</a:t>
            </a:r>
            <a:r>
              <a:rPr lang="en-US" sz="2400" dirty="0"/>
              <a:t>   </a:t>
            </a:r>
            <a:r>
              <a:rPr lang="en-US" sz="2400" dirty="0" smtClean="0"/>
              <a:t>‘</a:t>
            </a:r>
            <a:r>
              <a:rPr lang="en-US" sz="2400" dirty="0" err="1"/>
              <a:t>Akagi</a:t>
            </a:r>
            <a:r>
              <a:rPr lang="en-US" sz="2400" dirty="0"/>
              <a:t> mountain</a:t>
            </a:r>
            <a:r>
              <a:rPr lang="en-US" sz="2400" dirty="0" smtClean="0"/>
              <a:t>’</a:t>
            </a:r>
          </a:p>
          <a:p>
            <a:endParaRPr lang="en-CA" sz="1200" dirty="0" smtClean="0">
              <a:latin typeface="Arial Black" pitchFamily="34" charset="0"/>
            </a:endParaRPr>
          </a:p>
          <a:p>
            <a:pPr marL="1085850" indent="-1085850"/>
            <a:r>
              <a:rPr lang="en-CA" altLang="ja-JP" sz="2400" dirty="0" smtClean="0"/>
              <a:t>Default </a:t>
            </a:r>
            <a:r>
              <a:rPr lang="en-CA" altLang="ja-JP" sz="2400" dirty="0" err="1" smtClean="0"/>
              <a:t>accentuation:the</a:t>
            </a:r>
            <a:r>
              <a:rPr lang="en-CA" altLang="ja-JP" sz="2400" dirty="0" smtClean="0"/>
              <a:t> </a:t>
            </a:r>
            <a:r>
              <a:rPr lang="en-CA" altLang="ja-JP" sz="2400" dirty="0"/>
              <a:t>head of the </a:t>
            </a:r>
            <a:r>
              <a:rPr lang="en-CA" altLang="ja-JP" sz="2400" dirty="0" err="1" smtClean="0"/>
              <a:t>bimoraic</a:t>
            </a:r>
            <a:r>
              <a:rPr lang="en-CA" altLang="ja-JP" sz="2400" dirty="0" smtClean="0"/>
              <a:t> </a:t>
            </a:r>
            <a:r>
              <a:rPr lang="en-CA" altLang="ja-JP" sz="2400" dirty="0"/>
              <a:t>trochaic </a:t>
            </a:r>
            <a:r>
              <a:rPr lang="en-CA" altLang="ja-JP" sz="2400" dirty="0" smtClean="0"/>
              <a:t>foot (Shinohara 2002)</a:t>
            </a:r>
            <a:endParaRPr lang="en-CA" sz="2400" dirty="0" smtClean="0"/>
          </a:p>
          <a:p>
            <a:pPr marL="0" indent="0">
              <a:spcBef>
                <a:spcPts val="1200"/>
              </a:spcBef>
            </a:pPr>
            <a:r>
              <a:rPr lang="en-CA" altLang="ja-JP" sz="2400" dirty="0">
                <a:solidFill>
                  <a:srgbClr val="FF0000"/>
                </a:solidFill>
              </a:rPr>
              <a:t>→ J has </a:t>
            </a:r>
            <a:r>
              <a:rPr lang="en-CA" altLang="ja-JP" sz="2400" dirty="0" smtClean="0">
                <a:solidFill>
                  <a:srgbClr val="FF0000"/>
                </a:solidFill>
              </a:rPr>
              <a:t>compounds </a:t>
            </a:r>
            <a:r>
              <a:rPr lang="en-CA" altLang="ja-JP" sz="2400" dirty="0">
                <a:solidFill>
                  <a:srgbClr val="FF0000"/>
                </a:solidFill>
              </a:rPr>
              <a:t>with no </a:t>
            </a:r>
            <a:r>
              <a:rPr lang="en-CA" altLang="ja-JP" sz="2400" dirty="0" smtClean="0">
                <a:solidFill>
                  <a:srgbClr val="FF0000"/>
                </a:solidFill>
              </a:rPr>
              <a:t>accent. When accented,</a:t>
            </a:r>
            <a:br>
              <a:rPr lang="en-CA" altLang="ja-JP" sz="2400" dirty="0" smtClean="0">
                <a:solidFill>
                  <a:srgbClr val="FF0000"/>
                </a:solidFill>
              </a:rPr>
            </a:br>
            <a:r>
              <a:rPr lang="en-CA" altLang="ja-JP" sz="2400" dirty="0" smtClean="0">
                <a:solidFill>
                  <a:srgbClr val="FF0000"/>
                </a:solidFill>
              </a:rPr>
              <a:t>     the </a:t>
            </a:r>
            <a:r>
              <a:rPr lang="en-CA" altLang="ja-JP" sz="2400" smtClean="0">
                <a:solidFill>
                  <a:srgbClr val="FF0000"/>
                </a:solidFill>
              </a:rPr>
              <a:t>foot crosses </a:t>
            </a:r>
            <a:r>
              <a:rPr lang="en-CA" altLang="ja-JP" sz="2400" dirty="0" smtClean="0">
                <a:solidFill>
                  <a:srgbClr val="FF0000"/>
                </a:solidFill>
              </a:rPr>
              <a:t>over the </a:t>
            </a:r>
            <a:r>
              <a:rPr lang="en-CA" altLang="ja-JP" sz="2400" dirty="0">
                <a:solidFill>
                  <a:srgbClr val="FF0000"/>
                </a:solidFill>
              </a:rPr>
              <a:t>N</a:t>
            </a:r>
            <a:r>
              <a:rPr lang="en-CA" altLang="ja-JP" sz="2400" baseline="-25000" dirty="0">
                <a:solidFill>
                  <a:srgbClr val="FF0000"/>
                </a:solidFill>
              </a:rPr>
              <a:t>1</a:t>
            </a:r>
            <a:r>
              <a:rPr lang="en-CA" altLang="ja-JP" sz="2400" dirty="0">
                <a:solidFill>
                  <a:srgbClr val="FF0000"/>
                </a:solidFill>
              </a:rPr>
              <a:t>N</a:t>
            </a:r>
            <a:r>
              <a:rPr lang="en-CA" altLang="ja-JP" sz="2400" baseline="-25000" dirty="0">
                <a:solidFill>
                  <a:srgbClr val="FF0000"/>
                </a:solidFill>
              </a:rPr>
              <a:t>2</a:t>
            </a:r>
            <a:r>
              <a:rPr lang="en-CA" altLang="ja-JP" sz="2400" dirty="0" smtClean="0">
                <a:solidFill>
                  <a:srgbClr val="FF0000"/>
                </a:solidFill>
              </a:rPr>
              <a:t> boundary</a:t>
            </a:r>
            <a:endParaRPr lang="en-CA" sz="2400" dirty="0">
              <a:solidFill>
                <a:srgbClr val="FF0000"/>
              </a:solidFill>
            </a:endParaRPr>
          </a:p>
          <a:p>
            <a:endParaRPr lang="en-CA" altLang="ja-JP" sz="2400" dirty="0">
              <a:latin typeface="Arial" pitchFamily="34" charset="0"/>
              <a:cs typeface="Arial" pitchFamily="34" charset="0"/>
            </a:endParaRPr>
          </a:p>
          <a:p>
            <a:r>
              <a:rPr lang="en-US" altLang="ja-JP" sz="24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marL="542925" indent="-542925" eaLnBrk="1" hangingPunct="1">
              <a:spcBef>
                <a:spcPct val="20000"/>
              </a:spcBef>
              <a:defRPr/>
            </a:pPr>
            <a:endParaRPr lang="en-US" altLang="ja-JP" sz="2400" dirty="0" smtClean="0">
              <a:latin typeface="Calibri" pitchFamily="34" charset="0"/>
            </a:endParaRPr>
          </a:p>
        </p:txBody>
      </p:sp>
      <p:sp>
        <p:nvSpPr>
          <p:cNvPr id="47" name="Content Placeholder 4"/>
          <p:cNvSpPr txBox="1">
            <a:spLocks/>
          </p:cNvSpPr>
          <p:nvPr/>
        </p:nvSpPr>
        <p:spPr bwMode="auto">
          <a:xfrm>
            <a:off x="685801" y="14427242"/>
            <a:ext cx="11049000" cy="1250394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378794" tIns="189397" rIns="378794" bIns="189397"/>
          <a:lstStyle/>
          <a:p>
            <a:pPr marL="1419225" indent="-1419225">
              <a:spcBef>
                <a:spcPct val="20000"/>
              </a:spcBef>
              <a:defRPr/>
            </a:pPr>
            <a:r>
              <a:rPr lang="en-US" altLang="ja-JP" sz="3200" dirty="0" smtClean="0">
                <a:solidFill>
                  <a:srgbClr val="0070C0"/>
                </a:solidFill>
                <a:latin typeface="Arial Black" pitchFamily="34" charset="0"/>
              </a:rPr>
              <a:t>5. The experiment</a:t>
            </a:r>
          </a:p>
          <a:p>
            <a:pPr marL="1419225" indent="-1419225">
              <a:spcBef>
                <a:spcPct val="20000"/>
              </a:spcBef>
              <a:defRPr/>
            </a:pPr>
            <a:r>
              <a:rPr lang="en-CA" sz="2400" dirty="0"/>
              <a:t>Informants: </a:t>
            </a:r>
            <a:r>
              <a:rPr lang="en-CA" sz="2400" dirty="0" smtClean="0"/>
              <a:t>ESJ </a:t>
            </a:r>
            <a:r>
              <a:rPr lang="en-CA" sz="2400" dirty="0"/>
              <a:t>(</a:t>
            </a:r>
            <a:r>
              <a:rPr lang="en-CA" sz="2400" dirty="0" smtClean="0"/>
              <a:t>n=9, intermediate/advanced) and native J speakers </a:t>
            </a:r>
          </a:p>
          <a:p>
            <a:pPr marL="723900" indent="-723900">
              <a:spcBef>
                <a:spcPct val="20000"/>
              </a:spcBef>
              <a:defRPr/>
            </a:pPr>
            <a:r>
              <a:rPr lang="en-CA" sz="2400" dirty="0" smtClean="0"/>
              <a:t>Task: The </a:t>
            </a:r>
            <a:r>
              <a:rPr lang="en-CA" sz="2400" dirty="0"/>
              <a:t>informants </a:t>
            </a:r>
            <a:r>
              <a:rPr lang="en-CA" sz="2400" dirty="0" smtClean="0"/>
              <a:t>read </a:t>
            </a:r>
            <a:r>
              <a:rPr lang="en-CA" sz="2400" dirty="0"/>
              <a:t>aloud </a:t>
            </a:r>
            <a:r>
              <a:rPr lang="en-CA" sz="2400" dirty="0" smtClean="0"/>
              <a:t>simple and compound nouns</a:t>
            </a:r>
            <a:endParaRPr lang="en-US" sz="2400" dirty="0"/>
          </a:p>
          <a:p>
            <a:pPr>
              <a:spcBef>
                <a:spcPct val="20000"/>
              </a:spcBef>
              <a:defRPr/>
            </a:pPr>
            <a:r>
              <a:rPr lang="en-US" sz="2400" dirty="0" smtClean="0"/>
              <a:t>    a. Words </a:t>
            </a:r>
            <a:r>
              <a:rPr lang="en-US" sz="2400" dirty="0"/>
              <a:t>in </a:t>
            </a:r>
            <a:r>
              <a:rPr lang="en-US" sz="2400" dirty="0" smtClean="0"/>
              <a:t>isolation</a:t>
            </a:r>
          </a:p>
          <a:p>
            <a:pPr>
              <a:spcBef>
                <a:spcPct val="20000"/>
              </a:spcBef>
              <a:defRPr/>
            </a:pPr>
            <a:endParaRPr lang="en-CA" altLang="ja-JP" sz="2400" dirty="0" smtClean="0"/>
          </a:p>
          <a:p>
            <a:pPr>
              <a:spcBef>
                <a:spcPct val="20000"/>
              </a:spcBef>
              <a:defRPr/>
            </a:pPr>
            <a:endParaRPr lang="en-CA" altLang="ja-JP" sz="2400" dirty="0"/>
          </a:p>
          <a:p>
            <a:pPr>
              <a:spcBef>
                <a:spcPct val="20000"/>
              </a:spcBef>
              <a:defRPr/>
            </a:pPr>
            <a:r>
              <a:rPr lang="en-CA" altLang="ja-JP" sz="2400" dirty="0" smtClean="0"/>
              <a:t>       </a:t>
            </a:r>
            <a:r>
              <a:rPr lang="en-CA" altLang="ja-JP" sz="2400" dirty="0" err="1" smtClean="0"/>
              <a:t>ryokoo</a:t>
            </a:r>
            <a:r>
              <a:rPr lang="en-CA" altLang="ja-JP" sz="2400" dirty="0" smtClean="0"/>
              <a:t> </a:t>
            </a:r>
            <a:r>
              <a:rPr lang="en-CA" altLang="ja-JP" sz="2400" dirty="0"/>
              <a:t>‘traveling’   </a:t>
            </a:r>
            <a:r>
              <a:rPr lang="en-CA" altLang="ja-JP" sz="2400" dirty="0" smtClean="0"/>
              <a:t> </a:t>
            </a:r>
            <a:r>
              <a:rPr lang="en-CA" altLang="ja-JP" sz="2400" dirty="0"/>
              <a:t>pan ‘bread’    </a:t>
            </a:r>
            <a:r>
              <a:rPr lang="en-CA" altLang="ja-JP" sz="2400" dirty="0" smtClean="0"/>
              <a:t>     </a:t>
            </a:r>
            <a:r>
              <a:rPr lang="en-CA" altLang="ja-JP" sz="2400" dirty="0"/>
              <a:t>usage ‘</a:t>
            </a:r>
            <a:r>
              <a:rPr lang="en-CA" altLang="ja-JP" sz="2400" dirty="0" smtClean="0"/>
              <a:t>rabbit’</a:t>
            </a:r>
            <a:endParaRPr lang="en-US" sz="2400" dirty="0"/>
          </a:p>
          <a:p>
            <a:pPr>
              <a:spcBef>
                <a:spcPts val="1200"/>
              </a:spcBef>
              <a:defRPr/>
            </a:pPr>
            <a:r>
              <a:rPr lang="en-US" sz="2400" dirty="0" smtClean="0"/>
              <a:t>   </a:t>
            </a:r>
            <a:endParaRPr lang="en-US" sz="1400" dirty="0" smtClean="0"/>
          </a:p>
          <a:p>
            <a:pPr>
              <a:spcBef>
                <a:spcPts val="0"/>
              </a:spcBef>
              <a:defRPr/>
            </a:pPr>
            <a:r>
              <a:rPr lang="en-US" sz="2400" dirty="0" smtClean="0"/>
              <a:t>    b. The novel compound</a:t>
            </a:r>
            <a:endParaRPr lang="en-US" sz="2400" dirty="0"/>
          </a:p>
          <a:p>
            <a:r>
              <a:rPr lang="en-CA" sz="2400" dirty="0" smtClean="0"/>
              <a:t>                      </a:t>
            </a:r>
          </a:p>
          <a:p>
            <a:r>
              <a:rPr lang="en-CA" sz="2400" dirty="0"/>
              <a:t> </a:t>
            </a:r>
            <a:r>
              <a:rPr lang="en-CA" sz="2400" dirty="0" smtClean="0"/>
              <a:t>                         +                         →</a:t>
            </a:r>
            <a:endParaRPr lang="en-US" sz="2400" dirty="0" smtClean="0"/>
          </a:p>
          <a:p>
            <a:r>
              <a:rPr lang="en-CA" sz="2400" dirty="0" smtClean="0"/>
              <a:t>        </a:t>
            </a:r>
            <a:r>
              <a:rPr lang="en-CA" altLang="ja-JP" sz="2400" dirty="0" err="1" smtClean="0"/>
              <a:t>usagi</a:t>
            </a:r>
            <a:r>
              <a:rPr lang="en-CA" altLang="ja-JP" sz="2400" dirty="0" smtClean="0"/>
              <a:t>  ‘rabbit’    pan ‘bread’            (     ?     )           </a:t>
            </a:r>
            <a:r>
              <a:rPr lang="en-CA" sz="2400" dirty="0" smtClean="0"/>
              <a:t>    </a:t>
            </a:r>
          </a:p>
          <a:p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    c. The carrier sentence</a:t>
            </a:r>
          </a:p>
          <a:p>
            <a:r>
              <a:rPr lang="en-US" altLang="ja-JP" sz="2400" dirty="0" smtClean="0"/>
              <a:t>           </a:t>
            </a:r>
            <a:r>
              <a:rPr lang="ja-JP" altLang="ja-JP" sz="2400" dirty="0" smtClean="0"/>
              <a:t>（</a:t>
            </a:r>
            <a:r>
              <a:rPr lang="ja-JP" altLang="ja-JP" sz="2400" dirty="0"/>
              <a:t>　　　？　　　）</a:t>
            </a:r>
            <a:r>
              <a:rPr lang="en-US" altLang="ja-JP" sz="2400" dirty="0"/>
              <a:t>-</a:t>
            </a:r>
            <a:r>
              <a:rPr lang="en-US" altLang="ja-JP" sz="2400" dirty="0" err="1"/>
              <a:t>ga</a:t>
            </a:r>
            <a:r>
              <a:rPr lang="en-CA" altLang="ja-JP" sz="2400" dirty="0"/>
              <a:t>     </a:t>
            </a:r>
            <a:r>
              <a:rPr lang="en-CA" altLang="ja-JP" sz="2400" dirty="0" err="1"/>
              <a:t>arimasu</a:t>
            </a:r>
            <a:r>
              <a:rPr lang="ja-JP" altLang="ja-JP" sz="2400" dirty="0"/>
              <a:t>　</a:t>
            </a:r>
            <a:r>
              <a:rPr lang="en-CA" altLang="ja-JP" sz="2400" dirty="0"/>
              <a:t>‘Here is a (  ?   ) ’</a:t>
            </a:r>
            <a:endParaRPr lang="ja-JP" altLang="ja-JP" sz="2400" dirty="0"/>
          </a:p>
          <a:p>
            <a:r>
              <a:rPr lang="en-CA" altLang="ja-JP" sz="2400" dirty="0"/>
              <a:t>           </a:t>
            </a:r>
            <a:r>
              <a:rPr lang="en-CA" altLang="ja-JP" sz="2400" dirty="0" smtClean="0"/>
              <a:t>                      </a:t>
            </a:r>
            <a:r>
              <a:rPr lang="en-CA" altLang="ja-JP" sz="2400" dirty="0"/>
              <a:t>-Nom    is</a:t>
            </a:r>
            <a:endParaRPr lang="ja-JP" altLang="ja-JP" sz="2400" dirty="0"/>
          </a:p>
          <a:p>
            <a:endParaRPr lang="en-CA" altLang="ja-JP" sz="2400" dirty="0" smtClean="0"/>
          </a:p>
          <a:p>
            <a:r>
              <a:rPr lang="en-CA" altLang="ja-JP" sz="2400" dirty="0" smtClean="0"/>
              <a:t>Production </a:t>
            </a:r>
            <a:r>
              <a:rPr lang="en-CA" altLang="ja-JP" sz="2400" dirty="0"/>
              <a:t>of the simple nouns in </a:t>
            </a:r>
            <a:r>
              <a:rPr lang="en-CA" altLang="ja-JP" sz="2400" dirty="0" smtClean="0"/>
              <a:t>(b) </a:t>
            </a:r>
            <a:r>
              <a:rPr lang="en-CA" altLang="ja-JP" sz="2400" dirty="0"/>
              <a:t>and compounds in </a:t>
            </a:r>
            <a:r>
              <a:rPr lang="en-CA" altLang="ja-JP" sz="2400" dirty="0" smtClean="0"/>
              <a:t>(c</a:t>
            </a:r>
            <a:r>
              <a:rPr lang="en-CA" altLang="ja-JP" sz="2400" dirty="0"/>
              <a:t>) were </a:t>
            </a:r>
            <a:r>
              <a:rPr lang="en-CA" altLang="ja-JP" sz="2400" dirty="0" smtClean="0"/>
              <a:t>analyzed in </a:t>
            </a:r>
            <a:r>
              <a:rPr lang="en-CA" altLang="ja-JP" sz="2400" dirty="0" err="1" smtClean="0"/>
              <a:t>Praat</a:t>
            </a:r>
            <a:r>
              <a:rPr lang="en-CA" altLang="ja-JP" sz="2400" dirty="0" smtClean="0"/>
              <a:t> (</a:t>
            </a:r>
            <a:r>
              <a:rPr lang="en-CA" sz="2400" dirty="0" err="1"/>
              <a:t>Boersma</a:t>
            </a:r>
            <a:r>
              <a:rPr lang="en-CA" sz="2400" dirty="0"/>
              <a:t> &amp; </a:t>
            </a:r>
            <a:r>
              <a:rPr lang="en-CA" sz="2400" dirty="0" err="1"/>
              <a:t>Weenink</a:t>
            </a:r>
            <a:r>
              <a:rPr lang="en-CA" sz="2400" dirty="0"/>
              <a:t>, </a:t>
            </a:r>
            <a:r>
              <a:rPr lang="en-CA" sz="2400" dirty="0" smtClean="0"/>
              <a:t>2011)</a:t>
            </a:r>
            <a:r>
              <a:rPr lang="en-CA" altLang="ja-JP" sz="2400" dirty="0" smtClean="0"/>
              <a:t>.</a:t>
            </a:r>
            <a:r>
              <a:rPr lang="en-CA" sz="2400" dirty="0"/>
              <a:t> </a:t>
            </a:r>
            <a:endParaRPr lang="en-US" sz="2400" dirty="0"/>
          </a:p>
          <a:p>
            <a:endParaRPr lang="en-CA" sz="2400" dirty="0" smtClean="0"/>
          </a:p>
          <a:p>
            <a:endParaRPr lang="en-CA" sz="2400" dirty="0"/>
          </a:p>
          <a:p>
            <a:endParaRPr lang="en-CA" sz="2400" dirty="0" smtClean="0"/>
          </a:p>
          <a:p>
            <a:endParaRPr lang="en-CA" sz="2400" dirty="0"/>
          </a:p>
          <a:p>
            <a:endParaRPr lang="en-CA" sz="2400" dirty="0" smtClean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34061272" y="1663116"/>
            <a:ext cx="0" cy="25528253"/>
          </a:xfrm>
          <a:prstGeom prst="line">
            <a:avLst/>
          </a:prstGeom>
          <a:ln w="2540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0" name="TextBox 11"/>
          <p:cNvSpPr txBox="1">
            <a:spLocks noChangeArrowheads="1"/>
          </p:cNvSpPr>
          <p:nvPr/>
        </p:nvSpPr>
        <p:spPr bwMode="auto">
          <a:xfrm>
            <a:off x="30112766" y="385522"/>
            <a:ext cx="4049098" cy="146804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lIns="97484" tIns="48742" rIns="97484" bIns="48742">
            <a:spAutoFit/>
          </a:bodyPr>
          <a:lstStyle/>
          <a:p>
            <a:pPr algn="ctr" defTabSz="3787775"/>
            <a:endParaRPr lang="en-CA" altLang="ja-JP" sz="900" dirty="0">
              <a:solidFill>
                <a:schemeClr val="bg1"/>
              </a:solidFill>
              <a:latin typeface="Arial Black" pitchFamily="34" charset="0"/>
            </a:endParaRPr>
          </a:p>
          <a:p>
            <a:pPr algn="ctr" defTabSz="3787775"/>
            <a:r>
              <a:rPr lang="ja-JP" altLang="en-US" sz="2800" dirty="0" smtClean="0">
                <a:solidFill>
                  <a:schemeClr val="bg1"/>
                </a:solidFill>
                <a:latin typeface="Arial Black" pitchFamily="34" charset="0"/>
              </a:rPr>
              <a:t>　</a:t>
            </a:r>
            <a:endParaRPr lang="en-CA" altLang="ja-JP" sz="28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 defTabSz="3787775"/>
            <a:r>
              <a:rPr lang="ja-JP" altLang="en-US" sz="2800" dirty="0" smtClean="0">
                <a:solidFill>
                  <a:schemeClr val="bg1"/>
                </a:solidFill>
                <a:latin typeface="Arial Black" pitchFamily="34" charset="0"/>
              </a:rPr>
              <a:t>　　　</a:t>
            </a:r>
            <a:endParaRPr lang="en-CA" altLang="ja-JP" sz="28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 defTabSz="3787775"/>
            <a:endParaRPr lang="en-CA" altLang="ja-JP" sz="2400" b="1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2" name="Content Placeholder 4"/>
          <p:cNvSpPr txBox="1">
            <a:spLocks/>
          </p:cNvSpPr>
          <p:nvPr/>
        </p:nvSpPr>
        <p:spPr bwMode="auto">
          <a:xfrm>
            <a:off x="9028341" y="7848600"/>
            <a:ext cx="8196666" cy="619173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378794" tIns="189397" rIns="378794" bIns="189397"/>
          <a:lstStyle>
            <a:lvl1pPr marL="1419225" indent="-1419225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CA" sz="3200" dirty="0" smtClean="0">
                <a:solidFill>
                  <a:srgbClr val="0070C0"/>
                </a:solidFill>
                <a:latin typeface="Arial Black" pitchFamily="34" charset="0"/>
              </a:rPr>
              <a:t>3. Japanese</a:t>
            </a:r>
          </a:p>
          <a:p>
            <a:endParaRPr lang="en-CA" sz="2400" dirty="0" smtClean="0"/>
          </a:p>
          <a:p>
            <a:r>
              <a:rPr lang="en-US" altLang="ja-JP" sz="2400" dirty="0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      </a:t>
            </a:r>
            <a:r>
              <a:rPr lang="en-US" altLang="ja-JP" sz="2400" dirty="0" smtClean="0">
                <a:latin typeface="Arial Black" pitchFamily="34" charset="0"/>
                <a:ea typeface="Arial Unicode MS" pitchFamily="50" charset="-128"/>
                <a:cs typeface="Arial" pitchFamily="34" charset="0"/>
              </a:rPr>
              <a:t>Simple </a:t>
            </a:r>
            <a:r>
              <a:rPr lang="en-US" altLang="ja-JP" sz="2400" dirty="0">
                <a:latin typeface="Arial Black" pitchFamily="34" charset="0"/>
                <a:ea typeface="Arial Unicode MS" pitchFamily="50" charset="-128"/>
                <a:cs typeface="Arial" pitchFamily="34" charset="0"/>
              </a:rPr>
              <a:t>nouns      </a:t>
            </a:r>
            <a:r>
              <a:rPr lang="en-US" altLang="ja-JP" sz="2400" dirty="0" smtClean="0">
                <a:latin typeface="Arial Black" pitchFamily="34" charset="0"/>
                <a:ea typeface="Arial Unicode MS" pitchFamily="50" charset="-128"/>
                <a:cs typeface="Arial" pitchFamily="34" charset="0"/>
              </a:rPr>
              <a:t>     Compound nouns</a:t>
            </a:r>
            <a:r>
              <a:rPr lang="en-CA" altLang="ja-JP" sz="2400" dirty="0" smtClean="0"/>
              <a:t>                           </a:t>
            </a:r>
            <a:endParaRPr lang="en-CA" altLang="ja-JP" sz="2400" dirty="0"/>
          </a:p>
          <a:p>
            <a:r>
              <a:rPr lang="en-CA" sz="2400" dirty="0" smtClean="0"/>
              <a:t>      (Unaccented)                  (Unaccented)</a:t>
            </a:r>
          </a:p>
          <a:p>
            <a:endParaRPr lang="en-CA" altLang="ja-JP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CA" altLang="ja-JP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CA" altLang="ja-JP" sz="2400" dirty="0" smtClean="0">
                <a:latin typeface="Arial" pitchFamily="34" charset="0"/>
                <a:cs typeface="Arial" pitchFamily="34" charset="0"/>
              </a:rPr>
              <a:t>     (2a)                                    (2b) (limited number)</a:t>
            </a:r>
          </a:p>
          <a:p>
            <a:r>
              <a:rPr lang="en-CA" altLang="ja-JP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CA" altLang="ja-JP" sz="2400" dirty="0" smtClean="0">
                <a:latin typeface="Arial" pitchFamily="34" charset="0"/>
                <a:cs typeface="Arial" pitchFamily="34" charset="0"/>
              </a:rPr>
              <a:t>              </a:t>
            </a:r>
            <a:r>
              <a:rPr lang="en-CA" altLang="ja-JP" sz="2400" dirty="0" err="1" smtClean="0">
                <a:latin typeface="Arial" pitchFamily="34" charset="0"/>
                <a:cs typeface="Arial" pitchFamily="34" charset="0"/>
              </a:rPr>
              <a:t>PWd</a:t>
            </a:r>
            <a:r>
              <a:rPr lang="en-CA" altLang="ja-JP" sz="2400" dirty="0" smtClean="0">
                <a:latin typeface="Arial" pitchFamily="34" charset="0"/>
                <a:cs typeface="Arial" pitchFamily="34" charset="0"/>
              </a:rPr>
              <a:t>                               </a:t>
            </a:r>
            <a:r>
              <a:rPr lang="en-CA" altLang="ja-JP" sz="2400" dirty="0" err="1" smtClean="0">
                <a:latin typeface="Arial" pitchFamily="34" charset="0"/>
                <a:cs typeface="Arial" pitchFamily="34" charset="0"/>
              </a:rPr>
              <a:t>PWd</a:t>
            </a:r>
            <a:endParaRPr lang="en-CA" altLang="ja-JP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CA" altLang="ja-JP" sz="2400" dirty="0" smtClean="0"/>
              <a:t>                  </a:t>
            </a:r>
            <a:r>
              <a:rPr lang="en-CA" altLang="ja-JP" sz="2400" dirty="0"/>
              <a:t>| </a:t>
            </a:r>
            <a:r>
              <a:rPr lang="en-CA" altLang="ja-JP" sz="2400" dirty="0" smtClean="0"/>
              <a:t>                                     |</a:t>
            </a:r>
            <a:endParaRPr lang="en-CA" altLang="ja-JP" sz="2400" dirty="0">
              <a:latin typeface="Arial" pitchFamily="34" charset="0"/>
              <a:cs typeface="Arial" pitchFamily="34" charset="0"/>
            </a:endParaRPr>
          </a:p>
          <a:p>
            <a:r>
              <a:rPr lang="en-US" altLang="ja-JP" sz="2400" dirty="0" smtClean="0">
                <a:latin typeface="Arial" pitchFamily="34" charset="0"/>
                <a:cs typeface="Arial" pitchFamily="34" charset="0"/>
              </a:rPr>
              <a:t>                </a:t>
            </a:r>
            <a:r>
              <a:rPr lang="en-US" altLang="ja-JP" sz="2400" dirty="0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 </a:t>
            </a:r>
            <a:r>
              <a:rPr lang="en-US" altLang="ja-JP" sz="2400" dirty="0">
                <a:latin typeface="Arial" pitchFamily="34" charset="0"/>
                <a:ea typeface="Arial Unicode MS" pitchFamily="50" charset="-128"/>
                <a:cs typeface="Arial" pitchFamily="34" charset="0"/>
              </a:rPr>
              <a:t>N </a:t>
            </a:r>
            <a:r>
              <a:rPr lang="en-US" altLang="ja-JP" sz="2400" dirty="0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                                 </a:t>
            </a:r>
            <a:r>
              <a:rPr lang="en-CA" altLang="ja-JP" sz="2400" dirty="0" smtClean="0"/>
              <a:t>N</a:t>
            </a:r>
            <a:r>
              <a:rPr lang="en-CA" altLang="ja-JP" sz="2400" baseline="-25000" dirty="0" smtClean="0"/>
              <a:t>1</a:t>
            </a:r>
            <a:r>
              <a:rPr lang="en-CA" altLang="ja-JP" sz="2400" dirty="0" smtClean="0"/>
              <a:t>N</a:t>
            </a:r>
            <a:r>
              <a:rPr lang="en-CA" altLang="ja-JP" sz="2400" baseline="-25000" dirty="0" smtClean="0"/>
              <a:t>2 </a:t>
            </a:r>
            <a:endParaRPr lang="en-US" altLang="ja-JP" sz="2400" dirty="0" smtClean="0">
              <a:latin typeface="Arial" pitchFamily="34" charset="0"/>
              <a:ea typeface="Arial Unicode MS" pitchFamily="50" charset="-128"/>
              <a:cs typeface="Arial" pitchFamily="34" charset="0"/>
            </a:endParaRPr>
          </a:p>
          <a:p>
            <a:r>
              <a:rPr lang="en-CA" altLang="ja-JP" sz="2400" dirty="0" smtClean="0"/>
              <a:t>           (</a:t>
            </a:r>
            <a:r>
              <a:rPr lang="en-CA" altLang="ja-JP" sz="2400" dirty="0"/>
              <a:t>footless) </a:t>
            </a:r>
            <a:r>
              <a:rPr lang="en-CA" altLang="ja-JP" sz="2400" dirty="0" smtClean="0"/>
              <a:t>                       (</a:t>
            </a:r>
            <a:r>
              <a:rPr lang="en-CA" altLang="ja-JP" sz="2400" dirty="0"/>
              <a:t>footless) </a:t>
            </a:r>
            <a:endParaRPr lang="en-CA" altLang="ja-JP" sz="2400" dirty="0" smtClean="0"/>
          </a:p>
          <a:p>
            <a:pPr marL="542925" indent="-542925" eaLnBrk="1" hangingPunct="1">
              <a:spcBef>
                <a:spcPct val="20000"/>
              </a:spcBef>
              <a:defRPr/>
            </a:pPr>
            <a:r>
              <a:rPr lang="en-CA" altLang="ja-JP" sz="2400" dirty="0" smtClean="0"/>
              <a:t> </a:t>
            </a:r>
          </a:p>
          <a:p>
            <a:pPr marL="542925" indent="-542925" eaLnBrk="1" hangingPunct="1">
              <a:spcBef>
                <a:spcPct val="20000"/>
              </a:spcBef>
              <a:defRPr/>
            </a:pPr>
            <a:endParaRPr lang="en-CA" altLang="ja-JP" sz="24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pPr marL="542925" indent="-542925" eaLnBrk="1" hangingPunct="1">
              <a:spcBef>
                <a:spcPct val="20000"/>
              </a:spcBef>
              <a:defRPr/>
            </a:pPr>
            <a:r>
              <a:rPr lang="en-CA" altLang="ja-JP" sz="24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⇒</a:t>
            </a:r>
            <a:r>
              <a:rPr lang="en-US" altLang="ja-JP" sz="2400" dirty="0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 Can ESJ acquire </a:t>
            </a:r>
            <a:r>
              <a:rPr lang="en-US" altLang="ja-JP" sz="2400" dirty="0" err="1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unfooted</a:t>
            </a:r>
            <a:r>
              <a:rPr lang="en-US" altLang="ja-JP" sz="2400" dirty="0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 simple nous (2a), which their L1 does not have?  (elimination of Ft)</a:t>
            </a:r>
          </a:p>
          <a:p>
            <a:pPr marL="542925" indent="-542925" eaLnBrk="1" hangingPunct="1">
              <a:spcBef>
                <a:spcPct val="20000"/>
              </a:spcBef>
              <a:defRPr/>
            </a:pPr>
            <a:endParaRPr lang="en-CA" altLang="ja-JP" sz="2400" baseline="-25000" dirty="0" smtClean="0"/>
          </a:p>
          <a:p>
            <a:pPr marL="542925" indent="-542925" eaLnBrk="1" hangingPunct="1">
              <a:spcBef>
                <a:spcPct val="20000"/>
              </a:spcBef>
              <a:defRPr/>
            </a:pPr>
            <a:endParaRPr lang="en-CA" altLang="ja-JP" sz="2400" baseline="-25000" dirty="0" smtClean="0"/>
          </a:p>
          <a:p>
            <a:pPr marL="542925" indent="-542925" eaLnBrk="1" hangingPunct="1">
              <a:spcBef>
                <a:spcPct val="20000"/>
              </a:spcBef>
              <a:defRPr/>
            </a:pPr>
            <a:r>
              <a:rPr lang="en-US" altLang="ja-JP" sz="2400" dirty="0" smtClean="0">
                <a:latin typeface="Calibri" pitchFamily="34" charset="0"/>
              </a:rPr>
              <a:t> </a:t>
            </a:r>
          </a:p>
        </p:txBody>
      </p:sp>
      <p:sp>
        <p:nvSpPr>
          <p:cNvPr id="24" name="Content Placeholder 4"/>
          <p:cNvSpPr txBox="1">
            <a:spLocks/>
          </p:cNvSpPr>
          <p:nvPr/>
        </p:nvSpPr>
        <p:spPr bwMode="auto">
          <a:xfrm>
            <a:off x="17552664" y="1860378"/>
            <a:ext cx="8307711" cy="553102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378794" tIns="189397" rIns="378794" bIns="189397"/>
          <a:lstStyle>
            <a:lvl1pPr marL="1419225" indent="-1419225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CA" altLang="ja-JP" sz="3200" dirty="0">
                <a:solidFill>
                  <a:srgbClr val="0070C0"/>
                </a:solidFill>
                <a:latin typeface="Arial Black" pitchFamily="34" charset="0"/>
              </a:rPr>
              <a:t>2. English</a:t>
            </a:r>
            <a:endParaRPr lang="en-US" altLang="ja-JP" sz="3200" dirty="0">
              <a:solidFill>
                <a:srgbClr val="0070C0"/>
              </a:solidFill>
              <a:latin typeface="Arial Black" pitchFamily="34" charset="0"/>
            </a:endParaRPr>
          </a:p>
          <a:p>
            <a:pPr eaLnBrk="1" hangingPunct="1">
              <a:defRPr/>
            </a:pPr>
            <a:endParaRPr lang="en-US" altLang="ja-JP" sz="2400" dirty="0">
              <a:latin typeface="Arial" pitchFamily="34" charset="0"/>
              <a:ea typeface="Arial Unicode MS" pitchFamily="50" charset="-128"/>
              <a:cs typeface="Arial" pitchFamily="34" charset="0"/>
            </a:endParaRPr>
          </a:p>
          <a:p>
            <a:pPr eaLnBrk="1" hangingPunct="1">
              <a:defRPr/>
            </a:pPr>
            <a:r>
              <a:rPr lang="en-US" altLang="ja-JP" sz="2400" dirty="0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      </a:t>
            </a:r>
            <a:r>
              <a:rPr lang="en-US" altLang="ja-JP" sz="2400" dirty="0" smtClean="0">
                <a:latin typeface="Arial Black" pitchFamily="34" charset="0"/>
                <a:ea typeface="Arial Unicode MS" pitchFamily="50" charset="-128"/>
                <a:cs typeface="Arial" pitchFamily="34" charset="0"/>
              </a:rPr>
              <a:t>Simple nouns</a:t>
            </a:r>
            <a:r>
              <a:rPr lang="en-US" altLang="ja-JP" sz="2400" dirty="0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                  </a:t>
            </a:r>
            <a:r>
              <a:rPr lang="en-US" altLang="ja-JP" sz="2400" dirty="0" smtClean="0">
                <a:latin typeface="Arial Black" pitchFamily="34" charset="0"/>
                <a:ea typeface="Arial Unicode MS" pitchFamily="50" charset="-128"/>
                <a:cs typeface="Arial" pitchFamily="34" charset="0"/>
              </a:rPr>
              <a:t>Compound nouns</a:t>
            </a:r>
            <a:r>
              <a:rPr lang="en-CA" altLang="ja-JP" sz="2400" dirty="0" smtClean="0"/>
              <a:t>                           </a:t>
            </a:r>
          </a:p>
          <a:p>
            <a:pPr eaLnBrk="1" hangingPunct="1">
              <a:defRPr/>
            </a:pPr>
            <a:r>
              <a:rPr lang="en-US" altLang="ja-JP" sz="2400" dirty="0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      (Stressed)                            (Stressed)</a:t>
            </a:r>
          </a:p>
          <a:p>
            <a:pPr eaLnBrk="1" hangingPunct="1">
              <a:defRPr/>
            </a:pPr>
            <a:r>
              <a:rPr lang="en-US" altLang="ja-JP" sz="1200" dirty="0">
                <a:latin typeface="Arial" pitchFamily="34" charset="0"/>
                <a:ea typeface="Arial Unicode MS" pitchFamily="50" charset="-128"/>
                <a:cs typeface="Arial" pitchFamily="34" charset="0"/>
              </a:rPr>
              <a:t> </a:t>
            </a:r>
            <a:r>
              <a:rPr lang="en-US" altLang="ja-JP" sz="1200" dirty="0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                                      </a:t>
            </a:r>
            <a:r>
              <a:rPr lang="en-CA" altLang="ja-JP" sz="1200" dirty="0" smtClean="0"/>
              <a:t>                         </a:t>
            </a:r>
          </a:p>
          <a:p>
            <a:pPr eaLnBrk="1" hangingPunct="1">
              <a:defRPr/>
            </a:pPr>
            <a:r>
              <a:rPr lang="en-CA" altLang="ja-JP" sz="2400" dirty="0"/>
              <a:t> </a:t>
            </a:r>
            <a:r>
              <a:rPr lang="en-CA" altLang="ja-JP" sz="2400" dirty="0" smtClean="0"/>
              <a:t>           (1a)                                 (1b)    </a:t>
            </a:r>
            <a:r>
              <a:rPr lang="en-CA" altLang="ja-JP" sz="2400" dirty="0" err="1" smtClean="0"/>
              <a:t>PWd</a:t>
            </a:r>
            <a:endParaRPr lang="en-US" altLang="ja-JP" sz="2400" dirty="0" smtClean="0">
              <a:latin typeface="Arial" pitchFamily="34" charset="0"/>
              <a:ea typeface="Arial Unicode MS" pitchFamily="50" charset="-128"/>
              <a:cs typeface="Arial" pitchFamily="34" charset="0"/>
            </a:endParaRPr>
          </a:p>
          <a:p>
            <a:pPr eaLnBrk="1" hangingPunct="1">
              <a:defRPr/>
            </a:pPr>
            <a:r>
              <a:rPr lang="en-US" altLang="ja-JP" sz="2400" dirty="0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                   </a:t>
            </a:r>
            <a:r>
              <a:rPr lang="en-CA" altLang="ja-JP" sz="2400" dirty="0" smtClean="0"/>
              <a:t>                                                          </a:t>
            </a:r>
            <a:endParaRPr lang="en-US" altLang="ja-JP" sz="2400" dirty="0" smtClean="0">
              <a:latin typeface="Arial" pitchFamily="34" charset="0"/>
              <a:ea typeface="Arial Unicode MS" pitchFamily="50" charset="-128"/>
              <a:cs typeface="Arial" pitchFamily="34" charset="0"/>
            </a:endParaRPr>
          </a:p>
          <a:p>
            <a:pPr eaLnBrk="1" hangingPunct="1">
              <a:defRPr/>
            </a:pPr>
            <a:r>
              <a:rPr lang="en-CA" altLang="ja-JP" sz="2400" dirty="0" smtClean="0"/>
              <a:t>                </a:t>
            </a:r>
            <a:r>
              <a:rPr lang="en-US" altLang="ja-JP" sz="2400" dirty="0" err="1" smtClean="0"/>
              <a:t>PWd</a:t>
            </a:r>
            <a:r>
              <a:rPr lang="en-US" altLang="ja-JP" sz="2400" dirty="0" smtClean="0"/>
              <a:t> </a:t>
            </a:r>
            <a:r>
              <a:rPr lang="en-US" altLang="ja-JP" sz="2400" dirty="0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                           </a:t>
            </a:r>
            <a:r>
              <a:rPr lang="en-CA" altLang="ja-JP" sz="2400" dirty="0" err="1" smtClean="0"/>
              <a:t>PWd</a:t>
            </a:r>
            <a:r>
              <a:rPr lang="en-CA" altLang="ja-JP" sz="2400" dirty="0" smtClean="0"/>
              <a:t>            </a:t>
            </a:r>
            <a:r>
              <a:rPr lang="en-CA" altLang="ja-JP" sz="2400" dirty="0" err="1"/>
              <a:t>PWd</a:t>
            </a:r>
            <a:endParaRPr lang="en-US" altLang="ja-JP" sz="2400" dirty="0" smtClean="0">
              <a:latin typeface="Arial" pitchFamily="34" charset="0"/>
              <a:ea typeface="Arial Unicode MS" pitchFamily="50" charset="-128"/>
              <a:cs typeface="Arial" pitchFamily="34" charset="0"/>
            </a:endParaRPr>
          </a:p>
          <a:p>
            <a:pPr eaLnBrk="1" hangingPunct="1">
              <a:defRPr/>
            </a:pPr>
            <a:r>
              <a:rPr lang="en-US" altLang="ja-JP" sz="2400" dirty="0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                  </a:t>
            </a:r>
            <a:r>
              <a:rPr lang="en-CA" altLang="ja-JP" sz="2400" dirty="0" smtClean="0"/>
              <a:t>|</a:t>
            </a:r>
            <a:r>
              <a:rPr lang="en-US" altLang="ja-JP" sz="2400" dirty="0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                            </a:t>
            </a:r>
            <a:r>
              <a:rPr lang="en-CA" sz="2400" dirty="0" smtClean="0"/>
              <a:t>        |                  </a:t>
            </a:r>
            <a:r>
              <a:rPr lang="en-CA" altLang="ja-JP" sz="2400" dirty="0" smtClean="0"/>
              <a:t>|</a:t>
            </a:r>
            <a:r>
              <a:rPr lang="en-CA" sz="2400" dirty="0" smtClean="0"/>
              <a:t>           </a:t>
            </a:r>
            <a:endParaRPr lang="en-US" altLang="ja-JP" sz="2400" dirty="0" smtClean="0">
              <a:latin typeface="Arial" pitchFamily="34" charset="0"/>
              <a:ea typeface="Arial Unicode MS" pitchFamily="50" charset="-128"/>
              <a:cs typeface="Arial" pitchFamily="34" charset="0"/>
            </a:endParaRPr>
          </a:p>
          <a:p>
            <a:pPr eaLnBrk="1" hangingPunct="1">
              <a:defRPr/>
            </a:pPr>
            <a:r>
              <a:rPr lang="en-US" altLang="ja-JP" sz="2400" dirty="0" smtClean="0">
                <a:latin typeface="Arial Black" pitchFamily="34" charset="0"/>
              </a:rPr>
              <a:t>             </a:t>
            </a:r>
            <a:r>
              <a:rPr lang="en-US" altLang="ja-JP" sz="2400" dirty="0">
                <a:latin typeface="Arial" pitchFamily="34" charset="0"/>
                <a:ea typeface="Arial Unicode MS" pitchFamily="50" charset="-128"/>
                <a:cs typeface="Arial" pitchFamily="34" charset="0"/>
              </a:rPr>
              <a:t> </a:t>
            </a:r>
            <a:r>
              <a:rPr lang="en-US" altLang="ja-JP" sz="2400" dirty="0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 Ft                                 Ft                </a:t>
            </a:r>
            <a:r>
              <a:rPr lang="en-US" altLang="ja-JP" sz="2400" dirty="0" err="1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Ft</a:t>
            </a:r>
            <a:endParaRPr lang="en-US" altLang="ja-JP" sz="2400" dirty="0">
              <a:latin typeface="Arial" pitchFamily="34" charset="0"/>
              <a:ea typeface="Arial Unicode MS" pitchFamily="50" charset="-128"/>
              <a:cs typeface="Arial" pitchFamily="34" charset="0"/>
            </a:endParaRPr>
          </a:p>
          <a:p>
            <a:pPr eaLnBrk="1" hangingPunct="1">
              <a:defRPr/>
            </a:pPr>
            <a:r>
              <a:rPr lang="en-CA" altLang="ja-JP" sz="2400" dirty="0" smtClean="0"/>
              <a:t>                  |</a:t>
            </a:r>
            <a:r>
              <a:rPr lang="en-CA" altLang="ja-JP" sz="2400" dirty="0"/>
              <a:t> </a:t>
            </a:r>
            <a:r>
              <a:rPr lang="en-CA" altLang="ja-JP" sz="2400" dirty="0" smtClean="0"/>
              <a:t>                                   </a:t>
            </a:r>
            <a:r>
              <a:rPr lang="en-CA" altLang="ja-JP" sz="2400" dirty="0"/>
              <a:t>|                   </a:t>
            </a:r>
            <a:r>
              <a:rPr lang="en-CA" altLang="ja-JP" sz="2400" dirty="0" smtClean="0"/>
              <a:t>|               </a:t>
            </a:r>
          </a:p>
          <a:p>
            <a:pPr eaLnBrk="1" hangingPunct="1">
              <a:defRPr/>
            </a:pPr>
            <a:r>
              <a:rPr lang="en-CA" altLang="ja-JP" sz="2400" dirty="0"/>
              <a:t> </a:t>
            </a:r>
            <a:r>
              <a:rPr lang="en-CA" altLang="ja-JP" sz="2400" dirty="0" smtClean="0"/>
              <a:t>                 N </a:t>
            </a:r>
            <a:r>
              <a:rPr lang="en-US" altLang="ja-JP" sz="2400" dirty="0" smtClean="0">
                <a:latin typeface="Arial Black" pitchFamily="34" charset="0"/>
              </a:rPr>
              <a:t>                           </a:t>
            </a:r>
            <a:r>
              <a:rPr lang="en-CA" sz="2400" dirty="0" smtClean="0"/>
              <a:t>N</a:t>
            </a:r>
            <a:r>
              <a:rPr lang="en-CA" sz="2400" baseline="-25000" dirty="0" smtClean="0"/>
              <a:t>1</a:t>
            </a:r>
            <a:r>
              <a:rPr lang="en-US" altLang="ja-JP" sz="2400" dirty="0" smtClean="0">
                <a:latin typeface="Arial" pitchFamily="34" charset="0"/>
                <a:cs typeface="Arial" pitchFamily="34" charset="0"/>
              </a:rPr>
              <a:t>                </a:t>
            </a:r>
            <a:r>
              <a:rPr lang="en-CA" sz="2400" dirty="0" smtClean="0"/>
              <a:t>N</a:t>
            </a:r>
            <a:r>
              <a:rPr lang="en-CA" sz="2400" baseline="-25000" dirty="0" smtClean="0"/>
              <a:t>2</a:t>
            </a:r>
          </a:p>
          <a:p>
            <a:pPr eaLnBrk="1" hangingPunct="1">
              <a:defRPr/>
            </a:pPr>
            <a:r>
              <a:rPr lang="en-CA" altLang="ja-JP" sz="2400" dirty="0" smtClean="0"/>
              <a:t>                                                   </a:t>
            </a:r>
            <a:r>
              <a:rPr lang="en-CA" sz="2400" dirty="0" smtClean="0"/>
              <a:t>BLÁCK        </a:t>
            </a:r>
            <a:r>
              <a:rPr lang="en-CA" sz="2400" dirty="0" err="1" smtClean="0"/>
              <a:t>bòard</a:t>
            </a:r>
            <a:endParaRPr lang="en-CA" altLang="ja-JP" sz="2400" dirty="0" smtClean="0"/>
          </a:p>
          <a:p>
            <a:pPr eaLnBrk="1" hangingPunct="1">
              <a:defRPr/>
            </a:pPr>
            <a:r>
              <a:rPr lang="en-CA" altLang="ja-JP" sz="2400" dirty="0"/>
              <a:t> </a:t>
            </a:r>
            <a:r>
              <a:rPr lang="en-CA" altLang="ja-JP" sz="2400" dirty="0" smtClean="0"/>
              <a:t>   </a:t>
            </a:r>
            <a:r>
              <a:rPr lang="en-CA" altLang="ja-JP" sz="2400" dirty="0" smtClean="0">
                <a:solidFill>
                  <a:srgbClr val="FF0000"/>
                </a:solidFill>
              </a:rPr>
              <a:t>→ Ft is obligatory in E!</a:t>
            </a:r>
            <a:r>
              <a:rPr lang="en-CA" altLang="ja-JP" sz="2400" dirty="0" smtClean="0">
                <a:solidFill>
                  <a:srgbClr val="C00000"/>
                </a:solidFill>
              </a:rPr>
              <a:t>   </a:t>
            </a:r>
            <a:r>
              <a:rPr lang="en-CA" altLang="ja-JP" sz="2400" dirty="0" smtClean="0"/>
              <a:t>                                            </a:t>
            </a:r>
            <a:r>
              <a:rPr lang="en-US" altLang="ja-JP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altLang="ja-JP" sz="2400" dirty="0" smtClean="0">
                <a:latin typeface="Arial Black" pitchFamily="34" charset="0"/>
              </a:rPr>
              <a:t>    </a:t>
            </a:r>
          </a:p>
        </p:txBody>
      </p:sp>
      <p:grpSp>
        <p:nvGrpSpPr>
          <p:cNvPr id="26" name="Group 28"/>
          <p:cNvGrpSpPr/>
          <p:nvPr/>
        </p:nvGrpSpPr>
        <p:grpSpPr>
          <a:xfrm>
            <a:off x="22608221" y="4198211"/>
            <a:ext cx="1544141" cy="270708"/>
            <a:chOff x="17298987" y="14973303"/>
            <a:chExt cx="1219200" cy="342897"/>
          </a:xfrm>
        </p:grpSpPr>
        <p:cxnSp>
          <p:nvCxnSpPr>
            <p:cNvPr id="27" name="Straight Connector 10"/>
            <p:cNvCxnSpPr/>
            <p:nvPr/>
          </p:nvCxnSpPr>
          <p:spPr>
            <a:xfrm flipH="1">
              <a:off x="17298987" y="14982827"/>
              <a:ext cx="609600" cy="33337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31"/>
            <p:cNvCxnSpPr/>
            <p:nvPr/>
          </p:nvCxnSpPr>
          <p:spPr>
            <a:xfrm>
              <a:off x="17908587" y="14973303"/>
              <a:ext cx="609600" cy="31432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Content Placeholder 4"/>
          <p:cNvSpPr txBox="1">
            <a:spLocks/>
          </p:cNvSpPr>
          <p:nvPr/>
        </p:nvSpPr>
        <p:spPr bwMode="auto">
          <a:xfrm>
            <a:off x="17534259" y="7824325"/>
            <a:ext cx="8298098" cy="625307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378794" tIns="189397" rIns="378794" bIns="189397"/>
          <a:lstStyle>
            <a:lvl1pPr marL="1419225" indent="-1419225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3786188" eaLnBrk="0" fontAlgn="base" hangingPunct="0">
              <a:spcBef>
                <a:spcPct val="0"/>
              </a:spcBef>
              <a:spcAft>
                <a:spcPct val="0"/>
              </a:spcAft>
              <a:defRPr sz="75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CA" altLang="ja-JP" sz="3200" dirty="0">
                <a:solidFill>
                  <a:srgbClr val="0070C0"/>
                </a:solidFill>
                <a:latin typeface="Arial Black" pitchFamily="34" charset="0"/>
              </a:rPr>
              <a:t>3. Japanese</a:t>
            </a:r>
          </a:p>
          <a:p>
            <a:endParaRPr lang="en-CA" sz="2400" dirty="0" smtClean="0"/>
          </a:p>
          <a:p>
            <a:r>
              <a:rPr lang="en-CA" sz="2400" dirty="0" smtClean="0">
                <a:latin typeface="Arial Black" pitchFamily="34" charset="0"/>
              </a:rPr>
              <a:t>       Simple n</a:t>
            </a:r>
            <a:r>
              <a:rPr lang="en-US" altLang="ja-JP" sz="2400" dirty="0" err="1" smtClean="0">
                <a:latin typeface="Arial Black" pitchFamily="34" charset="0"/>
                <a:ea typeface="Arial Unicode MS" pitchFamily="50" charset="-128"/>
                <a:cs typeface="Arial" pitchFamily="34" charset="0"/>
              </a:rPr>
              <a:t>ouns</a:t>
            </a:r>
            <a:r>
              <a:rPr lang="en-US" altLang="ja-JP" sz="2400" dirty="0" smtClean="0">
                <a:latin typeface="Arial Black" pitchFamily="34" charset="0"/>
                <a:ea typeface="Arial Unicode MS" pitchFamily="50" charset="-128"/>
                <a:cs typeface="Arial" pitchFamily="34" charset="0"/>
              </a:rPr>
              <a:t>           Compound nouns</a:t>
            </a:r>
            <a:r>
              <a:rPr lang="en-CA" altLang="ja-JP" sz="2400" dirty="0" smtClean="0"/>
              <a:t>                           </a:t>
            </a:r>
            <a:endParaRPr lang="en-CA" altLang="ja-JP" sz="2400" dirty="0"/>
          </a:p>
          <a:p>
            <a:r>
              <a:rPr lang="en-CA" sz="2400" dirty="0" smtClean="0"/>
              <a:t>        (</a:t>
            </a:r>
            <a:r>
              <a:rPr lang="en-CA" sz="2400" dirty="0" err="1" smtClean="0"/>
              <a:t>Aaccented</a:t>
            </a:r>
            <a:r>
              <a:rPr lang="en-CA" sz="2400" dirty="0" smtClean="0"/>
              <a:t>)</a:t>
            </a:r>
            <a:r>
              <a:rPr lang="en-CA" altLang="ja-JP" sz="2400" dirty="0"/>
              <a:t> </a:t>
            </a:r>
            <a:r>
              <a:rPr lang="en-CA" altLang="ja-JP" sz="2400" dirty="0" smtClean="0"/>
              <a:t>                    (</a:t>
            </a:r>
            <a:r>
              <a:rPr lang="en-CA" altLang="ja-JP" sz="2400" dirty="0"/>
              <a:t>Accented)</a:t>
            </a:r>
            <a:endParaRPr lang="en-CA" sz="2400" dirty="0" smtClean="0"/>
          </a:p>
          <a:p>
            <a:r>
              <a:rPr lang="en-CA" altLang="ja-JP" sz="2400" dirty="0" smtClean="0">
                <a:latin typeface="Arial" pitchFamily="34" charset="0"/>
                <a:cs typeface="Arial" pitchFamily="34" charset="0"/>
              </a:rPr>
              <a:t>         </a:t>
            </a:r>
          </a:p>
          <a:p>
            <a:r>
              <a:rPr lang="en-CA" altLang="ja-JP" sz="2400" dirty="0" smtClean="0">
                <a:latin typeface="Arial" pitchFamily="34" charset="0"/>
                <a:cs typeface="Arial" pitchFamily="34" charset="0"/>
              </a:rPr>
              <a:t>   (3a)                                          (3b)</a:t>
            </a:r>
          </a:p>
          <a:p>
            <a:r>
              <a:rPr lang="en-CA" altLang="ja-JP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CA" altLang="ja-JP" sz="2400" dirty="0" smtClean="0">
                <a:latin typeface="Arial" pitchFamily="34" charset="0"/>
                <a:cs typeface="Arial" pitchFamily="34" charset="0"/>
              </a:rPr>
              <a:t>              </a:t>
            </a:r>
            <a:r>
              <a:rPr lang="en-CA" altLang="ja-JP" sz="2400" dirty="0" err="1" smtClean="0">
                <a:latin typeface="Arial" pitchFamily="34" charset="0"/>
                <a:cs typeface="Arial" pitchFamily="34" charset="0"/>
              </a:rPr>
              <a:t>PWd</a:t>
            </a:r>
            <a:r>
              <a:rPr lang="en-CA" altLang="ja-JP" sz="2400" dirty="0" smtClean="0">
                <a:latin typeface="Arial" pitchFamily="34" charset="0"/>
                <a:cs typeface="Arial" pitchFamily="34" charset="0"/>
              </a:rPr>
              <a:t>                                     </a:t>
            </a:r>
            <a:r>
              <a:rPr lang="en-CA" altLang="ja-JP" sz="2400" dirty="0" err="1" smtClean="0">
                <a:latin typeface="Arial" pitchFamily="34" charset="0"/>
                <a:cs typeface="Arial" pitchFamily="34" charset="0"/>
              </a:rPr>
              <a:t>PWd</a:t>
            </a:r>
            <a:endParaRPr lang="en-CA" altLang="ja-JP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CA" altLang="ja-JP" sz="2400" dirty="0" smtClean="0"/>
              <a:t>                 |                                            |</a:t>
            </a:r>
            <a:endParaRPr lang="en-CA" altLang="ja-JP" sz="2400" dirty="0">
              <a:latin typeface="Arial" pitchFamily="34" charset="0"/>
              <a:cs typeface="Arial" pitchFamily="34" charset="0"/>
            </a:endParaRPr>
          </a:p>
          <a:p>
            <a:r>
              <a:rPr lang="en-US" altLang="ja-JP" sz="2400" dirty="0" smtClean="0">
                <a:latin typeface="Arial" pitchFamily="34" charset="0"/>
                <a:cs typeface="Arial" pitchFamily="34" charset="0"/>
              </a:rPr>
              <a:t>               </a:t>
            </a:r>
            <a:r>
              <a:rPr lang="en-US" altLang="ja-JP" sz="2400" dirty="0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 Ft                                          Ft</a:t>
            </a:r>
          </a:p>
          <a:p>
            <a:r>
              <a:rPr lang="en-CA" altLang="ja-JP" sz="2400" dirty="0" smtClean="0"/>
              <a:t>                 |                                            |</a:t>
            </a:r>
            <a:endParaRPr lang="en-US" altLang="ja-JP" sz="2400" dirty="0" smtClean="0">
              <a:latin typeface="Arial" pitchFamily="34" charset="0"/>
              <a:cs typeface="Arial" pitchFamily="34" charset="0"/>
            </a:endParaRPr>
          </a:p>
          <a:p>
            <a:pPr marL="542925" indent="-542925" eaLnBrk="1" hangingPunct="1">
              <a:spcBef>
                <a:spcPct val="20000"/>
              </a:spcBef>
              <a:defRPr/>
            </a:pPr>
            <a:r>
              <a:rPr lang="en-CA" altLang="ja-JP" sz="2400" dirty="0" smtClean="0"/>
              <a:t>                N                                          N</a:t>
            </a:r>
            <a:r>
              <a:rPr lang="en-CA" altLang="ja-JP" sz="2400" baseline="-25000" dirty="0" smtClean="0"/>
              <a:t>1</a:t>
            </a:r>
            <a:r>
              <a:rPr lang="en-CA" altLang="ja-JP" sz="2400" dirty="0" smtClean="0"/>
              <a:t>N</a:t>
            </a:r>
            <a:r>
              <a:rPr lang="en-CA" altLang="ja-JP" sz="2400" baseline="-25000" dirty="0" smtClean="0"/>
              <a:t>2</a:t>
            </a:r>
          </a:p>
          <a:p>
            <a:pPr marL="542925" indent="-542925" eaLnBrk="1" hangingPunct="1">
              <a:spcBef>
                <a:spcPct val="20000"/>
              </a:spcBef>
              <a:defRPr/>
            </a:pPr>
            <a:endParaRPr lang="en-CA" altLang="ja-JP" sz="2400" baseline="-25000" dirty="0" smtClean="0"/>
          </a:p>
          <a:p>
            <a:pPr marL="542925" indent="-542925" eaLnBrk="1" hangingPunct="1">
              <a:spcBef>
                <a:spcPct val="20000"/>
              </a:spcBef>
              <a:defRPr/>
            </a:pPr>
            <a:r>
              <a:rPr lang="en-CA" altLang="ja-JP" sz="24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⇒</a:t>
            </a:r>
            <a:r>
              <a:rPr lang="en-US" altLang="ja-JP" sz="2400" dirty="0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 </a:t>
            </a:r>
            <a:r>
              <a:rPr lang="en-US" altLang="ja-JP" sz="2400" dirty="0">
                <a:latin typeface="Arial" pitchFamily="34" charset="0"/>
                <a:ea typeface="Arial Unicode MS" pitchFamily="50" charset="-128"/>
                <a:cs typeface="Arial" pitchFamily="34" charset="0"/>
              </a:rPr>
              <a:t>Can ESJ acquire </a:t>
            </a:r>
            <a:r>
              <a:rPr lang="en-US" altLang="ja-JP" sz="2400" dirty="0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one-</a:t>
            </a:r>
            <a:r>
              <a:rPr lang="en-US" altLang="ja-JP" sz="2400" dirty="0" err="1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PWd</a:t>
            </a:r>
            <a:r>
              <a:rPr lang="en-US" altLang="ja-JP" sz="2400" dirty="0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 compounds (3b), which differs from L1 compounds (1b)?</a:t>
            </a:r>
          </a:p>
          <a:p>
            <a:pPr marL="542925" indent="-542925" eaLnBrk="1" hangingPunct="1">
              <a:spcBef>
                <a:spcPct val="20000"/>
              </a:spcBef>
              <a:defRPr/>
            </a:pPr>
            <a:r>
              <a:rPr lang="en-US" altLang="ja-JP" sz="2400" dirty="0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       (coordination of </a:t>
            </a:r>
            <a:r>
              <a:rPr lang="en-US" altLang="ja-JP" sz="2400" dirty="0" err="1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PWd</a:t>
            </a:r>
            <a:r>
              <a:rPr lang="en-US" altLang="ja-JP" sz="2400" dirty="0" smtClean="0">
                <a:latin typeface="Arial" pitchFamily="34" charset="0"/>
                <a:ea typeface="Arial Unicode MS" pitchFamily="50" charset="-128"/>
                <a:cs typeface="Arial" pitchFamily="34" charset="0"/>
              </a:rPr>
              <a:t>)</a:t>
            </a:r>
            <a:endParaRPr lang="en-CA" altLang="ja-JP" sz="2400" baseline="-25000" dirty="0"/>
          </a:p>
          <a:p>
            <a:pPr marL="542925" indent="-542925" eaLnBrk="1" hangingPunct="1">
              <a:spcBef>
                <a:spcPct val="20000"/>
              </a:spcBef>
              <a:defRPr/>
            </a:pPr>
            <a:endParaRPr lang="en-US" altLang="ja-JP" sz="2400" dirty="0" smtClean="0">
              <a:latin typeface="Calibri" pitchFamily="34" charset="0"/>
            </a:endParaRPr>
          </a:p>
        </p:txBody>
      </p:sp>
      <p:sp>
        <p:nvSpPr>
          <p:cNvPr id="30" name="Content Placeholder 4"/>
          <p:cNvSpPr txBox="1">
            <a:spLocks/>
          </p:cNvSpPr>
          <p:nvPr/>
        </p:nvSpPr>
        <p:spPr bwMode="auto">
          <a:xfrm>
            <a:off x="12115801" y="14427242"/>
            <a:ext cx="10853463" cy="1250394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378794" tIns="189397" rIns="378794" bIns="189397"/>
          <a:lstStyle/>
          <a:p>
            <a:pPr marL="1419225" indent="-1419225">
              <a:spcBef>
                <a:spcPct val="20000"/>
              </a:spcBef>
              <a:defRPr/>
            </a:pPr>
            <a:r>
              <a:rPr lang="en-US" altLang="ja-JP" sz="3200" dirty="0" smtClean="0">
                <a:solidFill>
                  <a:srgbClr val="0070C0"/>
                </a:solidFill>
                <a:latin typeface="Arial Black" pitchFamily="34" charset="0"/>
              </a:rPr>
              <a:t>6. Results </a:t>
            </a:r>
          </a:p>
          <a:p>
            <a:pPr marL="1419225" indent="-1419225">
              <a:spcBef>
                <a:spcPts val="0"/>
              </a:spcBef>
              <a:defRPr/>
            </a:pPr>
            <a:r>
              <a:rPr lang="en-US" altLang="ja-JP" sz="3200" dirty="0">
                <a:latin typeface="Arial Black" pitchFamily="34" charset="0"/>
              </a:rPr>
              <a:t> </a:t>
            </a:r>
            <a:r>
              <a:rPr lang="en-US" altLang="ja-JP" sz="3200" dirty="0" smtClean="0">
                <a:latin typeface="Arial Black" pitchFamily="34" charset="0"/>
              </a:rPr>
              <a:t> </a:t>
            </a:r>
            <a:r>
              <a:rPr lang="en-US" altLang="ja-JP" sz="2400" dirty="0" smtClean="0">
                <a:latin typeface="Arial Black" pitchFamily="34" charset="0"/>
              </a:rPr>
              <a:t>Pitch results (height of sound)</a:t>
            </a:r>
          </a:p>
          <a:p>
            <a:pPr>
              <a:spcBef>
                <a:spcPct val="20000"/>
              </a:spcBef>
              <a:defRPr/>
            </a:pPr>
            <a:r>
              <a:rPr lang="en-US" sz="2400" dirty="0" smtClean="0"/>
              <a:t>     </a:t>
            </a:r>
          </a:p>
          <a:p>
            <a:pPr marL="1419225" indent="-1419225">
              <a:spcBef>
                <a:spcPct val="20000"/>
              </a:spcBef>
              <a:buAutoNum type="alphaLcPeriod"/>
              <a:defRPr/>
            </a:pPr>
            <a:endParaRPr lang="en-US" sz="2400" dirty="0"/>
          </a:p>
          <a:p>
            <a:pPr marL="1419225" indent="-1419225">
              <a:spcBef>
                <a:spcPct val="20000"/>
              </a:spcBef>
              <a:buAutoNum type="alphaLcPeriod"/>
              <a:defRPr/>
            </a:pPr>
            <a:endParaRPr lang="en-US" sz="2400" dirty="0" smtClean="0"/>
          </a:p>
          <a:p>
            <a:pPr>
              <a:spcBef>
                <a:spcPct val="20000"/>
              </a:spcBef>
              <a:defRPr/>
            </a:pPr>
            <a:r>
              <a:rPr lang="en-CA" sz="2400" dirty="0" smtClean="0"/>
              <a:t>     </a:t>
            </a:r>
          </a:p>
          <a:p>
            <a:pPr algn="r"/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 smtClean="0"/>
          </a:p>
          <a:p>
            <a:endParaRPr lang="en-US" altLang="ja-JP" sz="3200" dirty="0" smtClean="0">
              <a:latin typeface="Arial Black" pitchFamily="34" charset="0"/>
            </a:endParaRPr>
          </a:p>
          <a:p>
            <a:endParaRPr lang="en-US" altLang="ja-JP" sz="3200" dirty="0" smtClean="0">
              <a:latin typeface="Arial Black" pitchFamily="34" charset="0"/>
            </a:endParaRPr>
          </a:p>
          <a:p>
            <a:endParaRPr lang="en-US" altLang="ja-JP" sz="3200" dirty="0">
              <a:latin typeface="Arial Black" pitchFamily="34" charset="0"/>
            </a:endParaRPr>
          </a:p>
          <a:p>
            <a:r>
              <a:rPr lang="en-US" altLang="ja-JP" sz="3200" dirty="0" smtClean="0">
                <a:latin typeface="Arial Black" pitchFamily="34" charset="0"/>
              </a:rPr>
              <a:t>                             </a:t>
            </a:r>
          </a:p>
          <a:p>
            <a:r>
              <a:rPr lang="en-US" altLang="ja-JP" sz="2400" dirty="0" smtClean="0">
                <a:latin typeface="Arial Black" pitchFamily="34" charset="0"/>
              </a:rPr>
              <a:t>                                     </a:t>
            </a:r>
            <a:r>
              <a:rPr lang="en-US" altLang="ja-JP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looks like successful, but misleading!</a:t>
            </a:r>
          </a:p>
          <a:p>
            <a:endParaRPr lang="en-US" altLang="ja-JP" sz="2400" dirty="0">
              <a:latin typeface="Arial Black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r>
              <a:rPr lang="en-US" altLang="ja-JP" sz="2400" dirty="0">
                <a:latin typeface="Arial Black" pitchFamily="34" charset="0"/>
              </a:rPr>
              <a:t>Intensity results (</a:t>
            </a:r>
            <a:r>
              <a:rPr lang="en-US" altLang="ja-JP" sz="2400" dirty="0" smtClean="0">
                <a:latin typeface="Arial Black" pitchFamily="34" charset="0"/>
              </a:rPr>
              <a:t>loudness)</a:t>
            </a:r>
            <a:endParaRPr lang="en-US" altLang="ja-JP" sz="2400" dirty="0">
              <a:latin typeface="Arial Black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US" altLang="ja-JP" sz="2400" dirty="0" smtClean="0">
              <a:latin typeface="Arial Black" pitchFamily="34" charset="0"/>
            </a:endParaRPr>
          </a:p>
          <a:p>
            <a:r>
              <a:rPr lang="en-US" altLang="ja-JP" sz="2400" dirty="0" smtClean="0">
                <a:latin typeface="Arial Black" pitchFamily="34" charset="0"/>
              </a:rPr>
              <a:t> </a:t>
            </a:r>
            <a:endParaRPr lang="en-US" altLang="ja-JP" sz="2400" dirty="0">
              <a:latin typeface="Arial Black" pitchFamily="34" charset="0"/>
            </a:endParaRPr>
          </a:p>
          <a:p>
            <a:endParaRPr lang="en-US" altLang="ja-JP" sz="1100" dirty="0" smtClean="0">
              <a:latin typeface="Arial Black" pitchFamily="34" charset="0"/>
            </a:endParaRPr>
          </a:p>
          <a:p>
            <a:r>
              <a:rPr lang="en-US" altLang="ja-JP" sz="2400" dirty="0" smtClean="0">
                <a:latin typeface="Arial Black" pitchFamily="34" charset="0"/>
              </a:rPr>
              <a:t>  </a:t>
            </a:r>
            <a:endParaRPr lang="en-US" sz="2400" dirty="0"/>
          </a:p>
          <a:p>
            <a:r>
              <a:rPr lang="en-CA" sz="2400" dirty="0" smtClean="0"/>
              <a:t> </a:t>
            </a:r>
            <a:endParaRPr lang="en-US" sz="2400" dirty="0" smtClean="0"/>
          </a:p>
          <a:p>
            <a:endParaRPr lang="en-CA" sz="2400" dirty="0" smtClean="0"/>
          </a:p>
          <a:p>
            <a:endParaRPr lang="en-CA" sz="2400" dirty="0"/>
          </a:p>
          <a:p>
            <a:endParaRPr lang="en-CA" sz="2400" dirty="0" smtClean="0"/>
          </a:p>
          <a:p>
            <a:endParaRPr lang="en-CA" sz="2400" dirty="0"/>
          </a:p>
          <a:p>
            <a:endParaRPr lang="en-CA" sz="2400" dirty="0" smtClean="0"/>
          </a:p>
          <a:p>
            <a:endParaRPr lang="en-CA" sz="2400" dirty="0"/>
          </a:p>
          <a:p>
            <a:endParaRPr lang="en-CA" sz="2400" dirty="0" smtClean="0"/>
          </a:p>
          <a:p>
            <a:endParaRPr lang="en-CA" sz="2400" dirty="0"/>
          </a:p>
          <a:p>
            <a:endParaRPr lang="en-CA" sz="2400" dirty="0" smtClean="0"/>
          </a:p>
          <a:p>
            <a:endParaRPr lang="en-CA" sz="2400" dirty="0"/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 smtClean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1200" b="1" dirty="0" smtClean="0">
              <a:latin typeface="Arial" pitchFamily="34" charset="0"/>
              <a:cs typeface="Arial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 smtClean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 smtClean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 smtClean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 smtClean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 smtClean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endParaRPr lang="en-CA" altLang="ja-JP" sz="2400" dirty="0" smtClean="0">
              <a:latin typeface="Calibri" pitchFamily="34" charset="0"/>
            </a:endParaRPr>
          </a:p>
          <a:p>
            <a:pPr marL="1419225" indent="-1419225">
              <a:spcBef>
                <a:spcPct val="20000"/>
              </a:spcBef>
              <a:defRPr/>
            </a:pPr>
            <a:r>
              <a:rPr lang="en-CA" altLang="ja-JP" sz="2400" dirty="0" smtClean="0">
                <a:latin typeface="Calibri" pitchFamily="34" charset="0"/>
              </a:rPr>
              <a:t>-</a:t>
            </a:r>
            <a:endParaRPr lang="en-CA" altLang="ja-JP" sz="2400" dirty="0">
              <a:latin typeface="Calibri" pitchFamily="34" charset="0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1886615" y="16535039"/>
            <a:ext cx="5748530" cy="905236"/>
            <a:chOff x="1921426" y="20407314"/>
            <a:chExt cx="5748530" cy="905236"/>
          </a:xfrm>
        </p:grpSpPr>
        <p:pic>
          <p:nvPicPr>
            <p:cNvPr id="1447" name="Picture 42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921426" y="20464464"/>
              <a:ext cx="766763" cy="8480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48" name="Picture 42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75825" y="20502564"/>
              <a:ext cx="733425" cy="552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49" name="Picture 425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22231" y="20407314"/>
              <a:ext cx="847725" cy="7429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5" name="グループ化 4"/>
          <p:cNvGrpSpPr/>
          <p:nvPr/>
        </p:nvGrpSpPr>
        <p:grpSpPr>
          <a:xfrm>
            <a:off x="1904898" y="18584904"/>
            <a:ext cx="5605655" cy="790575"/>
            <a:chOff x="1921426" y="22555200"/>
            <a:chExt cx="5605655" cy="790575"/>
          </a:xfrm>
        </p:grpSpPr>
        <p:pic>
          <p:nvPicPr>
            <p:cNvPr id="33" name="Picture 425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1426" y="22555200"/>
              <a:ext cx="847725" cy="7429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4" name="Picture 42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2987" y="22650450"/>
              <a:ext cx="733425" cy="552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50" name="Picture 426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22231" y="22679025"/>
              <a:ext cx="704850" cy="666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305304"/>
              </p:ext>
            </p:extLst>
          </p:nvPr>
        </p:nvGraphicFramePr>
        <p:xfrm>
          <a:off x="12801600" y="15763240"/>
          <a:ext cx="9744638" cy="402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14600"/>
                <a:gridCol w="3787161"/>
                <a:gridCol w="344287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baseline="0" dirty="0" smtClean="0">
                          <a:solidFill>
                            <a:schemeClr val="tx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property</a:t>
                      </a:r>
                      <a:endParaRPr kumimoji="1" lang="ja-JP" altLang="en-US" sz="2400" b="0" baseline="0" dirty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4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Arial Unicode MS" pitchFamily="50" charset="-128"/>
                          <a:cs typeface="Arial" pitchFamily="34" charset="0"/>
                        </a:rPr>
                        <a:t>simple nouns (2a)</a:t>
                      </a:r>
                    </a:p>
                    <a:p>
                      <a:pPr algn="ctr"/>
                      <a:r>
                        <a:rPr kumimoji="1" lang="en-US" altLang="ja-JP" sz="24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Arial Unicode MS" pitchFamily="50" charset="-128"/>
                          <a:cs typeface="Arial" pitchFamily="34" charset="0"/>
                        </a:rPr>
                        <a:t>(Unaccented)</a:t>
                      </a:r>
                      <a:endParaRPr kumimoji="1" lang="ja-JP" altLang="en-US" sz="2400" b="0" baseline="0" dirty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4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Arial Unicode MS" pitchFamily="50" charset="-128"/>
                          <a:cs typeface="Arial" pitchFamily="34" charset="0"/>
                        </a:rPr>
                        <a:t>Compounds (3b)</a:t>
                      </a:r>
                    </a:p>
                    <a:p>
                      <a:pPr algn="ctr"/>
                      <a:r>
                        <a:rPr kumimoji="1" lang="en-US" altLang="ja-JP" sz="24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Arial Unicode MS" pitchFamily="50" charset="-128"/>
                          <a:cs typeface="Arial" pitchFamily="34" charset="0"/>
                        </a:rPr>
                        <a:t>(Accented)</a:t>
                      </a:r>
                      <a:endParaRPr kumimoji="1" lang="ja-JP" altLang="en-US" sz="2400" b="0" baseline="0" dirty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117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aseline="0" dirty="0" smtClean="0">
                          <a:solidFill>
                            <a:schemeClr val="tx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acquisition task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aseline="0" dirty="0" smtClean="0">
                          <a:solidFill>
                            <a:schemeClr val="tx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elimination of Ft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aseline="0" dirty="0" smtClean="0">
                          <a:solidFill>
                            <a:schemeClr val="tx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modification of </a:t>
                      </a:r>
                      <a:r>
                        <a:rPr kumimoji="1" lang="en-US" altLang="ja-JP" sz="2400" baseline="0" dirty="0" err="1" smtClean="0">
                          <a:solidFill>
                            <a:schemeClr val="tx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PWd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55877">
                <a:tc>
                  <a:txBody>
                    <a:bodyPr/>
                    <a:lstStyle/>
                    <a:p>
                      <a:endParaRPr kumimoji="1" lang="en-US" altLang="ja-JP" sz="2400" baseline="0" dirty="0" smtClean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endParaRPr kumimoji="1" lang="en-US" altLang="ja-JP" sz="2400" baseline="0" dirty="0" smtClean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algn="ctr"/>
                      <a:r>
                        <a:rPr kumimoji="1" lang="en-US" altLang="ja-JP" sz="2400" baseline="0" dirty="0" smtClean="0">
                          <a:solidFill>
                            <a:schemeClr val="tx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structure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altLang="ja-JP" sz="2400" dirty="0" smtClean="0">
                          <a:latin typeface="Arial" pitchFamily="34" charset="0"/>
                          <a:cs typeface="Arial" pitchFamily="34" charset="0"/>
                        </a:rPr>
                        <a:t> target-like</a:t>
                      </a:r>
                    </a:p>
                    <a:p>
                      <a:r>
                        <a:rPr lang="en-CA" altLang="ja-JP" sz="2400" dirty="0" smtClean="0">
                          <a:latin typeface="Arial" pitchFamily="34" charset="0"/>
                          <a:cs typeface="Arial" pitchFamily="34" charset="0"/>
                        </a:rPr>
                        <a:t>             </a:t>
                      </a:r>
                      <a:r>
                        <a:rPr lang="ja-JP" altLang="en-US" sz="2400" dirty="0" smtClean="0">
                          <a:latin typeface="Arial" pitchFamily="34" charset="0"/>
                          <a:cs typeface="Arial" pitchFamily="34" charset="0"/>
                        </a:rPr>
                        <a:t>　　</a:t>
                      </a:r>
                      <a:r>
                        <a:rPr lang="en-CA" altLang="ja-JP" sz="2400" dirty="0" err="1" smtClean="0">
                          <a:latin typeface="Arial" pitchFamily="34" charset="0"/>
                          <a:cs typeface="Arial" pitchFamily="34" charset="0"/>
                        </a:rPr>
                        <a:t>PWd</a:t>
                      </a:r>
                      <a:endParaRPr kumimoji="1" lang="en-US" altLang="ja-JP" sz="2400" baseline="0" dirty="0" smtClean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r>
                        <a:rPr lang="en-CA" altLang="ja-JP" sz="2400" dirty="0" smtClean="0"/>
                        <a:t>                        |</a:t>
                      </a:r>
                      <a:endParaRPr kumimoji="1" lang="en-US" altLang="ja-JP" sz="2400" baseline="0" dirty="0" smtClean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r>
                        <a:rPr lang="en-US" altLang="ja-JP" sz="2400" dirty="0" smtClean="0">
                          <a:latin typeface="Arial" pitchFamily="34" charset="0"/>
                          <a:ea typeface="Arial Unicode MS" pitchFamily="50" charset="-128"/>
                          <a:cs typeface="Arial" pitchFamily="34" charset="0"/>
                        </a:rPr>
                        <a:t>                   N</a:t>
                      </a:r>
                      <a:endParaRPr kumimoji="1" lang="en-US" altLang="ja-JP" sz="2400" baseline="0" dirty="0" smtClean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r>
                        <a:rPr lang="en-CA" altLang="ja-JP" sz="2400" dirty="0" smtClean="0"/>
                        <a:t>                (footless) 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378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altLang="ja-JP" sz="2400" dirty="0" smtClean="0">
                          <a:latin typeface="Arial" pitchFamily="34" charset="0"/>
                          <a:cs typeface="Arial" pitchFamily="34" charset="0"/>
                        </a:rPr>
                        <a:t> target-like</a:t>
                      </a:r>
                    </a:p>
                    <a:p>
                      <a:r>
                        <a:rPr lang="en-CA" altLang="ja-JP" sz="2400" dirty="0" smtClean="0">
                          <a:latin typeface="Arial" pitchFamily="34" charset="0"/>
                          <a:cs typeface="Arial" pitchFamily="34" charset="0"/>
                        </a:rPr>
                        <a:t>               </a:t>
                      </a:r>
                      <a:r>
                        <a:rPr lang="en-CA" altLang="ja-JP" sz="2400" dirty="0" err="1" smtClean="0">
                          <a:latin typeface="Arial" pitchFamily="34" charset="0"/>
                          <a:cs typeface="Arial" pitchFamily="34" charset="0"/>
                        </a:rPr>
                        <a:t>PWd</a:t>
                      </a:r>
                      <a:endParaRPr lang="en-CA" altLang="ja-JP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CA" altLang="ja-JP" sz="2400" dirty="0" smtClean="0"/>
                        <a:t>                     |</a:t>
                      </a:r>
                    </a:p>
                    <a:p>
                      <a:r>
                        <a:rPr kumimoji="1" lang="en-CA" altLang="ja-JP" sz="2400" baseline="0" dirty="0" smtClean="0">
                          <a:solidFill>
                            <a:schemeClr val="tx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                 Ft</a:t>
                      </a:r>
                    </a:p>
                    <a:p>
                      <a:pPr marL="0" marR="0" indent="0" algn="l" defTabSz="378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altLang="ja-JP" sz="2400" dirty="0" smtClean="0"/>
                        <a:t>                     |</a:t>
                      </a:r>
                    </a:p>
                    <a:p>
                      <a:r>
                        <a:rPr lang="en-CA" altLang="ja-JP" sz="2400" dirty="0" smtClean="0"/>
                        <a:t>                   N</a:t>
                      </a:r>
                      <a:r>
                        <a:rPr lang="en-CA" altLang="ja-JP" sz="2400" baseline="-25000" dirty="0" smtClean="0"/>
                        <a:t>1</a:t>
                      </a:r>
                      <a:r>
                        <a:rPr lang="en-CA" altLang="ja-JP" sz="2400" dirty="0" smtClean="0"/>
                        <a:t>N</a:t>
                      </a:r>
                      <a:r>
                        <a:rPr lang="en-CA" altLang="ja-JP" sz="2400" baseline="-25000" dirty="0" smtClean="0"/>
                        <a:t>2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117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aseline="0" dirty="0" smtClean="0">
                          <a:solidFill>
                            <a:schemeClr val="tx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Accuracy</a:t>
                      </a:r>
                      <a:r>
                        <a:rPr kumimoji="1" lang="ja-JP" altLang="en-US" sz="2400" baseline="0" dirty="0" smtClean="0">
                          <a:solidFill>
                            <a:schemeClr val="tx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　</a:t>
                      </a:r>
                      <a:r>
                        <a:rPr kumimoji="1" lang="en-US" altLang="ja-JP" sz="2400" baseline="0" dirty="0" smtClean="0">
                          <a:solidFill>
                            <a:schemeClr val="tx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(%)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aseline="0" dirty="0" smtClean="0">
                          <a:solidFill>
                            <a:schemeClr val="tx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81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aseline="0" dirty="0" smtClean="0">
                          <a:solidFill>
                            <a:schemeClr val="tx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 74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5262388"/>
              </p:ext>
            </p:extLst>
          </p:nvPr>
        </p:nvGraphicFramePr>
        <p:xfrm>
          <a:off x="12707702" y="21412200"/>
          <a:ext cx="9034610" cy="46634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88372"/>
                <a:gridCol w="3502040"/>
                <a:gridCol w="3244198"/>
              </a:tblGrid>
              <a:tr h="822960">
                <a:tc>
                  <a:txBody>
                    <a:bodyPr/>
                    <a:lstStyle/>
                    <a:p>
                      <a:pPr marL="0" marR="0" indent="0" algn="ctr" defTabSz="378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0" baseline="0" dirty="0" smtClean="0">
                          <a:solidFill>
                            <a:schemeClr val="tx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property</a:t>
                      </a:r>
                      <a:endParaRPr kumimoji="1" lang="ja-JP" altLang="en-US" sz="2400" b="0" baseline="0" dirty="0" smtClean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endParaRPr kumimoji="1" lang="ja-JP" altLang="en-US" sz="24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4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Arial Unicode MS" pitchFamily="50" charset="-128"/>
                          <a:cs typeface="Arial" pitchFamily="34" charset="0"/>
                        </a:rPr>
                        <a:t>simple nouns (2a)</a:t>
                      </a:r>
                    </a:p>
                    <a:p>
                      <a:pPr algn="ctr"/>
                      <a:r>
                        <a:rPr kumimoji="1" lang="en-US" altLang="ja-JP" sz="24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Arial Unicode MS" pitchFamily="50" charset="-128"/>
                          <a:cs typeface="Arial" pitchFamily="34" charset="0"/>
                        </a:rPr>
                        <a:t>(Unaccented)</a:t>
                      </a:r>
                      <a:endParaRPr kumimoji="1" lang="ja-JP" altLang="en-US" sz="2400" b="0" baseline="0" dirty="0" smtClean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4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Arial Unicode MS" pitchFamily="50" charset="-128"/>
                          <a:cs typeface="Arial" pitchFamily="34" charset="0"/>
                        </a:rPr>
                        <a:t>Compounds (3b)</a:t>
                      </a:r>
                    </a:p>
                    <a:p>
                      <a:pPr algn="ctr"/>
                      <a:r>
                        <a:rPr kumimoji="1" lang="en-US" altLang="ja-JP" sz="24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Arial Unicode MS" pitchFamily="50" charset="-128"/>
                          <a:cs typeface="Arial" pitchFamily="34" charset="0"/>
                        </a:rPr>
                        <a:t>(Accented)</a:t>
                      </a:r>
                      <a:endParaRPr kumimoji="1" lang="ja-JP" altLang="en-US" sz="2400" b="0" baseline="0" dirty="0" smtClean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44089">
                <a:tc>
                  <a:txBody>
                    <a:bodyPr/>
                    <a:lstStyle/>
                    <a:p>
                      <a:pPr marL="0" marR="0" indent="0" algn="ctr" defTabSz="378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2400" baseline="0" dirty="0" smtClean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marL="0" marR="0" indent="0" algn="ctr" defTabSz="378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2400" baseline="0" dirty="0" smtClean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marL="0" marR="0" indent="0" algn="ctr" defTabSz="378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aseline="0" dirty="0" smtClean="0">
                          <a:solidFill>
                            <a:schemeClr val="tx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structure</a:t>
                      </a:r>
                      <a:endParaRPr kumimoji="1" lang="ja-JP" altLang="en-US" sz="2400" baseline="0" dirty="0" smtClean="0">
                        <a:solidFill>
                          <a:schemeClr val="tx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algn="ctr"/>
                      <a:endParaRPr kumimoji="1" lang="ja-JP" altLang="en-US" sz="24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CA" altLang="ja-JP" sz="2400" dirty="0" smtClean="0">
                          <a:latin typeface="Arial" pitchFamily="34" charset="0"/>
                          <a:cs typeface="Arial" pitchFamily="34" charset="0"/>
                        </a:rPr>
                        <a:t> non-target-like</a:t>
                      </a:r>
                    </a:p>
                    <a:p>
                      <a:r>
                        <a:rPr lang="en-CA" altLang="ja-JP" sz="2400" dirty="0" smtClean="0">
                          <a:latin typeface="Arial" pitchFamily="34" charset="0"/>
                          <a:cs typeface="Arial" pitchFamily="34" charset="0"/>
                        </a:rPr>
                        <a:t>            </a:t>
                      </a:r>
                      <a:r>
                        <a:rPr lang="en-CA" altLang="ja-JP" sz="2400" dirty="0" err="1" smtClean="0">
                          <a:latin typeface="Arial" pitchFamily="34" charset="0"/>
                          <a:cs typeface="Arial" pitchFamily="34" charset="0"/>
                        </a:rPr>
                        <a:t>PWd</a:t>
                      </a:r>
                      <a:endParaRPr lang="en-CA" altLang="ja-JP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CA" altLang="ja-JP" sz="2400" dirty="0" smtClean="0"/>
                        <a:t>                  |</a:t>
                      </a:r>
                    </a:p>
                    <a:p>
                      <a:r>
                        <a:rPr kumimoji="1" lang="en-CA" altLang="ja-JP" sz="2400" baseline="0" dirty="0" smtClean="0">
                          <a:solidFill>
                            <a:schemeClr val="tx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              Ft</a:t>
                      </a:r>
                    </a:p>
                    <a:p>
                      <a:pPr marL="0" marR="0" indent="0" algn="l" defTabSz="378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altLang="ja-JP" sz="2400" dirty="0" smtClean="0"/>
                        <a:t>                  |</a:t>
                      </a:r>
                    </a:p>
                    <a:p>
                      <a:r>
                        <a:rPr lang="en-CA" altLang="ja-JP" sz="2400" dirty="0" smtClean="0"/>
                        <a:t>                 N</a:t>
                      </a:r>
                      <a:r>
                        <a:rPr kumimoji="1" lang="en-US" altLang="ja-JP" sz="2400" dirty="0" smtClean="0"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 </a:t>
                      </a:r>
                      <a:endParaRPr kumimoji="1" lang="ja-JP" altLang="en-US" sz="24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378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altLang="ja-JP" sz="2400" dirty="0" smtClean="0">
                          <a:latin typeface="Arial" pitchFamily="34" charset="0"/>
                          <a:cs typeface="Arial" pitchFamily="34" charset="0"/>
                        </a:rPr>
                        <a:t>target-like</a:t>
                      </a:r>
                    </a:p>
                    <a:p>
                      <a:r>
                        <a:rPr lang="en-CA" altLang="ja-JP" sz="2400" dirty="0" smtClean="0">
                          <a:latin typeface="Arial" pitchFamily="34" charset="0"/>
                          <a:cs typeface="Arial" pitchFamily="34" charset="0"/>
                        </a:rPr>
                        <a:t>            </a:t>
                      </a:r>
                      <a:r>
                        <a:rPr lang="en-CA" altLang="ja-JP" sz="2400" dirty="0" err="1" smtClean="0">
                          <a:latin typeface="Arial" pitchFamily="34" charset="0"/>
                          <a:cs typeface="Arial" pitchFamily="34" charset="0"/>
                        </a:rPr>
                        <a:t>PWd</a:t>
                      </a:r>
                      <a:endParaRPr lang="en-CA" altLang="ja-JP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CA" altLang="ja-JP" sz="2400" dirty="0" smtClean="0"/>
                        <a:t>                  |</a:t>
                      </a:r>
                    </a:p>
                    <a:p>
                      <a:r>
                        <a:rPr kumimoji="1" lang="en-CA" altLang="ja-JP" sz="2400" baseline="0" dirty="0" smtClean="0">
                          <a:solidFill>
                            <a:schemeClr val="tx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              Ft</a:t>
                      </a:r>
                    </a:p>
                    <a:p>
                      <a:pPr marL="0" marR="0" indent="0" algn="l" defTabSz="378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altLang="ja-JP" sz="2400" dirty="0" smtClean="0"/>
                        <a:t>                  |</a:t>
                      </a:r>
                    </a:p>
                    <a:p>
                      <a:r>
                        <a:rPr lang="en-CA" altLang="ja-JP" sz="2400" dirty="0" smtClean="0"/>
                        <a:t>               N</a:t>
                      </a:r>
                      <a:r>
                        <a:rPr lang="en-CA" altLang="ja-JP" sz="2400" baseline="-25000" dirty="0" smtClean="0"/>
                        <a:t>1</a:t>
                      </a:r>
                      <a:r>
                        <a:rPr lang="en-CA" altLang="ja-JP" sz="2400" dirty="0" smtClean="0"/>
                        <a:t>N</a:t>
                      </a:r>
                      <a:r>
                        <a:rPr lang="en-CA" altLang="ja-JP" sz="2400" baseline="-25000" dirty="0" smtClean="0"/>
                        <a:t>2</a:t>
                      </a:r>
                      <a:endParaRPr kumimoji="1" lang="ja-JP" altLang="en-US" sz="24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0173">
                <a:tc>
                  <a:txBody>
                    <a:bodyPr/>
                    <a:lstStyle/>
                    <a:p>
                      <a:pPr algn="ctr"/>
                      <a:endParaRPr kumimoji="1" lang="en-US" altLang="ja-JP" sz="2400" dirty="0" smtClean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algn="ctr"/>
                      <a:r>
                        <a:rPr kumimoji="1" lang="en-US" altLang="ja-JP" sz="2400" dirty="0" smtClean="0"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evidence</a:t>
                      </a:r>
                      <a:endParaRPr kumimoji="1" lang="ja-JP" altLang="en-US" sz="24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>
                          <a:latin typeface="Arial" pitchFamily="34" charset="0"/>
                          <a:ea typeface="Arial Unicode MS" pitchFamily="50" charset="-128"/>
                          <a:cs typeface="Arial" pitchFamily="34" charset="0"/>
                        </a:rPr>
                        <a:t>ESJ still</a:t>
                      </a:r>
                      <a:r>
                        <a:rPr kumimoji="1" lang="en-US" altLang="ja-JP" sz="2400" baseline="0" dirty="0" smtClean="0">
                          <a:latin typeface="Arial" pitchFamily="34" charset="0"/>
                          <a:ea typeface="Arial Unicode MS" pitchFamily="50" charset="-128"/>
                          <a:cs typeface="Arial" pitchFamily="34" charset="0"/>
                        </a:rPr>
                        <a:t> formed L1-like Ft when they pronounced nouns as unaccented</a:t>
                      </a:r>
                      <a:endParaRPr kumimoji="1" lang="ja-JP" altLang="en-US" sz="2400" dirty="0">
                        <a:latin typeface="Arial" pitchFamily="34" charset="0"/>
                        <a:ea typeface="Arial Unicode MS" pitchFamily="50" charset="-128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378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 smtClean="0">
                          <a:latin typeface="Arial" pitchFamily="34" charset="0"/>
                          <a:ea typeface="Arial Unicode MS" pitchFamily="50" charset="-128"/>
                          <a:cs typeface="Arial" pitchFamily="34" charset="0"/>
                        </a:rPr>
                        <a:t>Ft crossed</a:t>
                      </a:r>
                      <a:r>
                        <a:rPr kumimoji="1" lang="en-US" altLang="ja-JP" sz="2400" baseline="0" dirty="0" smtClean="0">
                          <a:latin typeface="Arial" pitchFamily="34" charset="0"/>
                          <a:ea typeface="Arial Unicode MS" pitchFamily="50" charset="-128"/>
                          <a:cs typeface="Arial" pitchFamily="34" charset="0"/>
                        </a:rPr>
                        <a:t> the </a:t>
                      </a:r>
                      <a:r>
                        <a:rPr lang="en-CA" altLang="ja-JP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en-CA" altLang="ja-JP" sz="2400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CA" altLang="ja-JP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en-CA" altLang="ja-JP" sz="2400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1" lang="ja-JP" altLang="en-US" sz="2400" dirty="0" smtClean="0">
                        <a:latin typeface="Arial" pitchFamily="34" charset="0"/>
                        <a:ea typeface="Arial Unicode MS" pitchFamily="50" charset="-128"/>
                        <a:cs typeface="Arial" pitchFamily="34" charset="0"/>
                      </a:endParaRPr>
                    </a:p>
                    <a:p>
                      <a:r>
                        <a:rPr kumimoji="1" lang="en-US" altLang="ja-JP" sz="2400" dirty="0" smtClean="0">
                          <a:latin typeface="Arial" pitchFamily="34" charset="0"/>
                          <a:ea typeface="Arial Unicode MS" pitchFamily="50" charset="-128"/>
                          <a:cs typeface="Arial" pitchFamily="34" charset="0"/>
                        </a:rPr>
                        <a:t>boundary. ESJ did not put pause on the boundary.</a:t>
                      </a:r>
                      <a:endParaRPr kumimoji="1" lang="ja-JP" altLang="en-US" sz="2400" dirty="0">
                        <a:latin typeface="Arial" pitchFamily="34" charset="0"/>
                        <a:ea typeface="Arial Unicode MS" pitchFamily="50" charset="-128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9" name="角丸四角形 38"/>
          <p:cNvSpPr/>
          <p:nvPr/>
        </p:nvSpPr>
        <p:spPr>
          <a:xfrm>
            <a:off x="21673783" y="9768528"/>
            <a:ext cx="3267781" cy="2652072"/>
          </a:xfrm>
          <a:prstGeom prst="roundRect">
            <a:avLst>
              <a:gd name="adj" fmla="val 45254"/>
            </a:avLst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右カーブ矢印 10"/>
          <p:cNvSpPr/>
          <p:nvPr/>
        </p:nvSpPr>
        <p:spPr>
          <a:xfrm flipV="1">
            <a:off x="15742927" y="19386576"/>
            <a:ext cx="411473" cy="806424"/>
          </a:xfrm>
          <a:prstGeom prst="curved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1" name="角丸四角形 38"/>
          <p:cNvSpPr/>
          <p:nvPr/>
        </p:nvSpPr>
        <p:spPr>
          <a:xfrm>
            <a:off x="9372600" y="9768528"/>
            <a:ext cx="3267781" cy="2652072"/>
          </a:xfrm>
          <a:prstGeom prst="roundRect">
            <a:avLst>
              <a:gd name="adj" fmla="val 45254"/>
            </a:avLst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80" name="Picture 45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53886" y="4800600"/>
            <a:ext cx="8901429" cy="2303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084" y="22631401"/>
            <a:ext cx="10800678" cy="4299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Subtitle 2"/>
          <p:cNvSpPr txBox="1">
            <a:spLocks/>
          </p:cNvSpPr>
          <p:nvPr/>
        </p:nvSpPr>
        <p:spPr bwMode="auto">
          <a:xfrm>
            <a:off x="30159231" y="435698"/>
            <a:ext cx="3956167" cy="1235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78794" tIns="189397" rIns="378794" bIns="189397"/>
          <a:lstStyle/>
          <a:p>
            <a:pPr marL="1419225" indent="-1419225" eaLnBrk="0" hangingPunct="0">
              <a:spcBef>
                <a:spcPts val="0"/>
              </a:spcBef>
            </a:pPr>
            <a:r>
              <a:rPr lang="en-CA" altLang="ja-JP" sz="2400" b="1" dirty="0" smtClean="0">
                <a:solidFill>
                  <a:schemeClr val="bg1"/>
                </a:solidFill>
                <a:latin typeface="Arial Black" pitchFamily="34" charset="0"/>
                <a:cs typeface="Times New Roman" pitchFamily="18" charset="0"/>
              </a:rPr>
              <a:t>SLP2012</a:t>
            </a:r>
          </a:p>
          <a:p>
            <a:pPr marL="1419225" indent="-1419225" eaLnBrk="0" hangingPunct="0">
              <a:spcBef>
                <a:spcPts val="0"/>
              </a:spcBef>
            </a:pPr>
            <a:r>
              <a:rPr lang="en-CA" altLang="ja-JP" sz="2400" b="1" dirty="0" smtClean="0">
                <a:solidFill>
                  <a:schemeClr val="bg1"/>
                </a:solidFill>
                <a:latin typeface="Arial Black" pitchFamily="34" charset="0"/>
                <a:cs typeface="Times New Roman" pitchFamily="18" charset="0"/>
              </a:rPr>
              <a:t>University of York</a:t>
            </a:r>
          </a:p>
          <a:p>
            <a:pPr marL="1419225" indent="-1419225" eaLnBrk="0" hangingPunct="0">
              <a:spcBef>
                <a:spcPts val="0"/>
              </a:spcBef>
            </a:pPr>
            <a:r>
              <a:rPr lang="en-CA" altLang="ja-JP" sz="2400" b="1" dirty="0">
                <a:solidFill>
                  <a:schemeClr val="bg1"/>
                </a:solidFill>
                <a:latin typeface="Arial Black" pitchFamily="34" charset="0"/>
                <a:cs typeface="Times New Roman" pitchFamily="18" charset="0"/>
              </a:rPr>
              <a:t>July 6</a:t>
            </a:r>
            <a:r>
              <a:rPr lang="en-CA" altLang="ja-JP" sz="2400" b="1" baseline="30000" dirty="0">
                <a:solidFill>
                  <a:schemeClr val="bg1"/>
                </a:solidFill>
                <a:latin typeface="Arial Black" pitchFamily="34" charset="0"/>
                <a:cs typeface="Times New Roman" pitchFamily="18" charset="0"/>
              </a:rPr>
              <a:t>th</a:t>
            </a:r>
            <a:r>
              <a:rPr lang="en-CA" altLang="ja-JP" sz="2400" b="1" dirty="0">
                <a:solidFill>
                  <a:schemeClr val="bg1"/>
                </a:solidFill>
                <a:latin typeface="Arial Black" pitchFamily="34" charset="0"/>
                <a:cs typeface="Times New Roman" pitchFamily="18" charset="0"/>
              </a:rPr>
              <a:t>  2012</a:t>
            </a:r>
          </a:p>
          <a:p>
            <a:pPr marL="1419225" indent="-1419225" eaLnBrk="0" hangingPunct="0">
              <a:spcBef>
                <a:spcPts val="0"/>
              </a:spcBef>
            </a:pPr>
            <a:r>
              <a:rPr lang="en-CA" altLang="ja-JP" sz="2400" b="1" dirty="0" smtClean="0">
                <a:solidFill>
                  <a:schemeClr val="bg1"/>
                </a:solidFill>
                <a:latin typeface="Arial Black" pitchFamily="34" charset="0"/>
                <a:cs typeface="Times New Roman" pitchFamily="18" charset="0"/>
              </a:rPr>
              <a:t> </a:t>
            </a:r>
            <a:endParaRPr lang="en-CA" altLang="ja-JP" sz="2400" b="1" dirty="0">
              <a:solidFill>
                <a:schemeClr val="bg1"/>
              </a:solidFill>
              <a:latin typeface="Arial Black" pitchFamily="34" charset="0"/>
              <a:cs typeface="Times New Roman" pitchFamily="18" charset="0"/>
            </a:endParaRPr>
          </a:p>
        </p:txBody>
      </p:sp>
      <p:pic>
        <p:nvPicPr>
          <p:cNvPr id="1026" name="Picture 2" descr="H:\2012\CRBLM\current_logo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439" y="1111705"/>
            <a:ext cx="2286000" cy="582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1725</TotalTime>
  <Words>764</Words>
  <Application>Microsoft Office PowerPoint</Application>
  <PresentationFormat>ユーザー設定</PresentationFormat>
  <Paragraphs>285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Theme</vt:lpstr>
      <vt:lpstr>L2 acquisition of Japanese noun accents by L1 English speakers Tokiko Okuma      (CRBLM  Department of Linguistics McGill University)   tokiko.okuma@mail.mcgill.ca</vt:lpstr>
    </vt:vector>
  </TitlesOfParts>
  <Company>McGill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Acquisition of Topic Shift by L2 Japanese  speakers Tokiko Okuma McGill University (tokiko.okuma@mail.mcgill.ca)</dc:title>
  <dc:creator>McGill</dc:creator>
  <cp:lastModifiedBy>toki</cp:lastModifiedBy>
  <cp:revision>221</cp:revision>
  <cp:lastPrinted>2012-05-14T14:12:20Z</cp:lastPrinted>
  <dcterms:created xsi:type="dcterms:W3CDTF">2011-03-19T17:23:32Z</dcterms:created>
  <dcterms:modified xsi:type="dcterms:W3CDTF">2012-06-23T03:20:03Z</dcterms:modified>
</cp:coreProperties>
</file>