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2"/>
  </p:notesMasterIdLst>
  <p:sldIdLst>
    <p:sldId id="256" r:id="rId2"/>
    <p:sldId id="274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2" r:id="rId14"/>
    <p:sldId id="268" r:id="rId15"/>
    <p:sldId id="269" r:id="rId16"/>
    <p:sldId id="270" r:id="rId17"/>
    <p:sldId id="273" r:id="rId18"/>
    <p:sldId id="276" r:id="rId19"/>
    <p:sldId id="275" r:id="rId20"/>
    <p:sldId id="271" r:id="rId2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20000"/>
      </a:spcBef>
      <a:spcAft>
        <a:spcPct val="0"/>
      </a:spcAft>
      <a:buClr>
        <a:schemeClr val="folHlink"/>
      </a:buClr>
      <a:buSzPct val="65000"/>
      <a:buFont typeface="Wingdings" pitchFamily="2" charset="2"/>
      <a:buChar char="n"/>
      <a:defRPr sz="20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20000"/>
      </a:spcBef>
      <a:spcAft>
        <a:spcPct val="0"/>
      </a:spcAft>
      <a:buClr>
        <a:schemeClr val="folHlink"/>
      </a:buClr>
      <a:buSzPct val="65000"/>
      <a:buFont typeface="Wingdings" pitchFamily="2" charset="2"/>
      <a:buChar char="n"/>
      <a:defRPr sz="20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20000"/>
      </a:spcBef>
      <a:spcAft>
        <a:spcPct val="0"/>
      </a:spcAft>
      <a:buClr>
        <a:schemeClr val="folHlink"/>
      </a:buClr>
      <a:buSzPct val="65000"/>
      <a:buFont typeface="Wingdings" pitchFamily="2" charset="2"/>
      <a:buChar char="n"/>
      <a:defRPr sz="20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20000"/>
      </a:spcBef>
      <a:spcAft>
        <a:spcPct val="0"/>
      </a:spcAft>
      <a:buClr>
        <a:schemeClr val="folHlink"/>
      </a:buClr>
      <a:buSzPct val="65000"/>
      <a:buFont typeface="Wingdings" pitchFamily="2" charset="2"/>
      <a:buChar char="n"/>
      <a:defRPr sz="20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20000"/>
      </a:spcBef>
      <a:spcAft>
        <a:spcPct val="0"/>
      </a:spcAft>
      <a:buClr>
        <a:schemeClr val="folHlink"/>
      </a:buClr>
      <a:buSzPct val="65000"/>
      <a:buFont typeface="Wingdings" pitchFamily="2" charset="2"/>
      <a:buChar char="n"/>
      <a:defRPr sz="20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569"/>
    <a:srgbClr val="3333CC"/>
    <a:srgbClr val="102132"/>
    <a:srgbClr val="0A1088"/>
    <a:srgbClr val="23496F"/>
    <a:srgbClr val="23476B"/>
    <a:srgbClr val="336699"/>
    <a:srgbClr val="006633"/>
    <a:srgbClr val="FFFFFF"/>
    <a:srgbClr val="1845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45" autoAdjust="0"/>
    <p:restoredTop sz="86427" autoAdjust="0"/>
  </p:normalViewPr>
  <p:slideViewPr>
    <p:cSldViewPr>
      <p:cViewPr varScale="1">
        <p:scale>
          <a:sx n="67" d="100"/>
          <a:sy n="67" d="100"/>
        </p:scale>
        <p:origin x="57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788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88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effectLst/>
                <a:latin typeface="Arial" charset="0"/>
              </a:defRPr>
            </a:lvl1pPr>
          </a:lstStyle>
          <a:p>
            <a:fld id="{17BD43E9-CB81-4935-A020-E16A3D9145F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0646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69" name="Rectangle 37"/>
          <p:cNvSpPr>
            <a:spLocks noGrp="1" noChangeArrowheads="1"/>
          </p:cNvSpPr>
          <p:nvPr>
            <p:ph type="dt" sz="half" idx="2"/>
          </p:nvPr>
        </p:nvSpPr>
        <p:spPr>
          <a:xfrm>
            <a:off x="250825" y="6381750"/>
            <a:ext cx="2736850" cy="360363"/>
          </a:xfrm>
        </p:spPr>
        <p:txBody>
          <a:bodyPr/>
          <a:lstStyle>
            <a:lvl1pPr>
              <a:defRPr/>
            </a:lvl1pPr>
          </a:lstStyle>
          <a:p>
            <a:fld id="{66859322-CF87-4796-897B-71087F1C9CB4}" type="datetime2">
              <a:rPr lang="en-GB"/>
              <a:pPr/>
              <a:t>Tuesday, 25 April 2017</a:t>
            </a:fld>
            <a:endParaRPr lang="en-GB"/>
          </a:p>
        </p:txBody>
      </p:sp>
      <p:sp>
        <p:nvSpPr>
          <p:cNvPr id="18470" name="Rectangle 38"/>
          <p:cNvSpPr>
            <a:spLocks noGrp="1" noChangeArrowheads="1"/>
          </p:cNvSpPr>
          <p:nvPr>
            <p:ph type="ftr" sz="quarter" idx="3"/>
          </p:nvPr>
        </p:nvSpPr>
        <p:spPr/>
        <p:txBody>
          <a:bodyPr anchor="ctr"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18471" name="Rectangle 39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250825" y="2636838"/>
            <a:ext cx="8642350" cy="936625"/>
          </a:xfrm>
          <a:noFill/>
        </p:spPr>
        <p:txBody>
          <a:bodyPr/>
          <a:lstStyle>
            <a:lvl1pPr algn="ctr">
              <a:defRPr sz="2800"/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18472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250825" y="1268413"/>
            <a:ext cx="8642350" cy="1152525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18473" name="Rectangle 4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80288" y="6381750"/>
            <a:ext cx="1485900" cy="360363"/>
          </a:xfrm>
        </p:spPr>
        <p:txBody>
          <a:bodyPr/>
          <a:lstStyle>
            <a:lvl1pPr>
              <a:defRPr/>
            </a:lvl1pPr>
          </a:lstStyle>
          <a:p>
            <a:fld id="{3C5D7186-28B2-41E6-962C-4E1F04097C80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8521" name="Rectangle 89"/>
          <p:cNvSpPr>
            <a:spLocks noChangeArrowheads="1"/>
          </p:cNvSpPr>
          <p:nvPr/>
        </p:nvSpPr>
        <p:spPr bwMode="auto">
          <a:xfrm>
            <a:off x="0" y="6092825"/>
            <a:ext cx="9144000" cy="765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pic>
        <p:nvPicPr>
          <p:cNvPr id="18530" name="Picture 98" descr="uoyo_alph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6238" y="188913"/>
            <a:ext cx="3311525" cy="403225"/>
          </a:xfrm>
          <a:prstGeom prst="rect">
            <a:avLst/>
          </a:prstGeom>
          <a:noFill/>
        </p:spPr>
      </p:pic>
      <p:pic>
        <p:nvPicPr>
          <p:cNvPr id="18532" name="Picture 100" descr="wave"/>
          <p:cNvPicPr>
            <a:picLocks noChangeAspect="1" noChangeArrowheads="1"/>
          </p:cNvPicPr>
          <p:nvPr/>
        </p:nvPicPr>
        <p:blipFill>
          <a:blip r:embed="rId3" cstate="print"/>
          <a:srcRect r="1181" b="14101"/>
          <a:stretch>
            <a:fillRect/>
          </a:stretch>
        </p:blipFill>
        <p:spPr bwMode="auto">
          <a:xfrm>
            <a:off x="0" y="3538538"/>
            <a:ext cx="9144000" cy="2770187"/>
          </a:xfrm>
          <a:prstGeom prst="rect">
            <a:avLst/>
          </a:prstGeom>
          <a:noFill/>
        </p:spPr>
      </p:pic>
      <p:pic>
        <p:nvPicPr>
          <p:cNvPr id="18533" name="Picture 101" descr="shield_whit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6100" y="620713"/>
            <a:ext cx="415925" cy="504825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9608320-40CA-455B-84D6-530BD7772E85}" type="datetime2">
              <a:rPr lang="en-GB"/>
              <a:pPr/>
              <a:t>Tuesday, 25 April 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0D441-6F5E-4605-B076-11EC1D1623E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2588" y="115888"/>
            <a:ext cx="2160587" cy="6010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825" y="115888"/>
            <a:ext cx="6329363" cy="60102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793C168-F15D-4130-9E03-32BACAEC9D9C}" type="datetime2">
              <a:rPr lang="en-GB"/>
              <a:pPr/>
              <a:t>Tuesday, 25 April 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E09F8-61D2-4FDD-A0CC-CE9F12AC4F4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125538"/>
            <a:ext cx="8175654" cy="5000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1B228A-01DF-4903-A05F-590A82D95605}" type="datetime2">
              <a:rPr lang="en-GB"/>
              <a:pPr/>
              <a:t>Tuesday, 25 April 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5C30ED-E862-49EF-B26A-F30D283AD6A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E32D6A-E176-47DF-BCAA-D7F2BD85FA03}" type="datetime2">
              <a:rPr lang="en-GB"/>
              <a:pPr/>
              <a:t>Tuesday, 25 April 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05442B-3935-4544-8DD0-77B7EDDE837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825" y="1125538"/>
            <a:ext cx="4135438" cy="5000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8663" y="1125538"/>
            <a:ext cx="4137025" cy="5000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6D09DB-176D-44DD-8FD0-BDF708A55F24}" type="datetime2">
              <a:rPr lang="en-GB"/>
              <a:pPr/>
              <a:t>Tuesday, 25 April 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ED611D-B16D-44F6-B7F9-CFBCC4C7581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C28A76-51FA-48C4-B710-584C676B416E}" type="datetime2">
              <a:rPr lang="en-GB"/>
              <a:pPr/>
              <a:t>Tuesday, 25 April 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B3F356-1085-4119-B270-68B6172DC9D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8D2BC8-82F5-4A0D-918A-0DD9B5AB81FC}" type="datetime2">
              <a:rPr lang="en-GB"/>
              <a:pPr/>
              <a:t>Tuesday, 25 April 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AEF948-BCAE-4ADC-BA09-13A6678E468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A7FF0E-E562-452B-B434-CF3E2552397A}" type="datetime2">
              <a:rPr lang="en-GB"/>
              <a:pPr/>
              <a:t>Tuesday, 25 April 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85E12-D153-4AD3-9CA5-420A3A52071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549DBBF-B41C-4A17-A08F-8FABEB40F78D}" type="datetime2">
              <a:rPr lang="en-GB"/>
              <a:pPr/>
              <a:t>Tuesday, 25 April 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D9A07E-E8C5-45D6-8FB0-FD286467DBD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59B358-342A-4E09-ACDD-703DC319DB75}" type="datetime2">
              <a:rPr lang="en-GB"/>
              <a:pPr/>
              <a:t>Tuesday, 25 April 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DF3C0-3FD5-4602-B346-DDA4143C1CF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5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89" name="Rectangle 81"/>
          <p:cNvSpPr>
            <a:spLocks noChangeArrowheads="1"/>
          </p:cNvSpPr>
          <p:nvPr/>
        </p:nvSpPr>
        <p:spPr bwMode="gray">
          <a:xfrm>
            <a:off x="0" y="6308725"/>
            <a:ext cx="9144000" cy="549275"/>
          </a:xfrm>
          <a:prstGeom prst="rect">
            <a:avLst/>
          </a:prstGeom>
          <a:solidFill>
            <a:srgbClr val="002569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7467" name="Rectangle 59"/>
          <p:cNvSpPr>
            <a:spLocks noChangeArrowheads="1"/>
          </p:cNvSpPr>
          <p:nvPr/>
        </p:nvSpPr>
        <p:spPr bwMode="gray">
          <a:xfrm>
            <a:off x="0" y="0"/>
            <a:ext cx="9144000" cy="908050"/>
          </a:xfrm>
          <a:prstGeom prst="rect">
            <a:avLst/>
          </a:prstGeom>
          <a:solidFill>
            <a:srgbClr val="002569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7447" name="Rectangle 39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250825" y="6381750"/>
            <a:ext cx="2736850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5542863-5525-4C1B-9EE4-F0852F4D8B78}" type="datetime2">
              <a:rPr lang="en-GB"/>
              <a:pPr/>
              <a:t>Tuesday, 25 April 2017</a:t>
            </a:fld>
            <a:endParaRPr lang="en-GB"/>
          </a:p>
        </p:txBody>
      </p:sp>
      <p:sp>
        <p:nvSpPr>
          <p:cNvPr id="17448" name="Rectangle 40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3124200" y="6381750"/>
            <a:ext cx="4111625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17449" name="Rectangle 41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7380288" y="6381750"/>
            <a:ext cx="1512887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D07A756-1765-421B-A4AE-49217995CDE2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7464" name="Rectangle 56"/>
          <p:cNvSpPr>
            <a:spLocks noGrp="1" noChangeArrowheads="1"/>
          </p:cNvSpPr>
          <p:nvPr>
            <p:ph type="title"/>
          </p:nvPr>
        </p:nvSpPr>
        <p:spPr bwMode="white">
          <a:xfrm>
            <a:off x="2700338" y="115888"/>
            <a:ext cx="619283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7466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125538"/>
            <a:ext cx="8424863" cy="5000625"/>
          </a:xfrm>
          <a:prstGeom prst="rect">
            <a:avLst/>
          </a:prstGeom>
          <a:solidFill>
            <a:srgbClr val="002569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17491" name="Picture 83" descr="uoyo_alpha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white">
          <a:xfrm>
            <a:off x="250825" y="115888"/>
            <a:ext cx="2368550" cy="287337"/>
          </a:xfrm>
          <a:prstGeom prst="rect">
            <a:avLst/>
          </a:prstGeom>
          <a:noFill/>
        </p:spPr>
      </p:pic>
      <p:pic>
        <p:nvPicPr>
          <p:cNvPr id="17493" name="Picture 85" descr="shield_white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258888" y="404813"/>
            <a:ext cx="355600" cy="431800"/>
          </a:xfrm>
          <a:prstGeom prst="rect">
            <a:avLst/>
          </a:prstGeom>
          <a:noFill/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ransition>
    <p:fade/>
  </p:transition>
  <p:txStyles>
    <p:titleStyle>
      <a:lvl1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algn="l" rtl="0" eaLnBrk="1" fontAlgn="base" hangingPunct="1">
        <a:spcBef>
          <a:spcPct val="30000"/>
        </a:spcBef>
        <a:spcAft>
          <a:spcPct val="0"/>
        </a:spcAft>
        <a:buClr>
          <a:srgbClr val="002569"/>
        </a:buClr>
        <a:buSzPct val="65000"/>
        <a:buFont typeface="Wingdings" pitchFamily="2" charset="2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446088" indent="1588" algn="l" rtl="0" eaLnBrk="1" fontAlgn="base" hangingPunct="1">
        <a:spcBef>
          <a:spcPct val="30000"/>
        </a:spcBef>
        <a:spcAft>
          <a:spcPct val="0"/>
        </a:spcAft>
        <a:buClr>
          <a:srgbClr val="002569"/>
        </a:buClr>
        <a:buSzPct val="65000"/>
        <a:buFont typeface="Wingdings" pitchFamily="2" charset="2"/>
        <a:defRPr sz="3000">
          <a:solidFill>
            <a:schemeClr val="tx1"/>
          </a:solidFill>
          <a:latin typeface="+mn-lt"/>
          <a:cs typeface="+mn-cs"/>
        </a:defRPr>
      </a:lvl2pPr>
      <a:lvl3pPr marL="895350" algn="l" rtl="0" eaLnBrk="1" fontAlgn="base" hangingPunct="1">
        <a:spcBef>
          <a:spcPct val="30000"/>
        </a:spcBef>
        <a:spcAft>
          <a:spcPct val="0"/>
        </a:spcAft>
        <a:buClr>
          <a:srgbClr val="002569"/>
        </a:buClr>
        <a:buSzPct val="65000"/>
        <a:buFont typeface="Wingdings" pitchFamily="2" charset="2"/>
        <a:defRPr sz="2800">
          <a:solidFill>
            <a:schemeClr val="tx1"/>
          </a:solidFill>
          <a:latin typeface="+mn-lt"/>
          <a:cs typeface="+mn-cs"/>
        </a:defRPr>
      </a:lvl3pPr>
      <a:lvl4pPr marL="1343025" algn="l" rtl="0" eaLnBrk="1" fontAlgn="base" hangingPunct="1">
        <a:spcBef>
          <a:spcPct val="30000"/>
        </a:spcBef>
        <a:spcAft>
          <a:spcPct val="0"/>
        </a:spcAft>
        <a:buClr>
          <a:srgbClr val="002569"/>
        </a:buClr>
        <a:buSzPct val="65000"/>
        <a:buFont typeface="Wingdings" pitchFamily="2" charset="2"/>
        <a:defRPr sz="2600">
          <a:solidFill>
            <a:schemeClr val="tx1"/>
          </a:solidFill>
          <a:latin typeface="+mn-lt"/>
          <a:cs typeface="+mn-cs"/>
        </a:defRPr>
      </a:lvl4pPr>
      <a:lvl5pPr marL="1790700" algn="l" rtl="0" eaLnBrk="1" fontAlgn="base" hangingPunct="1">
        <a:spcBef>
          <a:spcPct val="30000"/>
        </a:spcBef>
        <a:spcAft>
          <a:spcPct val="0"/>
        </a:spcAft>
        <a:buClr>
          <a:srgbClr val="002569"/>
        </a:buClr>
        <a:buSzPct val="65000"/>
        <a:buFont typeface="Wingdings" pitchFamily="2" charset="2"/>
        <a:defRPr sz="2400">
          <a:solidFill>
            <a:schemeClr val="tx1"/>
          </a:solidFill>
          <a:latin typeface="+mn-lt"/>
          <a:cs typeface="+mn-cs"/>
        </a:defRPr>
      </a:lvl5pPr>
      <a:lvl6pPr marL="2247900" algn="l" rtl="0" eaLnBrk="1" fontAlgn="base" hangingPunct="1">
        <a:spcBef>
          <a:spcPct val="30000"/>
        </a:spcBef>
        <a:spcAft>
          <a:spcPct val="0"/>
        </a:spcAft>
        <a:buClr>
          <a:srgbClr val="002569"/>
        </a:buClr>
        <a:buSzPct val="65000"/>
        <a:buFont typeface="Wingdings" pitchFamily="2" charset="2"/>
        <a:defRPr sz="2400">
          <a:solidFill>
            <a:schemeClr val="tx1"/>
          </a:solidFill>
          <a:latin typeface="+mn-lt"/>
          <a:cs typeface="+mn-cs"/>
        </a:defRPr>
      </a:lvl6pPr>
      <a:lvl7pPr marL="2705100" algn="l" rtl="0" eaLnBrk="1" fontAlgn="base" hangingPunct="1">
        <a:spcBef>
          <a:spcPct val="30000"/>
        </a:spcBef>
        <a:spcAft>
          <a:spcPct val="0"/>
        </a:spcAft>
        <a:buClr>
          <a:srgbClr val="002569"/>
        </a:buClr>
        <a:buSzPct val="65000"/>
        <a:buFont typeface="Wingdings" pitchFamily="2" charset="2"/>
        <a:defRPr sz="2400">
          <a:solidFill>
            <a:schemeClr val="tx1"/>
          </a:solidFill>
          <a:latin typeface="+mn-lt"/>
          <a:cs typeface="+mn-cs"/>
        </a:defRPr>
      </a:lvl7pPr>
      <a:lvl8pPr marL="3162300" algn="l" rtl="0" eaLnBrk="1" fontAlgn="base" hangingPunct="1">
        <a:spcBef>
          <a:spcPct val="30000"/>
        </a:spcBef>
        <a:spcAft>
          <a:spcPct val="0"/>
        </a:spcAft>
        <a:buClr>
          <a:srgbClr val="002569"/>
        </a:buClr>
        <a:buSzPct val="65000"/>
        <a:buFont typeface="Wingdings" pitchFamily="2" charset="2"/>
        <a:defRPr sz="2400">
          <a:solidFill>
            <a:schemeClr val="tx1"/>
          </a:solidFill>
          <a:latin typeface="+mn-lt"/>
          <a:cs typeface="+mn-cs"/>
        </a:defRPr>
      </a:lvl8pPr>
      <a:lvl9pPr marL="3619500" algn="l" rtl="0" eaLnBrk="1" fontAlgn="base" hangingPunct="1">
        <a:spcBef>
          <a:spcPct val="30000"/>
        </a:spcBef>
        <a:spcAft>
          <a:spcPct val="0"/>
        </a:spcAft>
        <a:buClr>
          <a:srgbClr val="002569"/>
        </a:buClr>
        <a:buSzPct val="65000"/>
        <a:buFont typeface="Wingdings" pitchFamily="2" charset="2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-users.cs.york.ac.uk/~alistair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york.ac.uk/projects/howtowrt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www.amazon.co.uk/The-Essence-Computing-Projects-Students/dp/013021972X/ref=sr_1_2?s=books&amp;ie=UTF8&amp;qid=1335776191&amp;sr=1-2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hyperlink" Target="http://www.amazon.co.uk/Your-Research-Project-How-Manage/dp/0415344085/ref=sr_1_10?s=books&amp;ie=UTF8&amp;qid=1335776279&amp;sr=1-10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york.ac.uk/projects/howtodo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-users.cs.york.ac.uk/~alistair/Project%20Marking.html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Alistair D N Edwards</a:t>
            </a:r>
          </a:p>
          <a:p>
            <a:pPr>
              <a:defRPr/>
            </a:pPr>
            <a:r>
              <a:rPr lang="en-GB" sz="1800" dirty="0" smtClean="0">
                <a:hlinkClick r:id="rId2"/>
              </a:rPr>
              <a:t>http://www-users.cs.york.ac.uk/~alistair/</a:t>
            </a:r>
            <a:endParaRPr lang="en-GB" sz="18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How to Do a Project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en-US" b="1" dirty="0">
                <a:ea typeface="+mj-ea"/>
                <a:cs typeface="+mj-cs"/>
              </a:rPr>
              <a:t>What are the ethical implications of your project?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defRPr/>
            </a:pPr>
            <a:endParaRPr lang="en-GB"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en-US" b="1" dirty="0">
                <a:ea typeface="+mj-ea"/>
                <a:cs typeface="+mj-cs"/>
              </a:rPr>
              <a:t>Meetings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600"/>
              </a:spcBef>
            </a:pPr>
            <a:r>
              <a:rPr lang="en-US" dirty="0" smtClean="0"/>
              <a:t>45 minutes per week</a:t>
            </a:r>
          </a:p>
          <a:p>
            <a:pPr lvl="1" indent="0">
              <a:spcBef>
                <a:spcPts val="600"/>
              </a:spcBef>
            </a:pPr>
            <a:r>
              <a:rPr lang="en-US" dirty="0" smtClean="0"/>
              <a:t>additional meeting as required</a:t>
            </a:r>
          </a:p>
          <a:p>
            <a:pPr marL="0" indent="0">
              <a:spcBef>
                <a:spcPts val="600"/>
              </a:spcBef>
            </a:pPr>
            <a:r>
              <a:rPr lang="en-US" dirty="0" smtClean="0"/>
              <a:t>progress forms</a:t>
            </a:r>
          </a:p>
          <a:p>
            <a:pPr marL="0" indent="0">
              <a:spcBef>
                <a:spcPts val="600"/>
              </a:spcBef>
            </a:pPr>
            <a:r>
              <a:rPr lang="en-US" dirty="0" smtClean="0"/>
              <a:t>mid-term review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>
                <a:ea typeface="+mj-ea"/>
                <a:cs typeface="+mj-cs"/>
              </a:rPr>
              <a:t>Weekly reports</a:t>
            </a:r>
            <a:endParaRPr lang="en-GB" dirty="0">
              <a:ea typeface="+mj-ea"/>
              <a:cs typeface="+mj-cs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0034" y="1125538"/>
            <a:ext cx="3135862" cy="5000625"/>
          </a:xfrm>
        </p:spPr>
        <p:txBody>
          <a:bodyPr/>
          <a:lstStyle/>
          <a:p>
            <a:r>
              <a:rPr lang="en-GB" dirty="0" smtClean="0"/>
              <a:t>Google form</a:t>
            </a:r>
          </a:p>
          <a:p>
            <a:r>
              <a:rPr lang="en-GB" dirty="0" smtClean="0"/>
              <a:t>We can both contribute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5976" y="1121465"/>
            <a:ext cx="4373592" cy="5190489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End of term progress check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1339878"/>
            <a:ext cx="3956827" cy="479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339878"/>
            <a:ext cx="4127487" cy="4798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9032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en-US" b="1" i="1" dirty="0">
                <a:ea typeface="+mj-ea"/>
                <a:cs typeface="+mj-cs"/>
              </a:rPr>
              <a:t>It is the report which gets marked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34" y="1340768"/>
            <a:ext cx="8175654" cy="4785395"/>
          </a:xfrm>
        </p:spPr>
        <p:txBody>
          <a:bodyPr/>
          <a:lstStyle/>
          <a:p>
            <a:pPr marL="0" indent="0">
              <a:lnSpc>
                <a:spcPct val="90000"/>
              </a:lnSpc>
              <a:spcBef>
                <a:spcPts val="600"/>
              </a:spcBef>
            </a:pPr>
            <a:r>
              <a:rPr lang="en-US" sz="2800" dirty="0">
                <a:effectLst/>
              </a:rPr>
              <a:t>Do plenty of background reading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effectLst/>
                <a:ea typeface="ＭＳ Ｐゴシック" pitchFamily="-1" charset="-128"/>
              </a:rPr>
              <a:t>take notes</a:t>
            </a:r>
          </a:p>
          <a:p>
            <a:pPr marL="0" indent="0">
              <a:lnSpc>
                <a:spcPct val="90000"/>
              </a:lnSpc>
              <a:spcBef>
                <a:spcPts val="600"/>
              </a:spcBef>
            </a:pPr>
            <a:r>
              <a:rPr lang="en-US" sz="2800" dirty="0">
                <a:effectLst/>
              </a:rPr>
              <a:t>do a good job</a:t>
            </a:r>
          </a:p>
          <a:p>
            <a:pPr marL="0" indent="0">
              <a:lnSpc>
                <a:spcPct val="90000"/>
              </a:lnSpc>
              <a:spcBef>
                <a:spcPts val="600"/>
              </a:spcBef>
            </a:pPr>
            <a:r>
              <a:rPr lang="en-US" sz="2800" dirty="0" smtClean="0">
                <a:effectLst/>
              </a:rPr>
              <a:t>leave </a:t>
            </a:r>
            <a:r>
              <a:rPr lang="en-US" sz="2800" dirty="0">
                <a:effectLst/>
              </a:rPr>
              <a:t>yourself sufficient time to write up</a:t>
            </a:r>
          </a:p>
          <a:p>
            <a:pPr marL="0" indent="0">
              <a:lnSpc>
                <a:spcPct val="90000"/>
              </a:lnSpc>
              <a:spcBef>
                <a:spcPts val="600"/>
              </a:spcBef>
            </a:pPr>
            <a:r>
              <a:rPr lang="en-US" sz="2800" dirty="0">
                <a:effectLst/>
              </a:rPr>
              <a:t>Attend MPB!</a:t>
            </a:r>
          </a:p>
          <a:p>
            <a:pPr marL="0" indent="0">
              <a:lnSpc>
                <a:spcPct val="90000"/>
              </a:lnSpc>
              <a:spcBef>
                <a:spcPts val="600"/>
              </a:spcBef>
            </a:pPr>
            <a:r>
              <a:rPr lang="en-US" sz="2800" dirty="0">
                <a:effectLst/>
              </a:rPr>
              <a:t>Read ‘How to write up a project’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effectLst/>
                <a:ea typeface="ＭＳ Ｐゴシック" pitchFamily="-1" charset="-128"/>
                <a:hlinkClick r:id="rId2"/>
              </a:rPr>
              <a:t>http://www.cs.york.ac.uk/projects/howtowrt.html</a:t>
            </a:r>
            <a:endParaRPr lang="en-US" sz="2400" dirty="0">
              <a:effectLst/>
              <a:ea typeface="ＭＳ Ｐゴシック" pitchFamily="-1" charset="-128"/>
            </a:endParaRPr>
          </a:p>
          <a:p>
            <a:pPr marL="0" indent="0">
              <a:lnSpc>
                <a:spcPct val="90000"/>
              </a:lnSpc>
              <a:spcBef>
                <a:spcPts val="600"/>
              </a:spcBef>
            </a:pPr>
            <a:r>
              <a:rPr lang="en-US" sz="2800" dirty="0">
                <a:effectLst/>
              </a:rPr>
              <a:t>Be aware of the length limitations:</a:t>
            </a:r>
          </a:p>
          <a:p>
            <a:pPr lvl="1">
              <a:lnSpc>
                <a:spcPct val="90000"/>
              </a:lnSpc>
            </a:pPr>
            <a:r>
              <a:rPr lang="en-GB" sz="2400" dirty="0" smtClean="0">
                <a:ea typeface="ＭＳ Ｐゴシック" pitchFamily="-1" charset="-128"/>
              </a:rPr>
              <a:t>20,000 </a:t>
            </a:r>
            <a:r>
              <a:rPr lang="en-GB" sz="2400" dirty="0">
                <a:ea typeface="ＭＳ Ｐゴシック" pitchFamily="-1" charset="-128"/>
              </a:rPr>
              <a:t>words and 70 </a:t>
            </a:r>
            <a:r>
              <a:rPr lang="en-GB" sz="2400" dirty="0" smtClean="0">
                <a:ea typeface="ＭＳ Ｐゴシック" pitchFamily="-1" charset="-128"/>
              </a:rPr>
              <a:t>pages</a:t>
            </a:r>
          </a:p>
          <a:p>
            <a:pPr lvl="1">
              <a:lnSpc>
                <a:spcPct val="90000"/>
              </a:lnSpc>
            </a:pPr>
            <a:r>
              <a:rPr lang="en-GB" sz="2400" i="1" dirty="0" smtClean="0">
                <a:effectLst/>
                <a:ea typeface="ＭＳ Ｐゴシック" pitchFamily="-1" charset="-128"/>
              </a:rPr>
              <a:t>Except</a:t>
            </a:r>
            <a:r>
              <a:rPr lang="en-GB" sz="2400" dirty="0" smtClean="0">
                <a:effectLst/>
                <a:ea typeface="ＭＳ Ｐゴシック" pitchFamily="-1" charset="-128"/>
              </a:rPr>
              <a:t> </a:t>
            </a:r>
            <a:r>
              <a:rPr lang="en-GB" sz="2400" dirty="0" err="1" smtClean="0">
                <a:effectLst/>
                <a:ea typeface="ＭＳ Ｐゴシック" pitchFamily="-1" charset="-128"/>
              </a:rPr>
              <a:t>Shuyi</a:t>
            </a:r>
            <a:r>
              <a:rPr lang="en-GB" sz="2400" smtClean="0">
                <a:effectLst/>
                <a:ea typeface="ＭＳ Ｐゴシック" pitchFamily="-1" charset="-128"/>
              </a:rPr>
              <a:t>: 16,000 </a:t>
            </a:r>
            <a:r>
              <a:rPr lang="en-GB" sz="2400" dirty="0" smtClean="0">
                <a:effectLst/>
                <a:ea typeface="ＭＳ Ｐゴシック" pitchFamily="-1" charset="-128"/>
              </a:rPr>
              <a:t>words (60 credits)</a:t>
            </a:r>
            <a:endParaRPr lang="en-US" sz="2400" dirty="0">
              <a:effectLst/>
              <a:ea typeface="ＭＳ Ｐゴシック" pitchFamily="-1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>
                <a:ea typeface="+mj-ea"/>
                <a:cs typeface="+mj-cs"/>
              </a:rPr>
              <a:t>…and the presentation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/>
            <a:r>
              <a:rPr lang="en-GB" dirty="0">
                <a:effectLst/>
              </a:rPr>
              <a:t>Credit for the work done</a:t>
            </a:r>
          </a:p>
          <a:p>
            <a:pPr lvl="1"/>
            <a:r>
              <a:rPr lang="en-GB" dirty="0">
                <a:effectLst/>
                <a:ea typeface="ＭＳ Ｐゴシック" pitchFamily="-1" charset="-128"/>
              </a:rPr>
              <a:t>and proof of the work done</a:t>
            </a:r>
          </a:p>
          <a:p>
            <a:pPr marL="0" indent="0"/>
            <a:r>
              <a:rPr lang="en-GB" dirty="0">
                <a:effectLst/>
              </a:rPr>
              <a:t>Video</a:t>
            </a:r>
          </a:p>
          <a:p>
            <a:pPr lvl="1"/>
            <a:r>
              <a:rPr lang="en-GB" dirty="0">
                <a:effectLst/>
                <a:ea typeface="ＭＳ Ｐゴシック" pitchFamily="-1" charset="-128"/>
              </a:rPr>
              <a:t>Marked by the same markers</a:t>
            </a:r>
          </a:p>
          <a:p>
            <a:pPr marL="0" indent="0"/>
            <a:r>
              <a:rPr lang="en-GB" dirty="0">
                <a:effectLst/>
              </a:rPr>
              <a:t>Two days after report hand-in</a:t>
            </a:r>
          </a:p>
          <a:p>
            <a:pPr marL="0" indent="0"/>
            <a:r>
              <a:rPr lang="en-GB" dirty="0">
                <a:effectLst/>
              </a:rPr>
              <a:t>Compulsory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en-US" dirty="0">
                <a:ea typeface="+mj-ea"/>
                <a:cs typeface="+mj-cs"/>
              </a:rPr>
              <a:t>Administration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600"/>
              </a:spcBef>
              <a:defRPr/>
            </a:pPr>
            <a:r>
              <a:rPr lang="en-US" b="1" dirty="0">
                <a:ea typeface="+mn-ea"/>
                <a:cs typeface="+mn-cs"/>
              </a:rPr>
              <a:t>Budgets</a:t>
            </a:r>
          </a:p>
          <a:p>
            <a:pPr lvl="1">
              <a:defRPr/>
            </a:pPr>
            <a:r>
              <a:rPr lang="en-US" dirty="0"/>
              <a:t>in writing</a:t>
            </a:r>
          </a:p>
          <a:p>
            <a:pPr lvl="1">
              <a:defRPr/>
            </a:pPr>
            <a:r>
              <a:rPr lang="en-US" dirty="0"/>
              <a:t>approved by me</a:t>
            </a:r>
          </a:p>
          <a:p>
            <a:pPr lvl="1">
              <a:defRPr/>
            </a:pPr>
            <a:r>
              <a:rPr lang="en-US" dirty="0" err="1"/>
              <a:t>asap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Further reading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27650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111178"/>
            <a:ext cx="285750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651" name="Picture 3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111178"/>
            <a:ext cx="2857500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93385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Concentrate on the literature review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81254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When to meet?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84567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you do a project?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…or ISM (Independent </a:t>
            </a:r>
            <a:r>
              <a:rPr lang="en-US" smtClean="0"/>
              <a:t>Study Module)?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en-US" b="1" dirty="0">
                <a:ea typeface="+mj-ea"/>
                <a:cs typeface="+mj-cs"/>
              </a:rPr>
              <a:t>Questions?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defRPr/>
            </a:pPr>
            <a:endParaRPr lang="en-GB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b="1" dirty="0">
                <a:ea typeface="+mj-ea"/>
                <a:cs typeface="+mj-cs"/>
              </a:rPr>
              <a:t>On-line help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600"/>
              </a:spcBef>
              <a:defRPr/>
            </a:pPr>
            <a:r>
              <a:rPr lang="en-US" dirty="0">
                <a:ea typeface="+mn-ea"/>
                <a:cs typeface="+mn-cs"/>
                <a:hlinkClick r:id="rId2"/>
              </a:rPr>
              <a:t>http://www.cs.york.ac.uk/projects/howtodo.html</a:t>
            </a: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600"/>
              </a:spcBef>
              <a:defRPr/>
            </a:pPr>
            <a:r>
              <a:rPr lang="en-US" b="1" dirty="0">
                <a:ea typeface="+mj-ea"/>
                <a:cs typeface="+mj-cs"/>
              </a:rPr>
              <a:t>Learning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dirty="0">
                <a:ea typeface="+mn-ea"/>
                <a:cs typeface="+mn-cs"/>
              </a:rPr>
              <a:t>What do you expect to </a:t>
            </a:r>
            <a:r>
              <a:rPr lang="en-US" i="1" dirty="0">
                <a:ea typeface="+mn-ea"/>
                <a:cs typeface="+mn-cs"/>
              </a:rPr>
              <a:t>learn</a:t>
            </a:r>
            <a:r>
              <a:rPr lang="en-US" dirty="0">
                <a:ea typeface="+mn-ea"/>
                <a:cs typeface="+mn-cs"/>
              </a:rPr>
              <a:t> by doing a project?</a:t>
            </a:r>
          </a:p>
          <a:p>
            <a:pPr>
              <a:lnSpc>
                <a:spcPct val="90000"/>
              </a:lnSpc>
              <a:defRPr/>
            </a:pPr>
            <a:r>
              <a:rPr lang="en-US" dirty="0">
                <a:ea typeface="+mn-ea"/>
                <a:cs typeface="+mn-cs"/>
              </a:rPr>
              <a:t>- as well as getting a good mark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/>
            </a:pPr>
            <a:r>
              <a:rPr lang="en-US" b="1" dirty="0">
                <a:ea typeface="+mn-ea"/>
                <a:cs typeface="+mn-cs"/>
              </a:rPr>
              <a:t>Make the most of your supervisor 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/>
            </a:pPr>
            <a:r>
              <a:rPr lang="en-US" b="1" dirty="0">
                <a:ea typeface="+mn-ea"/>
                <a:cs typeface="+mn-cs"/>
              </a:rPr>
              <a:t>The structure of project work </a:t>
            </a:r>
          </a:p>
          <a:p>
            <a:pPr marL="742950" lvl="1" indent="-285750">
              <a:lnSpc>
                <a:spcPct val="90000"/>
              </a:lnSpc>
              <a:defRPr/>
            </a:pPr>
            <a:r>
              <a:rPr lang="en-US" dirty="0"/>
              <a:t>Research</a:t>
            </a:r>
          </a:p>
          <a:p>
            <a:pPr marL="742950" lvl="1" indent="-285750">
              <a:lnSpc>
                <a:spcPct val="90000"/>
              </a:lnSpc>
              <a:defRPr/>
            </a:pPr>
            <a:r>
              <a:rPr lang="en-US" dirty="0"/>
              <a:t>Donkey-work</a:t>
            </a:r>
          </a:p>
          <a:p>
            <a:pPr marL="742950" lvl="1" indent="-285750">
              <a:lnSpc>
                <a:spcPct val="90000"/>
              </a:lnSpc>
              <a:defRPr/>
            </a:pPr>
            <a:r>
              <a:rPr lang="en-US" dirty="0"/>
              <a:t>Writing-up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en-US" b="1" dirty="0">
                <a:ea typeface="+mj-ea"/>
                <a:cs typeface="+mj-cs"/>
              </a:rPr>
              <a:t>Plan your project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600"/>
              </a:spcBef>
              <a:defRPr/>
            </a:pPr>
            <a:r>
              <a:rPr lang="en-US" sz="2800" b="1" dirty="0">
                <a:ea typeface="+mn-ea"/>
                <a:cs typeface="+mn-cs"/>
              </a:rPr>
              <a:t>Have 2 projects in mind</a:t>
            </a:r>
          </a:p>
          <a:p>
            <a:pPr lvl="1">
              <a:defRPr/>
            </a:pPr>
            <a:r>
              <a:rPr lang="en-US" sz="2400" dirty="0"/>
              <a:t>the one you can do</a:t>
            </a:r>
          </a:p>
          <a:p>
            <a:pPr lvl="2">
              <a:defRPr/>
            </a:pPr>
            <a:r>
              <a:rPr lang="en-US" sz="2000" dirty="0"/>
              <a:t>finish on time</a:t>
            </a:r>
          </a:p>
          <a:p>
            <a:pPr lvl="2">
              <a:defRPr/>
            </a:pPr>
            <a:r>
              <a:rPr lang="en-US" sz="2000" dirty="0"/>
              <a:t>sufficient to get a good mark</a:t>
            </a:r>
          </a:p>
          <a:p>
            <a:pPr lvl="1">
              <a:defRPr/>
            </a:pPr>
            <a:r>
              <a:rPr lang="en-US" sz="2400" dirty="0"/>
              <a:t>the one you would like to do</a:t>
            </a:r>
          </a:p>
          <a:p>
            <a:pPr lvl="2">
              <a:defRPr/>
            </a:pPr>
            <a:r>
              <a:rPr lang="en-US" sz="2000" dirty="0"/>
              <a:t>…if you have time</a:t>
            </a:r>
          </a:p>
          <a:p>
            <a:pPr marL="0" indent="0">
              <a:spcBef>
                <a:spcPts val="600"/>
              </a:spcBef>
              <a:defRPr/>
            </a:pPr>
            <a:r>
              <a:rPr lang="en-US" sz="2800" b="1" dirty="0">
                <a:ea typeface="+mn-ea"/>
                <a:cs typeface="+mn-cs"/>
              </a:rPr>
              <a:t>Have a timetable</a:t>
            </a:r>
          </a:p>
          <a:p>
            <a:pPr lvl="1">
              <a:defRPr/>
            </a:pPr>
            <a:r>
              <a:rPr lang="en-US" sz="2400" dirty="0"/>
              <a:t>which you can use to monitor progress</a:t>
            </a:r>
          </a:p>
          <a:p>
            <a:pPr lvl="1">
              <a:defRPr/>
            </a:pPr>
            <a:r>
              <a:rPr lang="en-US" sz="2400" dirty="0"/>
              <a:t>which includes writing up time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  <a:cs typeface="+mj-cs"/>
              </a:rPr>
              <a:t>Compulsory elements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lang="en-US" dirty="0" smtClean="0">
                <a:ea typeface="+mn-ea"/>
                <a:cs typeface="+mn-cs"/>
              </a:rPr>
              <a:t>Report</a:t>
            </a:r>
          </a:p>
          <a:p>
            <a:pPr lvl="1" indent="0">
              <a:defRPr/>
            </a:pPr>
            <a:r>
              <a:rPr lang="en-US" dirty="0" smtClean="0">
                <a:ea typeface="+mn-ea"/>
                <a:cs typeface="+mn-cs"/>
              </a:rPr>
              <a:t>Literature review</a:t>
            </a:r>
          </a:p>
          <a:p>
            <a:pPr lvl="1" indent="0">
              <a:defRPr/>
            </a:pPr>
            <a:r>
              <a:rPr lang="en-US" dirty="0" smtClean="0">
                <a:ea typeface="+mn-ea"/>
                <a:cs typeface="+mn-cs"/>
              </a:rPr>
              <a:t>Statement of ethics</a:t>
            </a:r>
          </a:p>
          <a:p>
            <a:pPr>
              <a:defRPr/>
            </a:pPr>
            <a:r>
              <a:rPr lang="en-US" dirty="0" smtClean="0">
                <a:ea typeface="+mn-ea"/>
              </a:rPr>
              <a:t>Short paper</a:t>
            </a:r>
            <a:endParaRPr lang="en-US" dirty="0" smtClean="0">
              <a:ea typeface="+mn-ea"/>
              <a:cs typeface="+mn-cs"/>
            </a:endParaRPr>
          </a:p>
          <a:p>
            <a:pPr marL="0" indent="0">
              <a:defRPr/>
            </a:pPr>
            <a:r>
              <a:rPr lang="en-US" dirty="0" smtClean="0">
                <a:ea typeface="+mn-ea"/>
                <a:cs typeface="+mn-cs"/>
              </a:rPr>
              <a:t>…err, that’s it</a:t>
            </a:r>
          </a:p>
          <a:p>
            <a:pPr marL="0" indent="0">
              <a:defRPr/>
            </a:pPr>
            <a:r>
              <a:rPr lang="en-US" dirty="0" smtClean="0">
                <a:ea typeface="+mn-ea"/>
                <a:cs typeface="+mn-cs"/>
              </a:rPr>
              <a:t>Other elements depend on the kind of project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b="1" dirty="0">
                <a:ea typeface="+mj-ea"/>
                <a:cs typeface="+mj-cs"/>
              </a:rPr>
              <a:t>Lifecycle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</a:pPr>
            <a:r>
              <a:rPr lang="en-GB" dirty="0"/>
              <a:t>The project should show an engineering approach</a:t>
            </a:r>
          </a:p>
          <a:p>
            <a:pPr lvl="1">
              <a:lnSpc>
                <a:spcPct val="90000"/>
              </a:lnSpc>
            </a:pPr>
            <a:r>
              <a:rPr lang="en-GB" dirty="0">
                <a:ea typeface="ＭＳ Ｐゴシック" pitchFamily="-1" charset="-128"/>
              </a:rPr>
              <a:t>apply a </a:t>
            </a:r>
            <a:r>
              <a:rPr lang="en-GB" i="1" dirty="0">
                <a:ea typeface="ＭＳ Ｐゴシック" pitchFamily="-1" charset="-128"/>
              </a:rPr>
              <a:t>lifecycle</a:t>
            </a:r>
          </a:p>
          <a:p>
            <a:pPr lvl="1">
              <a:lnSpc>
                <a:spcPct val="90000"/>
              </a:lnSpc>
            </a:pPr>
            <a:r>
              <a:rPr lang="en-GB" dirty="0">
                <a:ea typeface="ＭＳ Ｐゴシック" pitchFamily="-1" charset="-128"/>
              </a:rPr>
              <a:t>Spiral is a good one</a:t>
            </a:r>
          </a:p>
          <a:p>
            <a:pPr lvl="2">
              <a:lnSpc>
                <a:spcPct val="90000"/>
              </a:lnSpc>
            </a:pPr>
            <a:r>
              <a:rPr lang="en-GB" dirty="0">
                <a:ea typeface="ＭＳ Ｐゴシック" pitchFamily="-1" charset="-128"/>
              </a:rPr>
              <a:t>suits the kinds of projects I do</a:t>
            </a:r>
          </a:p>
          <a:p>
            <a:pPr lvl="2">
              <a:lnSpc>
                <a:spcPct val="90000"/>
              </a:lnSpc>
            </a:pPr>
            <a:r>
              <a:rPr lang="en-GB" dirty="0">
                <a:ea typeface="ＭＳ Ｐゴシック" pitchFamily="-1" charset="-128"/>
              </a:rPr>
              <a:t>fits the 2-plans approach above</a:t>
            </a:r>
          </a:p>
          <a:p>
            <a:pPr lvl="3">
              <a:lnSpc>
                <a:spcPct val="90000"/>
              </a:lnSpc>
            </a:pPr>
            <a:r>
              <a:rPr lang="en-GB" dirty="0">
                <a:ea typeface="Times New Roman" pitchFamily="-1" charset="0"/>
                <a:cs typeface="Times New Roman" pitchFamily="-1" charset="0"/>
              </a:rPr>
              <a:t>Boehm, B. W. (1988). </a:t>
            </a:r>
            <a:r>
              <a:rPr lang="en-GB" i="1" dirty="0">
                <a:ea typeface="Times New Roman" pitchFamily="-1" charset="0"/>
                <a:cs typeface="Times New Roman" pitchFamily="-1" charset="0"/>
              </a:rPr>
              <a:t>A spiral model of software development and enhancement.</a:t>
            </a:r>
            <a:r>
              <a:rPr lang="en-GB" dirty="0">
                <a:ea typeface="Times New Roman" pitchFamily="-1" charset="0"/>
                <a:cs typeface="Times New Roman" pitchFamily="-1" charset="0"/>
              </a:rPr>
              <a:t> IEEE Computer </a:t>
            </a:r>
            <a:r>
              <a:rPr lang="en-GB" b="1" dirty="0">
                <a:ea typeface="Times New Roman" pitchFamily="-1" charset="0"/>
                <a:cs typeface="Times New Roman" pitchFamily="-1" charset="0"/>
              </a:rPr>
              <a:t>21</a:t>
            </a:r>
            <a:r>
              <a:rPr lang="en-GB" dirty="0">
                <a:ea typeface="Times New Roman" pitchFamily="-1" charset="0"/>
                <a:cs typeface="Times New Roman" pitchFamily="-1" charset="0"/>
              </a:rPr>
              <a:t>(5): pp.61-72.</a:t>
            </a:r>
          </a:p>
          <a:p>
            <a:pPr lvl="2">
              <a:lnSpc>
                <a:spcPct val="90000"/>
              </a:lnSpc>
            </a:pPr>
            <a:endParaRPr lang="en-GB" dirty="0">
              <a:ea typeface="ＭＳ Ｐゴシック" pitchFamily="-1" charset="-128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ea typeface="+mj-ea"/>
                <a:cs typeface="+mj-cs"/>
              </a:rPr>
              <a:t>Marking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defRPr/>
            </a:pPr>
            <a:r>
              <a:rPr lang="en-US" dirty="0" smtClean="0">
                <a:ea typeface="+mn-ea"/>
                <a:cs typeface="+mn-cs"/>
              </a:rPr>
              <a:t>More later but </a:t>
            </a:r>
            <a:r>
              <a:rPr lang="en-US" dirty="0" smtClean="0">
                <a:ea typeface="+mn-ea"/>
                <a:cs typeface="+mn-cs"/>
                <a:hlinkClick r:id="rId2"/>
              </a:rPr>
              <a:t>here’s the form</a:t>
            </a:r>
            <a:endParaRPr lang="en-US" dirty="0" smtClean="0">
              <a:ea typeface="+mn-ea"/>
              <a:cs typeface="+mn-cs"/>
            </a:endParaRPr>
          </a:p>
        </p:txBody>
      </p:sp>
      <p:pic>
        <p:nvPicPr>
          <p:cNvPr id="26626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512" y="1844825"/>
            <a:ext cx="4608512" cy="4670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en-US" b="1" dirty="0">
                <a:ea typeface="+mj-ea"/>
                <a:cs typeface="+mj-cs"/>
              </a:rPr>
              <a:t>Start a notebook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defRPr/>
            </a:pPr>
            <a:endParaRPr lang="en-GB"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oY slides">
  <a:themeElements>
    <a:clrScheme name="UofYpowerpointblue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336699"/>
      </a:accent1>
      <a:accent2>
        <a:srgbClr val="00B000"/>
      </a:accent2>
      <a:accent3>
        <a:srgbClr val="ACB3C1"/>
      </a:accent3>
      <a:accent4>
        <a:srgbClr val="DADADA"/>
      </a:accent4>
      <a:accent5>
        <a:srgbClr val="ADB8CA"/>
      </a:accent5>
      <a:accent6>
        <a:srgbClr val="009F00"/>
      </a:accent6>
      <a:hlink>
        <a:srgbClr val="00CCFF"/>
      </a:hlink>
      <a:folHlink>
        <a:srgbClr val="B5FFFB"/>
      </a:folHlink>
    </a:clrScheme>
    <a:fontScheme name="UofYpowerpointblu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057400" marR="0" indent="-2286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folHlink"/>
          </a:buClr>
          <a:buSzPct val="65000"/>
          <a:buFont typeface="Wingdings" pitchFamily="2" charset="2"/>
          <a:buChar char="n"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057400" marR="0" indent="-2286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folHlink"/>
          </a:buClr>
          <a:buSzPct val="65000"/>
          <a:buFont typeface="Wingdings" pitchFamily="2" charset="2"/>
          <a:buChar char="n"/>
          <a:tabLst/>
          <a:defRPr kumimoji="0" lang="en-GB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UofYpowerpointblu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fYpowerpointblu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fYpowerpointblu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fYpowerpointblu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fYpowerpointblu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fYpowerpointblu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fYpowerpointblu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ofYpowerpointblu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ofYpowerpointblu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UoY slides.potx</Template>
  <TotalTime>311</TotalTime>
  <Words>348</Words>
  <Application>Microsoft Office PowerPoint</Application>
  <PresentationFormat>On-screen Show (4:3)</PresentationFormat>
  <Paragraphs>80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ＭＳ Ｐゴシック</vt:lpstr>
      <vt:lpstr>Arial</vt:lpstr>
      <vt:lpstr>Tahoma</vt:lpstr>
      <vt:lpstr>Times New Roman</vt:lpstr>
      <vt:lpstr>Wingdings</vt:lpstr>
      <vt:lpstr>UoY slides</vt:lpstr>
      <vt:lpstr>How to Do a Project</vt:lpstr>
      <vt:lpstr>Why do you do a project?</vt:lpstr>
      <vt:lpstr>On-line help</vt:lpstr>
      <vt:lpstr>Learning</vt:lpstr>
      <vt:lpstr>Plan your project</vt:lpstr>
      <vt:lpstr>Compulsory elements</vt:lpstr>
      <vt:lpstr>Lifecycle</vt:lpstr>
      <vt:lpstr>Marking</vt:lpstr>
      <vt:lpstr>Start a notebook</vt:lpstr>
      <vt:lpstr>What are the ethical implications of your project?</vt:lpstr>
      <vt:lpstr>Meetings</vt:lpstr>
      <vt:lpstr>Weekly reports</vt:lpstr>
      <vt:lpstr>End of term progress check</vt:lpstr>
      <vt:lpstr>It is the report which gets marked</vt:lpstr>
      <vt:lpstr>…and the presentation</vt:lpstr>
      <vt:lpstr>Administration</vt:lpstr>
      <vt:lpstr>Further reading</vt:lpstr>
      <vt:lpstr>Now</vt:lpstr>
      <vt:lpstr>When to meet?</vt:lpstr>
      <vt:lpstr>Questions?</vt:lpstr>
    </vt:vector>
  </TitlesOfParts>
  <Company>University of York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Do a Project</dc:title>
  <dc:creator>Alistair Edwards</dc:creator>
  <cp:lastModifiedBy>Alistair Edwards</cp:lastModifiedBy>
  <cp:revision>11</cp:revision>
  <dcterms:created xsi:type="dcterms:W3CDTF">2014-04-26T18:34:10Z</dcterms:created>
  <dcterms:modified xsi:type="dcterms:W3CDTF">2017-04-25T11:33:32Z</dcterms:modified>
</cp:coreProperties>
</file>