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2"/>
  </p:notesMasterIdLst>
  <p:sldIdLst>
    <p:sldId id="258" r:id="rId2"/>
    <p:sldId id="309" r:id="rId3"/>
    <p:sldId id="300" r:id="rId4"/>
    <p:sldId id="302" r:id="rId5"/>
    <p:sldId id="303" r:id="rId6"/>
    <p:sldId id="304" r:id="rId7"/>
    <p:sldId id="305" r:id="rId8"/>
    <p:sldId id="306" r:id="rId9"/>
    <p:sldId id="310" r:id="rId10"/>
    <p:sldId id="308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20000"/>
      </a:spcBef>
      <a:spcAft>
        <a:spcPct val="0"/>
      </a:spcAft>
      <a:buClr>
        <a:schemeClr val="folHlink"/>
      </a:buClr>
      <a:buSzPct val="65000"/>
      <a:buFont typeface="Wingdings" pitchFamily="2" charset="2"/>
      <a:buChar char="n"/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20000"/>
      </a:spcBef>
      <a:spcAft>
        <a:spcPct val="0"/>
      </a:spcAft>
      <a:buClr>
        <a:schemeClr val="folHlink"/>
      </a:buClr>
      <a:buSzPct val="65000"/>
      <a:buFont typeface="Wingdings" pitchFamily="2" charset="2"/>
      <a:buChar char="n"/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20000"/>
      </a:spcBef>
      <a:spcAft>
        <a:spcPct val="0"/>
      </a:spcAft>
      <a:buClr>
        <a:schemeClr val="folHlink"/>
      </a:buClr>
      <a:buSzPct val="65000"/>
      <a:buFont typeface="Wingdings" pitchFamily="2" charset="2"/>
      <a:buChar char="n"/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20000"/>
      </a:spcBef>
      <a:spcAft>
        <a:spcPct val="0"/>
      </a:spcAft>
      <a:buClr>
        <a:schemeClr val="folHlink"/>
      </a:buClr>
      <a:buSzPct val="65000"/>
      <a:buFont typeface="Wingdings" pitchFamily="2" charset="2"/>
      <a:buChar char="n"/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20000"/>
      </a:spcBef>
      <a:spcAft>
        <a:spcPct val="0"/>
      </a:spcAft>
      <a:buClr>
        <a:schemeClr val="folHlink"/>
      </a:buClr>
      <a:buSzPct val="65000"/>
      <a:buFont typeface="Wingdings" pitchFamily="2" charset="2"/>
      <a:buChar char="n"/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8B078B"/>
    <a:srgbClr val="F424F4"/>
    <a:srgbClr val="650565"/>
    <a:srgbClr val="002569"/>
    <a:srgbClr val="006633"/>
    <a:srgbClr val="FFFFFF"/>
    <a:srgbClr val="18453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0" autoAdjust="0"/>
    <p:restoredTop sz="86425" autoAdjust="0"/>
  </p:normalViewPr>
  <p:slideViewPr>
    <p:cSldViewPr>
      <p:cViewPr>
        <p:scale>
          <a:sx n="54" d="100"/>
          <a:sy n="54" d="100"/>
        </p:scale>
        <p:origin x="-1122" y="-12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66"/>
    </p:cViewPr>
  </p:sorterViewPr>
  <p:notesViewPr>
    <p:cSldViewPr>
      <p:cViewPr>
        <p:scale>
          <a:sx n="100" d="100"/>
          <a:sy n="100" d="100"/>
        </p:scale>
        <p:origin x="-154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788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8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fld id="{F5AE576E-7D2B-48C6-882E-5F114E5411B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646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E49E3E-1AE4-4051-92DE-A3F3C4C67950}" type="slidenum">
              <a:rPr lang="en-GB"/>
              <a:pPr/>
              <a:t>1</a:t>
            </a:fld>
            <a:endParaRPr lang="en-GB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69" name="Rectangle 37"/>
          <p:cNvSpPr>
            <a:spLocks noGrp="1" noChangeArrowheads="1"/>
          </p:cNvSpPr>
          <p:nvPr>
            <p:ph type="dt" sz="half" idx="2"/>
          </p:nvPr>
        </p:nvSpPr>
        <p:spPr>
          <a:xfrm>
            <a:off x="250825" y="6381750"/>
            <a:ext cx="2736850" cy="360363"/>
          </a:xfrm>
        </p:spPr>
        <p:txBody>
          <a:bodyPr/>
          <a:lstStyle>
            <a:lvl1pPr>
              <a:defRPr/>
            </a:lvl1pPr>
          </a:lstStyle>
          <a:p>
            <a:fld id="{7085D962-42BE-465D-BF4F-45D80942A226}" type="datetime2">
              <a:rPr lang="en-GB"/>
              <a:pPr/>
              <a:t>Wednesday, 24 February 2016</a:t>
            </a:fld>
            <a:endParaRPr lang="en-GB"/>
          </a:p>
        </p:txBody>
      </p:sp>
      <p:sp>
        <p:nvSpPr>
          <p:cNvPr id="18470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 anchor="ctr"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8471" name="Rectangle 39"/>
          <p:cNvSpPr>
            <a:spLocks noGrp="1" noChangeArrowheads="1"/>
          </p:cNvSpPr>
          <p:nvPr>
            <p:ph type="subTitle" idx="1" hasCustomPrompt="1"/>
          </p:nvPr>
        </p:nvSpPr>
        <p:spPr bwMode="white">
          <a:xfrm>
            <a:off x="250825" y="2636838"/>
            <a:ext cx="8642350" cy="9366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Alistair Edwards</a:t>
            </a:r>
          </a:p>
          <a:p>
            <a:r>
              <a:rPr lang="en-US" dirty="0" smtClean="0"/>
              <a:t>http://www-users.cs.york.ac.yk/~alistair</a:t>
            </a:r>
            <a:endParaRPr lang="en-GB" dirty="0"/>
          </a:p>
        </p:txBody>
      </p:sp>
      <p:sp>
        <p:nvSpPr>
          <p:cNvPr id="18472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250825" y="1268413"/>
            <a:ext cx="8642350" cy="1152525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8473" name="Rectangle 4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80288" y="6381750"/>
            <a:ext cx="1485900" cy="360363"/>
          </a:xfrm>
        </p:spPr>
        <p:txBody>
          <a:bodyPr/>
          <a:lstStyle>
            <a:lvl1pPr>
              <a:defRPr/>
            </a:lvl1pPr>
          </a:lstStyle>
          <a:p>
            <a:fld id="{E0A9B945-8A1A-4C8E-8E13-933208C33539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8521" name="Rectangle 89"/>
          <p:cNvSpPr>
            <a:spLocks noChangeArrowheads="1"/>
          </p:cNvSpPr>
          <p:nvPr userDrawn="1"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0000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pic>
        <p:nvPicPr>
          <p:cNvPr id="18530" name="Picture 98" descr="uoyo_alph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238" y="188913"/>
            <a:ext cx="3311525" cy="403225"/>
          </a:xfrm>
          <a:prstGeom prst="rect">
            <a:avLst/>
          </a:prstGeom>
          <a:noFill/>
        </p:spPr>
      </p:pic>
      <p:pic>
        <p:nvPicPr>
          <p:cNvPr id="18532" name="Picture 100" descr="wave"/>
          <p:cNvPicPr>
            <a:picLocks noChangeAspect="1" noChangeArrowheads="1"/>
          </p:cNvPicPr>
          <p:nvPr userDrawn="1"/>
        </p:nvPicPr>
        <p:blipFill>
          <a:blip r:embed="rId3" cstate="print"/>
          <a:srcRect r="1181" b="14101"/>
          <a:stretch>
            <a:fillRect/>
          </a:stretch>
        </p:blipFill>
        <p:spPr bwMode="auto">
          <a:xfrm>
            <a:off x="0" y="3538538"/>
            <a:ext cx="9144000" cy="2770187"/>
          </a:xfrm>
          <a:prstGeom prst="rect">
            <a:avLst/>
          </a:prstGeom>
          <a:noFill/>
        </p:spPr>
      </p:pic>
      <p:pic>
        <p:nvPicPr>
          <p:cNvPr id="18533" name="Picture 101" descr="shield_white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6100" y="620713"/>
            <a:ext cx="415925" cy="504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7AD6EE-0DC0-4376-8765-243B9D2D7C63}" type="datetime2">
              <a:rPr lang="en-GB"/>
              <a:pPr/>
              <a:t>Wednesday, 24 February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80BFF0-A30D-498A-8298-5E174205B14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2588" y="115888"/>
            <a:ext cx="2160587" cy="6010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115888"/>
            <a:ext cx="6329363" cy="6010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15EDD9-910E-4E72-B62C-CC5A9E1986E1}" type="datetime2">
              <a:rPr lang="en-GB"/>
              <a:pPr/>
              <a:t>Wednesday, 24 February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8BEC8F-7FC9-4491-9658-CDF86803175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5111" y="609600"/>
            <a:ext cx="6858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41123" y="1981200"/>
            <a:ext cx="3395133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71723" y="1981200"/>
            <a:ext cx="3395133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439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25538"/>
            <a:ext cx="7992120" cy="5000625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  <a:lvl2pPr marL="542925" indent="0">
              <a:buNone/>
              <a:defRPr baseline="0">
                <a:solidFill>
                  <a:schemeClr val="tx1"/>
                </a:solidFill>
              </a:defRPr>
            </a:lvl2pPr>
            <a:lvl3pPr marL="895350" indent="0">
              <a:buNone/>
              <a:defRPr baseline="0">
                <a:solidFill>
                  <a:schemeClr val="tx1"/>
                </a:solidFill>
              </a:defRPr>
            </a:lvl3pPr>
            <a:lvl4pPr marL="1343025" indent="0">
              <a:buNone/>
              <a:defRPr baseline="0">
                <a:solidFill>
                  <a:schemeClr val="tx1"/>
                </a:solidFill>
              </a:defRPr>
            </a:lvl4pPr>
            <a:lvl5pPr marL="1790700" indent="9525">
              <a:buNone/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AA48BB-2B5A-41CA-A085-E07CA798D9A3}" type="datetime2">
              <a:rPr lang="en-GB"/>
              <a:pPr/>
              <a:t>Wednesday, 24 February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0BAEB-8587-4FBB-902D-D952F1E7289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F73FD3-746A-4A42-8750-7ABEECE6570D}" type="datetime2">
              <a:rPr lang="en-GB"/>
              <a:pPr/>
              <a:t>Wednesday, 24 February 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82B6CE-19E1-4A29-B3D5-93A9F1A43B3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125538"/>
            <a:ext cx="4135438" cy="5000625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1"/>
                </a:solidFill>
              </a:defRPr>
            </a:lvl1pPr>
            <a:lvl2pPr marL="447675" indent="0">
              <a:buNone/>
              <a:defRPr sz="2400" baseline="0">
                <a:solidFill>
                  <a:schemeClr val="tx1"/>
                </a:solidFill>
              </a:defRPr>
            </a:lvl2pPr>
            <a:lvl3pPr marL="895350" indent="0">
              <a:buNone/>
              <a:defRPr sz="2000" baseline="0">
                <a:solidFill>
                  <a:schemeClr val="tx1"/>
                </a:solidFill>
              </a:defRPr>
            </a:lvl3pPr>
            <a:lvl4pPr marL="1343025" indent="0">
              <a:buNone/>
              <a:defRPr sz="1800" baseline="0">
                <a:solidFill>
                  <a:schemeClr val="tx1"/>
                </a:solidFill>
              </a:defRPr>
            </a:lvl4pPr>
            <a:lvl5pPr marL="1790700" indent="9525">
              <a:buNone/>
              <a:defRPr sz="1800" baseline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8663" y="1125538"/>
            <a:ext cx="4137025" cy="5000625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1"/>
                </a:solidFill>
              </a:defRPr>
            </a:lvl1pPr>
            <a:lvl2pPr marL="447675" indent="0">
              <a:buNone/>
              <a:defRPr sz="2400" baseline="0">
                <a:solidFill>
                  <a:schemeClr val="tx1"/>
                </a:solidFill>
              </a:defRPr>
            </a:lvl2pPr>
            <a:lvl3pPr marL="895350" indent="0">
              <a:buNone/>
              <a:defRPr sz="2000" baseline="0">
                <a:solidFill>
                  <a:schemeClr val="tx1"/>
                </a:solidFill>
              </a:defRPr>
            </a:lvl3pPr>
            <a:lvl4pPr marL="1343025" indent="19050">
              <a:buNone/>
              <a:defRPr sz="1800" baseline="0">
                <a:solidFill>
                  <a:schemeClr val="tx1"/>
                </a:solidFill>
              </a:defRPr>
            </a:lvl4pPr>
            <a:lvl5pPr marL="1885950" indent="0">
              <a:buNone/>
              <a:defRPr sz="1800" baseline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F16E6-9146-4E51-A7BB-F02CFB5DAB06}" type="datetime2">
              <a:rPr lang="en-GB"/>
              <a:pPr/>
              <a:t>Wednesday, 24 February 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D61924-CE5D-402D-BD5B-926AB1F52E9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82C252-8F2D-4DBA-B7D0-10DD88BA5CB8}" type="datetime2">
              <a:rPr lang="en-GB"/>
              <a:pPr/>
              <a:t>Wednesday, 24 February 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2B4206-8B61-4774-8BE7-304EE11E51A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401EFA-9476-4683-A493-082C72B7C034}" type="datetime2">
              <a:rPr lang="en-GB"/>
              <a:pPr/>
              <a:t>Wednesday, 24 February 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551CA1-3E11-42D6-9F8C-247F9C6C5E7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60B23B-6F8C-4F5C-9198-C77C6998DB0D}" type="datetime2">
              <a:rPr lang="en-GB"/>
              <a:pPr/>
              <a:t>Wednesday, 24 February 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B6174-B29C-4C04-9CC0-11965387C2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62E77-4BEC-4AFF-A01A-D2EA1DF81730}" type="datetime2">
              <a:rPr lang="en-GB"/>
              <a:pPr/>
              <a:t>Wednesday, 24 February 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8C69BA-B3CE-4904-998C-23FAC30E1F5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E1C4AB-99C9-435C-BAFF-BA38D135692E}" type="datetime2">
              <a:rPr lang="en-GB"/>
              <a:pPr/>
              <a:t>Wednesday, 24 February 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D1E05A-EF47-42A2-A08F-ED60BEA8E4F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66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89" name="Rectangle 81"/>
          <p:cNvSpPr>
            <a:spLocks noChangeArrowheads="1"/>
          </p:cNvSpPr>
          <p:nvPr/>
        </p:nvSpPr>
        <p:spPr bwMode="gray">
          <a:xfrm>
            <a:off x="0" y="6308725"/>
            <a:ext cx="9144000" cy="549275"/>
          </a:xfrm>
          <a:prstGeom prst="rect">
            <a:avLst/>
          </a:prstGeom>
          <a:solidFill>
            <a:srgbClr val="8B078B">
              <a:alpha val="0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7467" name="Rectangle 59"/>
          <p:cNvSpPr>
            <a:spLocks noChangeArrowheads="1"/>
          </p:cNvSpPr>
          <p:nvPr/>
        </p:nvSpPr>
        <p:spPr bwMode="gray">
          <a:xfrm>
            <a:off x="0" y="0"/>
            <a:ext cx="9144000" cy="908050"/>
          </a:xfrm>
          <a:prstGeom prst="rect">
            <a:avLst/>
          </a:prstGeom>
          <a:solidFill>
            <a:srgbClr val="002569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7447" name="Rectangle 39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250825" y="6381750"/>
            <a:ext cx="2736850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F0E1EA4-9FFF-4F52-83FE-B3ED889D13CF}" type="datetime2">
              <a:rPr lang="en-GB"/>
              <a:pPr/>
              <a:t>Wednesday, 24 February 2016</a:t>
            </a:fld>
            <a:endParaRPr lang="en-GB"/>
          </a:p>
        </p:txBody>
      </p:sp>
      <p:sp>
        <p:nvSpPr>
          <p:cNvPr id="17448" name="Rectangle 40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3124200" y="6381750"/>
            <a:ext cx="4111625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7449" name="Rectangle 41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7380288" y="6381750"/>
            <a:ext cx="1512887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5C7E5B1-6D01-4951-9A28-84EC907FF0ED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7464" name="Rectangle 56"/>
          <p:cNvSpPr>
            <a:spLocks noGrp="1" noChangeArrowheads="1"/>
          </p:cNvSpPr>
          <p:nvPr>
            <p:ph type="title"/>
          </p:nvPr>
        </p:nvSpPr>
        <p:spPr bwMode="white">
          <a:xfrm>
            <a:off x="2700338" y="115888"/>
            <a:ext cx="61928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7466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125538"/>
            <a:ext cx="8424863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pic>
        <p:nvPicPr>
          <p:cNvPr id="17491" name="Picture 83" descr="uoyo_alpha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white">
          <a:xfrm>
            <a:off x="250825" y="115888"/>
            <a:ext cx="2368550" cy="287337"/>
          </a:xfrm>
          <a:prstGeom prst="rect">
            <a:avLst/>
          </a:prstGeom>
          <a:noFill/>
        </p:spPr>
      </p:pic>
      <p:pic>
        <p:nvPicPr>
          <p:cNvPr id="17493" name="Picture 85" descr="shield_whit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258888" y="404813"/>
            <a:ext cx="355600" cy="431800"/>
          </a:xfrm>
          <a:prstGeom prst="rect">
            <a:avLst/>
          </a:prstGeom>
          <a:noFill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iming>
    <p:tnLst>
      <p:par>
        <p:cTn id="1" dur="indefinite" restart="never" nodeType="tmRoot"/>
      </p:par>
    </p:tn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0" indent="0"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buNone/>
        <a:defRPr sz="3200" baseline="0">
          <a:solidFill>
            <a:schemeClr val="tx1"/>
          </a:solidFill>
          <a:latin typeface="+mn-lt"/>
          <a:ea typeface="+mn-ea"/>
          <a:cs typeface="+mn-cs"/>
        </a:defRPr>
      </a:lvl1pPr>
      <a:lvl2pPr marL="447675" indent="0"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buNone/>
        <a:defRPr sz="3000" baseline="0">
          <a:solidFill>
            <a:schemeClr val="tx1"/>
          </a:solidFill>
          <a:latin typeface="+mn-lt"/>
          <a:cs typeface="+mn-cs"/>
        </a:defRPr>
      </a:lvl2pPr>
      <a:lvl3pPr marL="895350" indent="0"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buNone/>
        <a:defRPr sz="2800" baseline="0">
          <a:solidFill>
            <a:schemeClr val="tx1"/>
          </a:solidFill>
          <a:latin typeface="+mn-lt"/>
          <a:cs typeface="+mn-cs"/>
        </a:defRPr>
      </a:lvl3pPr>
      <a:lvl4pPr marL="1343025" indent="0"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buNone/>
        <a:defRPr sz="2600" baseline="0">
          <a:solidFill>
            <a:schemeClr val="tx1"/>
          </a:solidFill>
          <a:latin typeface="+mn-lt"/>
          <a:cs typeface="+mn-cs"/>
        </a:defRPr>
      </a:lvl4pPr>
      <a:lvl5pPr marL="1885950" indent="0"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buNone/>
        <a:defRPr sz="2400" baseline="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buChar char="n"/>
        <a:defRPr sz="2400">
          <a:solidFill>
            <a:srgbClr val="000000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buChar char="n"/>
        <a:defRPr sz="2400">
          <a:solidFill>
            <a:srgbClr val="000000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buChar char="n"/>
        <a:defRPr sz="2400">
          <a:solidFill>
            <a:srgbClr val="000000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buChar char="n"/>
        <a:defRPr sz="24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-users.cs.york.ac.uk/~alistair/projects2016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268413"/>
            <a:ext cx="8642350" cy="973671"/>
          </a:xfrm>
        </p:spPr>
        <p:txBody>
          <a:bodyPr/>
          <a:lstStyle/>
          <a:p>
            <a:r>
              <a:rPr lang="en-GB" dirty="0"/>
              <a:t>Alistair’s Projects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86050" y="1857364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endParaRPr lang="en-GB" sz="4400" dirty="0"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24432" y="2643182"/>
            <a:ext cx="5513048" cy="12741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None/>
            </a:pPr>
            <a:r>
              <a:rPr lang="en-US" sz="2400" dirty="0" smtClean="0">
                <a:solidFill>
                  <a:schemeClr val="tx1"/>
                </a:solidFill>
                <a:effectLst/>
                <a:latin typeface="+mj-lt"/>
              </a:rPr>
              <a:t>Alistair Edwards</a:t>
            </a:r>
          </a:p>
          <a:p>
            <a:pPr algn="ctr">
              <a:buNone/>
            </a:pPr>
            <a:r>
              <a:rPr lang="en-US" sz="2400" dirty="0" smtClean="0">
                <a:solidFill>
                  <a:schemeClr val="tx1"/>
                </a:solidFill>
                <a:effectLst/>
                <a:latin typeface="+mj-lt"/>
              </a:rPr>
              <a:t>http://www-users.cs.york.ac.uk/~alistair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Questions?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633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Selection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My briefing – now</a:t>
            </a:r>
          </a:p>
          <a:p>
            <a:r>
              <a:rPr lang="en-GB" dirty="0" smtClean="0"/>
              <a:t>Other lecturers will brief</a:t>
            </a:r>
          </a:p>
          <a:p>
            <a:pPr lvl="1"/>
            <a:r>
              <a:rPr lang="en-GB" dirty="0" smtClean="0"/>
              <a:t>Thursday, 13.30 in CSE/082 </a:t>
            </a:r>
          </a:p>
          <a:p>
            <a:pPr lvl="2"/>
            <a:r>
              <a:rPr lang="en-GB" dirty="0" smtClean="0"/>
              <a:t>(instead of seminar)</a:t>
            </a:r>
          </a:p>
          <a:p>
            <a:pPr lvl="1"/>
            <a:r>
              <a:rPr lang="en-GB" dirty="0" smtClean="0"/>
              <a:t>Also general information about the selection process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185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spectrum of projects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807" y="2392517"/>
            <a:ext cx="7314286" cy="2466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projects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dirty="0">
                <a:hlinkClick r:id="rId2"/>
              </a:rPr>
              <a:t>http://www-users.cs.york.ac.uk/~alistair/</a:t>
            </a:r>
            <a:br>
              <a:rPr lang="en-GB" sz="3600" dirty="0">
                <a:hlinkClick r:id="rId2"/>
              </a:rPr>
            </a:br>
            <a:r>
              <a:rPr lang="en-GB" sz="3600" dirty="0" smtClean="0">
                <a:hlinkClick r:id="rId2"/>
              </a:rPr>
              <a:t>projects2016.html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89937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My selection </a:t>
            </a:r>
            <a:r>
              <a:rPr lang="en-GB" dirty="0"/>
              <a:t>process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Attend my briefing </a:t>
            </a:r>
            <a:endParaRPr lang="en-GB" sz="5400" dirty="0" smtClean="0">
              <a:latin typeface="Symbol" pitchFamily="18" charset="2"/>
              <a:sym typeface="CommonBullets" pitchFamily="34" charset="2"/>
            </a:endParaRPr>
          </a:p>
          <a:p>
            <a:r>
              <a:rPr lang="en-GB" dirty="0" smtClean="0"/>
              <a:t>I </a:t>
            </a:r>
            <a:r>
              <a:rPr lang="en-GB" dirty="0"/>
              <a:t>will email all attendees</a:t>
            </a:r>
          </a:p>
          <a:p>
            <a:r>
              <a:rPr lang="en-GB" dirty="0"/>
              <a:t>Register your interest by </a:t>
            </a:r>
            <a:r>
              <a:rPr lang="en-GB" i="1" dirty="0" smtClean="0"/>
              <a:t>17.00 on Thursday </a:t>
            </a:r>
            <a:r>
              <a:rPr lang="en-GB" dirty="0"/>
              <a:t>(</a:t>
            </a:r>
            <a:r>
              <a:rPr lang="en-GB" dirty="0" smtClean="0"/>
              <a:t>25</a:t>
            </a:r>
            <a:r>
              <a:rPr lang="en-GB" baseline="30000" dirty="0" smtClean="0"/>
              <a:t>th</a:t>
            </a:r>
            <a:r>
              <a:rPr lang="en-GB" dirty="0" smtClean="0"/>
              <a:t> </a:t>
            </a:r>
            <a:r>
              <a:rPr lang="en-GB" dirty="0"/>
              <a:t>February)</a:t>
            </a:r>
          </a:p>
          <a:p>
            <a:r>
              <a:rPr lang="en-GB" dirty="0"/>
              <a:t>I will ‘select’ any single </a:t>
            </a:r>
            <a:r>
              <a:rPr lang="en-GB" dirty="0" smtClean="0"/>
              <a:t>applicants</a:t>
            </a:r>
            <a:endParaRPr lang="en-GB" dirty="0"/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4251678" y="980728"/>
            <a:ext cx="66877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None/>
            </a:pPr>
            <a:r>
              <a:rPr lang="en-GB" sz="4800" dirty="0" smtClean="0">
                <a:solidFill>
                  <a:schemeClr val="tx1"/>
                </a:solidFill>
                <a:sym typeface="ZapfDingbats" pitchFamily="82" charset="2"/>
              </a:rPr>
              <a:t></a:t>
            </a:r>
            <a:endParaRPr lang="en-GB" sz="4800" dirty="0">
              <a:solidFill>
                <a:schemeClr val="tx1"/>
              </a:solidFill>
              <a:sym typeface="ZapfDingbats" pitchFamily="8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8420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  <p:bldP spid="491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&gt;1 applicant </a:t>
            </a:r>
            <a:r>
              <a:rPr lang="en-GB" sz="3600" dirty="0"/>
              <a:t>for any project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556792"/>
            <a:ext cx="7992120" cy="4569371"/>
          </a:xfrm>
        </p:spPr>
        <p:txBody>
          <a:bodyPr/>
          <a:lstStyle/>
          <a:p>
            <a:r>
              <a:rPr lang="en-GB" dirty="0"/>
              <a:t>I will request a written account of how you foresee doing the </a:t>
            </a:r>
            <a:r>
              <a:rPr lang="en-GB" dirty="0" smtClean="0"/>
              <a:t>project</a:t>
            </a:r>
          </a:p>
          <a:p>
            <a:r>
              <a:rPr lang="en-GB" dirty="0" smtClean="0"/>
              <a:t>Plain </a:t>
            </a:r>
            <a:r>
              <a:rPr lang="en-GB" smtClean="0"/>
              <a:t>text email</a:t>
            </a:r>
            <a:endParaRPr lang="en-GB" dirty="0"/>
          </a:p>
          <a:p>
            <a:r>
              <a:rPr lang="en-GB" dirty="0"/>
              <a:t>By noon </a:t>
            </a:r>
            <a:r>
              <a:rPr lang="en-GB" dirty="0" smtClean="0"/>
              <a:t>Friday </a:t>
            </a:r>
            <a:r>
              <a:rPr lang="en-GB" dirty="0" smtClean="0"/>
              <a:t>(</a:t>
            </a:r>
            <a:r>
              <a:rPr lang="en-GB" dirty="0" smtClean="0"/>
              <a:t>26</a:t>
            </a:r>
            <a:r>
              <a:rPr lang="en-GB" baseline="30000" dirty="0" smtClean="0"/>
              <a:t>th</a:t>
            </a:r>
            <a:r>
              <a:rPr lang="en-GB" dirty="0" smtClean="0"/>
              <a:t> </a:t>
            </a:r>
            <a:r>
              <a:rPr lang="en-GB" dirty="0" smtClean="0"/>
              <a:t>February)</a:t>
            </a:r>
            <a:endParaRPr lang="en-GB" dirty="0"/>
          </a:p>
          <a:p>
            <a:r>
              <a:rPr lang="en-GB" dirty="0"/>
              <a:t>I will rank on that basis</a:t>
            </a:r>
          </a:p>
          <a:p>
            <a:r>
              <a:rPr lang="en-GB" dirty="0"/>
              <a:t>My quota is </a:t>
            </a:r>
            <a:r>
              <a:rPr lang="en-GB" dirty="0" smtClean="0"/>
              <a:t>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690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If you want to do one of my projects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560" y="3933056"/>
            <a:ext cx="6984776" cy="2170584"/>
          </a:xfrm>
        </p:spPr>
        <p:txBody>
          <a:bodyPr/>
          <a:lstStyle/>
          <a:p>
            <a:r>
              <a:rPr lang="en-GB" sz="2800" dirty="0" smtClean="0"/>
              <a:t>Your screen will look different</a:t>
            </a:r>
          </a:p>
          <a:p>
            <a:r>
              <a:rPr lang="en-GB" sz="2800" i="1" dirty="0" smtClean="0"/>
              <a:t>You </a:t>
            </a:r>
            <a:r>
              <a:rPr lang="en-GB" sz="2800" i="1" dirty="0"/>
              <a:t>must register your preference on the selection web site!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916831"/>
            <a:ext cx="6696744" cy="1837053"/>
          </a:xfrm>
        </p:spPr>
      </p:pic>
    </p:spTree>
    <p:extLst>
      <p:ext uri="{BB962C8B-B14F-4D97-AF65-F5344CB8AC3E}">
        <p14:creationId xmlns:p14="http://schemas.microsoft.com/office/powerpoint/2010/main" val="360325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Written account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1" dirty="0"/>
              <a:t>Your</a:t>
            </a:r>
            <a:r>
              <a:rPr lang="en-GB" dirty="0"/>
              <a:t> ideas of how you would do the project</a:t>
            </a:r>
          </a:p>
          <a:p>
            <a:r>
              <a:rPr lang="en-GB" b="1" i="1" dirty="0">
                <a:solidFill>
                  <a:srgbClr val="FF0000"/>
                </a:solidFill>
              </a:rPr>
              <a:t>Not</a:t>
            </a:r>
          </a:p>
          <a:p>
            <a:pPr marL="668338" lvl="1" indent="-284163">
              <a:buFontTx/>
              <a:buChar char="•"/>
            </a:pPr>
            <a:r>
              <a:rPr lang="en-GB" dirty="0"/>
              <a:t>heavily researched</a:t>
            </a:r>
          </a:p>
          <a:p>
            <a:pPr marL="668338" lvl="1" indent="-284163">
              <a:buFontTx/>
              <a:buChar char="•"/>
            </a:pPr>
            <a:r>
              <a:rPr lang="en-GB" dirty="0"/>
              <a:t>long</a:t>
            </a:r>
          </a:p>
          <a:p>
            <a:pPr marL="668338" lvl="1" indent="-284163">
              <a:buFontTx/>
              <a:buChar char="•"/>
            </a:pPr>
            <a:r>
              <a:rPr lang="en-GB" dirty="0"/>
              <a:t>lots of </a:t>
            </a:r>
            <a:r>
              <a:rPr lang="en-GB" dirty="0" smtClean="0"/>
              <a:t>references</a:t>
            </a:r>
          </a:p>
          <a:p>
            <a:r>
              <a:rPr lang="en-GB" dirty="0" smtClean="0"/>
              <a:t>I will rank all applicants on that basis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366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If you get one of my projects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will be </a:t>
            </a:r>
            <a:r>
              <a:rPr lang="en-GB" smtClean="0"/>
              <a:t>another briefing later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731995"/>
      </p:ext>
    </p:extLst>
  </p:cSld>
  <p:clrMapOvr>
    <a:masterClrMapping/>
  </p:clrMapOvr>
</p:sld>
</file>

<file path=ppt/theme/theme1.xml><?xml version="1.0" encoding="utf-8"?>
<a:theme xmlns:a="http://schemas.openxmlformats.org/drawingml/2006/main" name="UoY">
  <a:themeElements>
    <a:clrScheme name="UofY_new_powerpoint_template-fancy_v3 7">
      <a:dk1>
        <a:srgbClr val="B4AF80"/>
      </a:dk1>
      <a:lt1>
        <a:srgbClr val="FFFFFF"/>
      </a:lt1>
      <a:dk2>
        <a:srgbClr val="C8C6A2"/>
      </a:dk2>
      <a:lt2>
        <a:srgbClr val="827F4C"/>
      </a:lt2>
      <a:accent1>
        <a:srgbClr val="7C784E"/>
      </a:accent1>
      <a:accent2>
        <a:srgbClr val="A2A4AC"/>
      </a:accent2>
      <a:accent3>
        <a:srgbClr val="E0DFCE"/>
      </a:accent3>
      <a:accent4>
        <a:srgbClr val="DADADA"/>
      </a:accent4>
      <a:accent5>
        <a:srgbClr val="BFBEB2"/>
      </a:accent5>
      <a:accent6>
        <a:srgbClr val="92949B"/>
      </a:accent6>
      <a:hlink>
        <a:srgbClr val="33CCCC"/>
      </a:hlink>
      <a:folHlink>
        <a:srgbClr val="009999"/>
      </a:folHlink>
    </a:clrScheme>
    <a:fontScheme name="UofY_new_powerpoint_template-fancy_v3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057400" marR="0" indent="-2286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folHlink"/>
          </a:buClr>
          <a:buSzPct val="65000"/>
          <a:buFont typeface="Wingdings" pitchFamily="2" charset="2"/>
          <a:buChar char="n"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057400" marR="0" indent="-2286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folHlink"/>
          </a:buClr>
          <a:buSzPct val="65000"/>
          <a:buFont typeface="Wingdings" pitchFamily="2" charset="2"/>
          <a:buChar char="n"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UofY_new_powerpoint_template-fancy_v3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fY_new_powerpoint_template-fancy_v3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fY_new_powerpoint_template-fancy_v3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fY_new_powerpoint_template-fancy_v3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fY_new_powerpoint_template-fancy_v3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fY_new_powerpoint_template-fancy_v3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fY_new_powerpoint_template-fancy_v3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fY_new_powerpoint_template-fancy_v3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ofY_new_powerpoint_template-fancy_v3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UoY</Template>
  <TotalTime>33</TotalTime>
  <Words>184</Words>
  <Application>Microsoft Office PowerPoint</Application>
  <PresentationFormat>On-screen Show (4:3)</PresentationFormat>
  <Paragraphs>38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UoY</vt:lpstr>
      <vt:lpstr>Alistair’s Projects</vt:lpstr>
      <vt:lpstr>Selection</vt:lpstr>
      <vt:lpstr>The spectrum of projects</vt:lpstr>
      <vt:lpstr>My projects</vt:lpstr>
      <vt:lpstr>My selection process</vt:lpstr>
      <vt:lpstr>&gt;1 applicant for any project</vt:lpstr>
      <vt:lpstr>If you want to do one of my projects</vt:lpstr>
      <vt:lpstr>Written account</vt:lpstr>
      <vt:lpstr>If you get one of my projects</vt:lpstr>
      <vt:lpstr>Questions?</vt:lpstr>
    </vt:vector>
  </TitlesOfParts>
  <Company>Department of Computer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Alistair’s Projects</dc:title>
  <dc:creator>Alistair Edwards</dc:creator>
  <cp:lastModifiedBy>Alistair Edwards</cp:lastModifiedBy>
  <cp:revision>6</cp:revision>
  <dcterms:created xsi:type="dcterms:W3CDTF">2013-02-12T17:02:28Z</dcterms:created>
  <dcterms:modified xsi:type="dcterms:W3CDTF">2016-02-24T13:45:31Z</dcterms:modified>
</cp:coreProperties>
</file>