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sldIdLst>
    <p:sldId id="350" r:id="rId2"/>
    <p:sldId id="263" r:id="rId3"/>
    <p:sldId id="343" r:id="rId4"/>
    <p:sldId id="349" r:id="rId5"/>
    <p:sldId id="317" r:id="rId6"/>
    <p:sldId id="345" r:id="rId7"/>
    <p:sldId id="347" r:id="rId8"/>
    <p:sldId id="344" r:id="rId9"/>
    <p:sldId id="316" r:id="rId10"/>
    <p:sldId id="339" r:id="rId11"/>
    <p:sldId id="340" r:id="rId12"/>
    <p:sldId id="318" r:id="rId13"/>
    <p:sldId id="319" r:id="rId14"/>
    <p:sldId id="267" r:id="rId15"/>
    <p:sldId id="265" r:id="rId16"/>
    <p:sldId id="266" r:id="rId17"/>
    <p:sldId id="264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91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22" r:id="rId46"/>
    <p:sldId id="323" r:id="rId47"/>
    <p:sldId id="324" r:id="rId48"/>
    <p:sldId id="321" r:id="rId49"/>
    <p:sldId id="313" r:id="rId50"/>
    <p:sldId id="314" r:id="rId51"/>
    <p:sldId id="320" r:id="rId52"/>
    <p:sldId id="315" r:id="rId53"/>
    <p:sldId id="312" r:id="rId54"/>
    <p:sldId id="325" r:id="rId55"/>
    <p:sldId id="326" r:id="rId56"/>
    <p:sldId id="327" r:id="rId57"/>
    <p:sldId id="337" r:id="rId58"/>
    <p:sldId id="338" r:id="rId59"/>
    <p:sldId id="328" r:id="rId60"/>
    <p:sldId id="329" r:id="rId61"/>
    <p:sldId id="334" r:id="rId62"/>
    <p:sldId id="330" r:id="rId63"/>
    <p:sldId id="331" r:id="rId64"/>
    <p:sldId id="332" r:id="rId65"/>
    <p:sldId id="335" r:id="rId66"/>
    <p:sldId id="336" r:id="rId67"/>
    <p:sldId id="346" r:id="rId68"/>
    <p:sldId id="348" r:id="rId69"/>
    <p:sldId id="341" r:id="rId70"/>
  </p:sldIdLst>
  <p:sldSz cx="9144000" cy="6858000" type="screen4x3"/>
  <p:notesSz cx="9144000" cy="6858000"/>
  <p:defaultTextStyle>
    <a:defPPr>
      <a:defRPr lang="en-US"/>
    </a:defPPr>
    <a:lvl1pPr marL="0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33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66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99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332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65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98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831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664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350"/>
            <p14:sldId id="263"/>
            <p14:sldId id="343"/>
            <p14:sldId id="349"/>
            <p14:sldId id="317"/>
            <p14:sldId id="345"/>
            <p14:sldId id="347"/>
            <p14:sldId id="344"/>
            <p14:sldId id="316"/>
            <p14:sldId id="339"/>
            <p14:sldId id="340"/>
            <p14:sldId id="318"/>
            <p14:sldId id="319"/>
            <p14:sldId id="267"/>
            <p14:sldId id="265"/>
            <p14:sldId id="266"/>
            <p14:sldId id="264"/>
            <p14:sldId id="268"/>
            <p14:sldId id="270"/>
            <p14:sldId id="271"/>
            <p14:sldId id="272"/>
            <p14:sldId id="273"/>
            <p14:sldId id="274"/>
            <p14:sldId id="275"/>
            <p14:sldId id="291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22"/>
            <p14:sldId id="323"/>
            <p14:sldId id="324"/>
            <p14:sldId id="321"/>
            <p14:sldId id="313"/>
            <p14:sldId id="314"/>
            <p14:sldId id="320"/>
            <p14:sldId id="315"/>
            <p14:sldId id="312"/>
            <p14:sldId id="325"/>
            <p14:sldId id="326"/>
            <p14:sldId id="327"/>
            <p14:sldId id="337"/>
            <p14:sldId id="338"/>
            <p14:sldId id="328"/>
            <p14:sldId id="329"/>
            <p14:sldId id="334"/>
            <p14:sldId id="330"/>
            <p14:sldId id="331"/>
            <p14:sldId id="332"/>
            <p14:sldId id="335"/>
            <p14:sldId id="336"/>
            <p14:sldId id="346"/>
            <p14:sldId id="348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07"/>
  </p:normalViewPr>
  <p:slideViewPr>
    <p:cSldViewPr snapToGrid="0" snapToObjects="1">
      <p:cViewPr varScale="1">
        <p:scale>
          <a:sx n="112" d="100"/>
          <a:sy n="112" d="100"/>
        </p:scale>
        <p:origin x="496" y="18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039-9679-7846-8D8C-9A6D2646E37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2328-B266-9149-9D97-5C822E95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7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70E3-C1C9-9742-BCFE-2CB06EB85F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7" y="794644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B6519-61F0-2348-BAB9-F6E60F7D1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37" y="1565557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ECEE043-BAAD-1349-9593-E47090BE3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123824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8D2C16F-9D1F-3F43-93AB-3CA441E32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8799"/>
            <a:ext cx="4887120" cy="34659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E422F74-6652-4B43-BC20-F3DCE02D39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818842"/>
            <a:ext cx="3057841" cy="4255899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2DB8C8-3D6C-2342-AEF1-660AA2792522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40C059-B583-FA4D-91C0-C3B8E79028C0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3F03-99B6-EC4C-ACE9-704ED692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144" y="794571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47869-2D1E-B047-8FE6-70B8E584C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914" y="1565486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17D52CB-7C4E-D244-AED8-5161AC2751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052" y="2123751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6B56202-1136-CF4C-A753-C646231957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285" y="2608729"/>
            <a:ext cx="3812488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B130305-9462-A242-B386-C3CA6A375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1956"/>
            <a:ext cx="3878317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B700FF-B672-1746-86B8-1AD1DC41C1F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966A7B-875C-3F49-A5EE-026862B9A993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5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8B2F1D-6DE7-7541-A468-F03A5A86B7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004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E3D60D6-D647-484B-A8FD-76B5B58C2B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B3001B6-0C38-7A41-9938-16209074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1E0752C-0FF1-C342-8293-DECDE2EA5A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363B3-BA01-2749-A397-8DC13A23A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D55063C-069D-2B4B-B3DF-4BAF0E576E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555C62C-61C1-7548-8568-50D95DBDA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A51823-A74A-6847-AA8A-18F32F8A22A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5E3F1F-AB4D-514E-BDBC-B007F71DE20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7FF1B43-9873-B741-9F87-1E17895DEA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004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A6811F0-BE1A-7F48-9BE1-CC50CFE87C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FBE1512-682F-B242-B64E-79E99F7F3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429BD49-5033-6B49-B75A-17789E1BBA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F23F78E-2775-9241-A146-3B0160C74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65EA2A-0209-7C4D-8D04-6085098C0B7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B53F2E-57F7-5D43-8159-227FC6660D5B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9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334BAE-E96A-B94C-8396-68EAC8922DF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715AED-76FB-3341-8CA0-BEB5BFF993A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1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523E01-7795-2341-926F-62AE4BBB62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804206"/>
            <a:ext cx="8223738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FCA17B-854D-664A-8154-6A761C2E2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75120"/>
            <a:ext cx="8223738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525F3BE-1438-1045-8FE8-55FF8D6D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33387"/>
            <a:ext cx="8223598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B2A23E7-3A15-CB4C-9F4E-4D060E46A7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18362"/>
            <a:ext cx="8223598" cy="3448737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000D78-9DC2-4A44-A3DC-3D147703F7F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FC0A03-D5FF-B941-93D2-E84A9F9AABFE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2C11-D155-6448-8A2B-860342C83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804206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B3D0B-E746-1E4C-B666-F418F6FCD2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75120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690D8C6-FA3E-2B48-9C7C-6BA2405AB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33387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3B8A64E-C16E-3C4A-A0A6-0B47D0E9FE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18362"/>
            <a:ext cx="4887120" cy="3448737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C5213FD-958A-004B-B536-40764C01CC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803774"/>
            <a:ext cx="3057841" cy="5263327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BA73B0-4EC6-F44F-AA3B-8DF323979B0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60305A-0618-BE45-B9C7-660E731E9AFA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9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4FD3-4A3A-684C-9289-CD733DCE2A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8" y="787798"/>
            <a:ext cx="7775026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80AF8-5C0C-0648-ABA4-25A6470EF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80" y="1558713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A6EFB41-AFEA-214B-ACF2-ACCD09FC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8" y="2116978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E2558F2-EE4D-1340-BE36-AA005A9770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9" y="2601956"/>
            <a:ext cx="3812488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8D8F4C4-9959-1A4D-A859-8A1166B5B0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9791" y="2601956"/>
            <a:ext cx="3878317" cy="346514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DB2CD-1BE8-854B-871D-CE21BF112182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FFB7BB-4FB3-5845-A5B5-D24EAD84206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1DE3C09-37DA-F944-A7EB-7B054B068C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24952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2396308-FACF-D340-9E89-B719CB144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D285B56-D10C-844C-97CE-A46683A87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BD223A3-7B57-AD40-AE9D-30E6A713CE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0219E68-6A85-6F41-8AC2-4416190592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30B4867-F84E-6A48-9EA8-2923477917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03962"/>
            <a:ext cx="2649415" cy="394054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C32846A-8C6E-3340-BE5F-100E1D74FA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9A95D-D351-574C-818B-6F4DD3B72491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8526A-32F0-C549-9BEA-43DB08BFE81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C6D40DF-33A1-A244-BF95-D7617CFFD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24952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CAD892A9-9BEB-E14A-B42F-52421FD7FF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0ED704B-33B5-824E-9DF0-68B4F5B6FA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4673D03-006A-AC47-939C-A7E6FB438C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9E2E9F5-6A3C-CB49-AAAD-9919715E0E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F5E2CB-AB03-8F4B-B508-B1F90D3DE280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F50CA5-AEFF-1A40-9F01-5AF55491C16E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09119C-DDDD-424D-A1F6-A84493F44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55" y="2276667"/>
            <a:ext cx="8229600" cy="1143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73EB5AC-E9F6-1841-973F-22F5FC86F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80" y="3290639"/>
            <a:ext cx="4778117" cy="13445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D005A3-6215-774D-8556-78A0B5EF52F3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8E78A9-1235-4B42-9F5C-9A100119DE5B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4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9144000" cy="6858000"/>
          </a:xfrm>
        </p:spPr>
        <p:txBody>
          <a:bodyPr anchor="ctr"/>
          <a:lstStyle>
            <a:lvl1pPr marL="0" marR="0" indent="0" algn="ctr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BCF546-F263-E24B-9858-A61EC6DAF529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31FB03-76BF-DB4C-8C11-DCC29BCABBA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8733A9-220F-3448-BF78-5F4CE1C003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341" y="790972"/>
            <a:ext cx="6042454" cy="770913"/>
          </a:xfrm>
        </p:spPr>
        <p:txBody>
          <a:bodyPr>
            <a:noAutofit/>
          </a:bodyPr>
          <a:lstStyle>
            <a:lvl1pPr>
              <a:defRPr sz="4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B15C90-A246-7F4A-818D-B4DC826E7F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341" y="1559512"/>
            <a:ext cx="7985332" cy="2837289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l">
              <a:buNone/>
              <a:defRPr>
                <a:solidFill>
                  <a:schemeClr val="bg1"/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  <a:p>
            <a:pPr lvl="1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E7469-3D80-6545-8E8A-3D3080EBF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481" y="4396801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8F3297-1E31-1740-8866-AFAFAF218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341" y="4900278"/>
            <a:ext cx="8223598" cy="1124395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BDB65-7F69-2D4A-8FE5-F7D8D83695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88599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7FD08B-33D0-CC48-A768-094C96FBE6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59513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7F28601-0539-EF42-90D5-677D7DEED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17779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2AD8ADD-82B3-FF47-AEC4-586B37BBF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2755"/>
            <a:ext cx="8223598" cy="3464344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3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D311F4-485B-F741-AA20-F22B672B9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88599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0B9373-C0B5-B041-AF1A-DC605F0D5E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59513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778EA06-6ECE-5F4E-B211-58EBFBA2C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17779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2A4CC00-28AE-544D-B938-7988CF3757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2755"/>
            <a:ext cx="4887120" cy="3464344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ADF216DF-7407-764C-9520-BCA2E0F34E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2360269"/>
            <a:ext cx="3057841" cy="3698917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40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49639A-08CA-9848-B0CE-85D3D9E547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237" y="795611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3B2A72-DEAA-5541-B26C-B460E70B5A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070" y="1566524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9B8ABC6-666E-7842-92F2-3F81CA67C4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208" y="2124791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EACD76-9672-3B4A-AC1B-7D4DCB348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378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3F2215D-0729-8543-8C0D-DC3D93BDEF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B6F7784-C8FE-DF4E-9437-AA62B5A5F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64215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A208E4E-72B6-B34C-918D-D65C43FB0F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FE66BA1-A410-D74A-B25B-10EF73075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CEF890BC-18EF-774D-AEFD-9AC32158E8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D24C08-FF97-3142-9EA8-92BCEC8429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5C6285C7-32AD-FE49-AB30-C1BEA6D587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437A01-E34E-134B-81E3-EB27F1AFB8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8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A594C1DE-DE19-A741-BF4F-A7B71DC079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64215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3182874-6E4C-0740-A900-D2E9CC5785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6A928C5-7DDB-9944-B1EB-F660A8CA7D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495D72F-1A2A-1F4F-8FD8-AE9BC92D57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834622A-D9CB-8647-A130-98CB03E1D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A0806C-99C5-704B-8526-D21A83280F8E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72959D-C406-934E-A9B9-C38A823209D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2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5D174A-7D29-694F-855D-1C3D8958B0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0FF544-12C2-F64E-AC15-CA564C4506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93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CD47A2-8E8B-484E-A5B3-CB1F4B00E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89A7F62-FB9D-E947-8612-E618415FF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5057"/>
            <a:ext cx="8223598" cy="34620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4EC5-50DF-6C45-8E2D-E44401CA93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1EA79-7440-9F43-9AF2-D0B60CBBE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D73A215-5A0C-EF42-925E-614CD1B4A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5353F3-428E-204F-853D-59770CC90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2605058"/>
            <a:ext cx="8223598" cy="346204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2367C5-9DC5-E54E-AD93-B3FB783E41B1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36144A-1FF1-864A-9B42-41FE6B6FD2A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511B19-E7EB-D940-B70E-7C9F4400D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C17F36-2FED-A749-8E4C-6218BF6C3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87A4178-F71C-6A4F-8EA1-784B21ECD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F5F5DBB-53B0-3B45-B6A9-6C386AA114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057"/>
            <a:ext cx="4887120" cy="34620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D6D7B3AC-9DAB-8645-986C-1FD9124DD1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850079"/>
            <a:ext cx="3057841" cy="4217020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7642D2-8DA9-3C46-AC49-79D20D314E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936" y="795611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A342C2-B7E4-B447-86A4-7FF361D751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798" y="1566524"/>
            <a:ext cx="779584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457B3DA-0064-DD46-929D-162C626EF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36" y="2124791"/>
            <a:ext cx="779570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6F930-B083-A743-B006-D14913666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42BF8F0-29B4-7E4F-9DEA-436639A87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9045142-B812-E344-995C-761FEBEE01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40769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E7E4FF6-5B4D-C144-B05F-66DF35E32E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7699724-E65B-CB47-B678-CB9BFD4CC3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5412998-7A36-C543-9461-3A9D18E716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A4A0B6-9B9B-6345-A728-247D30373A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A1B2B6B-ED06-654A-9105-E98B8E094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475742"/>
            <a:ext cx="2649415" cy="376876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71A090-1E20-6440-BC66-39405DE904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9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41B3FEB-7823-AE4A-A4F1-33EB283369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6" y="617501"/>
            <a:ext cx="6740769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8683100-9B70-5C47-8254-C7F29C9FDC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DF9CA33-924A-BB44-A225-9344590F42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CED44217-AECE-DE49-AB9F-7D84F94F09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E8DA371-635D-034C-BAFD-F5D491E5D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BE9D5-5ED0-DD46-BBE7-753EEBDAECED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8A4A46-AD15-634B-81E7-FFD37F3DDF49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4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62B354-27E9-2248-AA68-01E16794D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1335"/>
            <a:ext cx="8223738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548CAE4-815D-A847-B52D-E1341C8D5B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2249"/>
            <a:ext cx="8223738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7C48BFC-B496-0F41-BDE3-9595A1FE4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515"/>
            <a:ext cx="8223598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A0BB97F-24CF-6F4F-88A5-6585F6E02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491"/>
            <a:ext cx="8223598" cy="3461608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0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2FF343-D19B-3F43-B079-4ED86CB79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1335"/>
            <a:ext cx="4887260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5C3F95-6BCC-FA49-A5B8-A1518A8B5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2249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F4C8B9-3D67-D141-8B9B-FD52AE9B4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515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3445B15-117D-F348-AFDD-472F1E894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5491"/>
            <a:ext cx="4887120" cy="3461608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89D41D7-87F3-0F4D-B9E5-E6F91149F8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790903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4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9EA3A7-50F4-DA4B-9001-A61BD8F3EE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20" y="795611"/>
            <a:ext cx="7795847" cy="770913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75B569-EE61-7A4B-B964-589AA6139A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918" y="1566524"/>
            <a:ext cx="7795846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82096F-D729-B04D-8E1B-31C41AA14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58" y="2124791"/>
            <a:ext cx="7795706" cy="484975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B91D69-1D43-6C40-A5E6-F564C3D94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059" y="2609768"/>
            <a:ext cx="3812488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8BF10BB-4890-4B42-B7FE-C74817E20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68"/>
            <a:ext cx="3878317" cy="345733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9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9F88E8F0-9CC1-B646-8F54-AA7A5F949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17501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3EDF62A-A062-384B-B539-5BBDE585AB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5772D32-DBCA-F44F-A16F-858F16D8A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C3CAB8C-91F8-1048-B249-64D83EC770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BE8F78-73A4-5D45-920E-4CCF68E77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6A3903AF-F462-134E-BA27-03848D8117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60126" y="1311769"/>
            <a:ext cx="2649415" cy="393273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5278E3-E42D-E443-8E2D-F856C2701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125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6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F6F6078-5D29-7A44-BFEF-F0EEB2D104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3" y="617501"/>
            <a:ext cx="859301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C7DD883-3E82-B94C-81EC-1E669B9345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20DC23-3023-EC4F-B319-9C278EC92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0CAC6BD-1036-F243-83C5-42847089F9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C581CE3-AF4D-4942-9F52-995B610E0B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D00DE6-08A6-7A45-A18C-B34A6E83F58C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4C8556-0DE8-A047-B297-1854FF0F2B72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E5FF-0A36-5941-B090-5D173EB25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0902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62499-AB70-BA4F-9FAB-BF6F04F4EF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1815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436CE43-A78F-4F42-9DF7-5A7775604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0082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33AC6C9-07E8-BE43-B396-8662154E8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2605058"/>
            <a:ext cx="4887120" cy="3462043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A74539A-C0AD-114C-8A1F-DEB3D95877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75205" y="1522137"/>
            <a:ext cx="3057841" cy="4544962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007277-66AE-3B40-9663-B35BDC71F5AA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1DC1AE-B772-6C49-869B-D5C90D2603B6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3E69-592D-874A-B618-C0B7994AF6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917" y="795603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F8AA-0291-7D40-806D-16AAFE7DC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786" y="1566517"/>
            <a:ext cx="7775027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82B9556-EE2A-3C44-B892-35D650A2C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924" y="2124783"/>
            <a:ext cx="7774886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066FEBB-8149-494C-88C7-8948E502D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058" y="2609759"/>
            <a:ext cx="3812488" cy="3457340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467F76-BC22-814B-B023-954080FD88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2513" y="2609759"/>
            <a:ext cx="3878317" cy="3457340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EB611-B430-3F40-857F-84E43CF78AC4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70697-D9EA-D843-A797-E5991517D49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9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643CBF0-32F5-E34A-93A6-8025C20B51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2975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C2B71C7-36FE-CD45-8A21-320B361CEC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6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3456179-9F07-954A-A554-E014F34E5D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6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EC4357A-0F0F-8D44-AAC0-CBFE72F31B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7295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3582C00-A35E-474E-BC49-B3592EEB3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7294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411A3FC-A754-B541-A794-469E425C6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063" y="1382044"/>
            <a:ext cx="264941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71B6A85-E438-154E-BBD2-113DD3F00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8062" y="5408500"/>
            <a:ext cx="264941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328653-DB8A-A040-BDB3-25C599CB8316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CAE859-70D5-EC43-9921-CB382E60EE9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B8D0AF1-E733-284F-8E97-C7104E585D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524" y="624952"/>
            <a:ext cx="6529754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571DEE9-427A-D742-BD90-F1203C2417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525" y="1382044"/>
            <a:ext cx="4132385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D4F1173-9DA2-FF4D-B1EC-227D5134C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525" y="5408500"/>
            <a:ext cx="4132385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5BCCD19-C807-4C43-9569-E56C08E08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817" y="1382044"/>
            <a:ext cx="4120659" cy="386246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C84F5A7-B57F-A34A-A0FA-FF13A213C7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817" y="5408500"/>
            <a:ext cx="4120659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531EE1-FAD1-B145-B5A5-4FD204071B57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A4A40A-BA13-F645-B326-61A71AEC20A1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4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483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568A1E-52A1-B742-8CF3-D6A57B471377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C4FB2F-95F6-2040-810B-09152FB0EB57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1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4850E7-476E-7A4B-87F6-80486843CE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077" y="794644"/>
            <a:ext cx="4887260" cy="770913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B02B81-6DDE-394C-9AB2-8D1BB79CE3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077" y="1565557"/>
            <a:ext cx="4887260" cy="545868"/>
          </a:xfrm>
        </p:spPr>
        <p:txBody>
          <a:bodyPr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5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B0D32F3-01F8-F446-BBD5-3D4BEE6C80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2123824"/>
            <a:ext cx="4887120" cy="484975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4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7CBFEE-595E-2349-9842-70C777E04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2608799"/>
            <a:ext cx="8223598" cy="3465942"/>
          </a:xfrm>
        </p:spPr>
        <p:txBody>
          <a:bodyPr>
            <a:noAutofit/>
          </a:bodyPr>
          <a:lstStyle>
            <a:lvl1pPr marL="0" indent="-266861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6A4608-BA91-434A-BB05-A5BE7104170A}"/>
              </a:ext>
            </a:extLst>
          </p:cNvPr>
          <p:cNvCxnSpPr/>
          <p:nvPr userDrawn="1"/>
        </p:nvCxnSpPr>
        <p:spPr>
          <a:xfrm>
            <a:off x="293080" y="6527623"/>
            <a:ext cx="8534397" cy="0"/>
          </a:xfrm>
          <a:prstGeom prst="line">
            <a:avLst/>
          </a:prstGeom>
          <a:ln w="3175"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D1C26C-1B26-0745-BF7B-B3A5FD7A349F}"/>
              </a:ext>
            </a:extLst>
          </p:cNvPr>
          <p:cNvSpPr txBox="1"/>
          <p:nvPr userDrawn="1"/>
        </p:nvSpPr>
        <p:spPr>
          <a:xfrm>
            <a:off x="8417170" y="6527625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tx2">
                    <a:lumMod val="1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76667"/>
            <a:ext cx="8229600" cy="1143000"/>
          </a:xfrm>
          <a:prstGeom prst="rect">
            <a:avLst/>
          </a:prstGeom>
        </p:spPr>
        <p:txBody>
          <a:bodyPr vert="horz" lIns="81666" tIns="40833" rIns="81666" bIns="40833" rtlCol="0" anchor="ctr">
            <a:norm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3"/>
            <a:ext cx="8229600" cy="676467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658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</p:sldLayoutIdLst>
  <p:hf hdr="0" ftr="0" dt="0"/>
  <p:txStyles>
    <p:titleStyle>
      <a:lvl1pPr algn="l" defTabSz="408334" rtl="0" eaLnBrk="1" latinLnBrk="0" hangingPunct="1">
        <a:spcBef>
          <a:spcPct val="0"/>
        </a:spcBef>
        <a:buNone/>
        <a:defRPr sz="49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08334" rtl="0" eaLnBrk="1" latinLnBrk="0" hangingPunct="1">
        <a:spcBef>
          <a:spcPct val="20000"/>
        </a:spcBef>
        <a:buFont typeface="Arial"/>
        <a:buNone/>
        <a:defRPr sz="3000" kern="1200" cap="none" baseline="0">
          <a:solidFill>
            <a:srgbClr val="25303B"/>
          </a:solidFill>
          <a:latin typeface="+mn-lt"/>
          <a:ea typeface="+mn-ea"/>
          <a:cs typeface="+mn-cs"/>
        </a:defRPr>
      </a:lvl1pPr>
      <a:lvl2pPr marL="663543" indent="-255209" algn="l" defTabSz="40833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835" indent="-204168" algn="l" defTabSz="40833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168" indent="-204168" algn="l" defTabSz="40833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503" indent="-204168" algn="l" defTabSz="408334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835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170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504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838" indent="-204168" algn="l" defTabSz="4083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34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67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02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36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669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03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338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670" algn="l" defTabSz="40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2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032610-diy-turing-machin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istoryblog.com/archives/21186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umbc.edu/471/papers/turing.pdf" TargetMode="External"/><Relationship Id="rId2" Type="http://schemas.openxmlformats.org/officeDocument/2006/relationships/hyperlink" Target="https://londmathsoc.onlinelibrary.wiley.com/doi/pdf/10.1112/plms/s2-42.1.230?saml_referrer=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9A8A-532F-9BB0-23FE-5EB463ED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These slides are best viewed downloaded for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A80C-7715-D661-5743-AEA75AD2D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641" y="4845116"/>
            <a:ext cx="4778117" cy="1344596"/>
          </a:xfrm>
        </p:spPr>
        <p:txBody>
          <a:bodyPr/>
          <a:lstStyle/>
          <a:p>
            <a:r>
              <a:rPr lang="en-GB" dirty="0"/>
              <a:t>Version 1, 16 April 2026</a:t>
            </a:r>
          </a:p>
        </p:txBody>
      </p:sp>
    </p:spTree>
    <p:extLst>
      <p:ext uri="{BB962C8B-B14F-4D97-AF65-F5344CB8AC3E}">
        <p14:creationId xmlns:p14="http://schemas.microsoft.com/office/powerpoint/2010/main" val="37997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092-1360-B517-76AC-F469735D3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1937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CC082-B28B-4B32-1264-CB3848BE6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9E8C2-CED4-C7A4-7425-9F23ECAA5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B40EE-37A8-2A07-863B-31A7F3EF4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CE06EB1-8618-D2AF-D060-E86D806B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810" y="1577153"/>
            <a:ext cx="2982379" cy="49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9333-6664-8F16-3C67-42F89A5D5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‘</a:t>
            </a:r>
            <a:r>
              <a:rPr lang="en-GB" sz="4000" b="1" dirty="0" err="1"/>
              <a:t>Entscheidungsproblem</a:t>
            </a:r>
            <a:r>
              <a:rPr lang="en-GB" sz="4000" dirty="0"/>
              <a:t>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9871E-2708-80D3-10C7-35E8F1BF4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Decision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76969-BAEA-32DE-4D04-037D63A4A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1CFDB-66B0-D2EB-A39A-553785B93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4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B112-0662-3581-D5A0-CC75EF58C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336323" cy="770913"/>
          </a:xfrm>
        </p:spPr>
        <p:txBody>
          <a:bodyPr>
            <a:normAutofit/>
          </a:bodyPr>
          <a:lstStyle/>
          <a:p>
            <a:r>
              <a:rPr lang="en-GB" sz="4000" dirty="0"/>
              <a:t>A thought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95AE2-3685-0EB6-B99B-80D3001F7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2"/>
            <a:ext cx="8223598" cy="4507587"/>
          </a:xfrm>
        </p:spPr>
        <p:txBody>
          <a:bodyPr>
            <a:normAutofit/>
          </a:bodyPr>
          <a:lstStyle/>
          <a:p>
            <a:pPr>
              <a:spcBef>
                <a:spcPts val="3264"/>
              </a:spcBef>
            </a:pPr>
            <a:r>
              <a:rPr lang="en-GB" sz="3600" dirty="0"/>
              <a:t>Much cheaper than the other kind of experiment</a:t>
            </a:r>
          </a:p>
          <a:p>
            <a:pPr>
              <a:spcBef>
                <a:spcPts val="3264"/>
              </a:spcBef>
            </a:pPr>
            <a:r>
              <a:rPr lang="en-GB" sz="3600" dirty="0"/>
              <a:t>Allows you to ask ‘What if’ questions</a:t>
            </a:r>
          </a:p>
          <a:p>
            <a:pPr>
              <a:spcBef>
                <a:spcPts val="3264"/>
              </a:spcBef>
            </a:pPr>
            <a:r>
              <a:rPr lang="en-GB" sz="3600" dirty="0"/>
              <a:t>Used a lot in other disciplines (e.g. Einstein)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3B8A4-F271-67CB-7D37-A76D3CDA6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5036255"/>
            <a:ext cx="4887120" cy="48497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4228-7123-3FD6-94AB-5CD888595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217" y="5582124"/>
            <a:ext cx="8223598" cy="4849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B112-0662-3581-D5A0-CC75EF58C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336323" cy="770913"/>
          </a:xfrm>
        </p:spPr>
        <p:txBody>
          <a:bodyPr>
            <a:normAutofit/>
          </a:bodyPr>
          <a:lstStyle/>
          <a:p>
            <a:r>
              <a:rPr lang="en-GB" sz="4000"/>
              <a:t>A thought </a:t>
            </a:r>
            <a:r>
              <a:rPr lang="en-GB" sz="4000" dirty="0"/>
              <a:t>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95AE2-3685-0EB6-B99B-80D3001F7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2"/>
            <a:ext cx="8223598" cy="4507587"/>
          </a:xfrm>
        </p:spPr>
        <p:txBody>
          <a:bodyPr>
            <a:normAutofit/>
          </a:bodyPr>
          <a:lstStyle/>
          <a:p>
            <a:pPr>
              <a:spcBef>
                <a:spcPts val="3264"/>
              </a:spcBef>
            </a:pPr>
            <a:r>
              <a:rPr lang="en-GB" sz="3600" dirty="0"/>
              <a:t>‘What if…’</a:t>
            </a:r>
          </a:p>
          <a:p>
            <a:pPr lvl="1" algn="l">
              <a:spcBef>
                <a:spcPts val="2064"/>
              </a:spcBef>
            </a:pPr>
            <a:r>
              <a:rPr lang="en-GB" sz="3600" dirty="0">
                <a:solidFill>
                  <a:schemeClr val="bg1"/>
                </a:solidFill>
              </a:rPr>
              <a:t>…we had a machine that could do mathematics?</a:t>
            </a:r>
          </a:p>
          <a:p>
            <a:pPr>
              <a:spcBef>
                <a:spcPts val="2064"/>
              </a:spcBef>
            </a:pPr>
            <a:r>
              <a:rPr lang="en-GB" sz="3600" dirty="0"/>
              <a:t>What would it look like?</a:t>
            </a:r>
          </a:p>
          <a:p>
            <a:pPr>
              <a:spcBef>
                <a:spcPts val="2064"/>
              </a:spcBef>
            </a:pPr>
            <a:r>
              <a:rPr lang="en-GB" sz="3600" dirty="0"/>
              <a:t>What could it do?</a:t>
            </a:r>
          </a:p>
          <a:p>
            <a:pPr>
              <a:spcBef>
                <a:spcPts val="2064"/>
              </a:spcBef>
            </a:pPr>
            <a:r>
              <a:rPr lang="en-GB" sz="3600" dirty="0"/>
              <a:t>What could it </a:t>
            </a:r>
            <a:r>
              <a:rPr lang="en-GB" sz="3600" i="1" dirty="0"/>
              <a:t>not</a:t>
            </a:r>
            <a:r>
              <a:rPr lang="en-GB" sz="3600" dirty="0"/>
              <a:t>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3B8A4-F271-67CB-7D37-A76D3CDA6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5036255"/>
            <a:ext cx="4887120" cy="484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4228-7123-3FD6-94AB-5CD888595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217" y="5582124"/>
            <a:ext cx="8223598" cy="4849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Turing Machine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EF818F-070B-0F48-A5DA-4589FEAFC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745" y="1559512"/>
            <a:ext cx="2671927" cy="4507656"/>
          </a:xfrm>
        </p:spPr>
        <p:txBody>
          <a:bodyPr/>
          <a:lstStyle/>
          <a:p>
            <a:r>
              <a:rPr lang="en-US" dirty="0"/>
              <a:t>Machine</a:t>
            </a:r>
          </a:p>
          <a:p>
            <a:r>
              <a:rPr lang="en-US" dirty="0"/>
              <a:t>State</a:t>
            </a:r>
          </a:p>
          <a:p>
            <a:r>
              <a:rPr lang="en-US" dirty="0"/>
              <a:t>Paper tape</a:t>
            </a:r>
          </a:p>
          <a:p>
            <a:r>
              <a:rPr lang="en-US" dirty="0"/>
              <a:t>0s and 1s</a:t>
            </a:r>
          </a:p>
          <a:p>
            <a:r>
              <a:rPr lang="en-US" dirty="0"/>
              <a:t>Read/write 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1EA6A3-AC4D-B443-BDCD-9FA7A59CB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0" y="1558737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10" y="1593027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0" y="2972992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690" y="2957316"/>
            <a:ext cx="406400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5DE52-8DCC-73B3-A1E8-C1EF06C89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90" y="3074592"/>
            <a:ext cx="44958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14F7-C3AA-D7DA-FF65-774027724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033583" cy="828516"/>
          </a:xfrm>
        </p:spPr>
        <p:txBody>
          <a:bodyPr>
            <a:noAutofit/>
          </a:bodyPr>
          <a:lstStyle/>
          <a:p>
            <a:r>
              <a:rPr lang="en-GB" sz="4000" dirty="0"/>
              <a:t>Turing Machine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0B399-4EFA-B3A1-0316-695CA7EC0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2273642"/>
            <a:ext cx="4046796" cy="3185863"/>
          </a:xfrm>
        </p:spPr>
        <p:txBody>
          <a:bodyPr>
            <a:normAutofit/>
          </a:bodyPr>
          <a:lstStyle/>
          <a:p>
            <a:r>
              <a:rPr lang="en-GB" sz="3200" dirty="0"/>
              <a:t>Current state</a:t>
            </a:r>
          </a:p>
          <a:p>
            <a:r>
              <a:rPr lang="en-GB" sz="3200" dirty="0"/>
              <a:t>Current symbol</a:t>
            </a:r>
          </a:p>
          <a:p>
            <a:r>
              <a:rPr lang="en-GB" sz="3200" dirty="0"/>
              <a:t>Write new symbol</a:t>
            </a:r>
          </a:p>
          <a:p>
            <a:r>
              <a:rPr lang="en-GB" sz="3200" dirty="0"/>
              <a:t>Move tape left or right</a:t>
            </a:r>
          </a:p>
          <a:p>
            <a:r>
              <a:rPr lang="en-GB" sz="3200" dirty="0"/>
              <a:t>Shift to new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3C87D-09E0-A569-01E6-86739A977771}"/>
              </a:ext>
            </a:extLst>
          </p:cNvPr>
          <p:cNvSpPr txBox="1"/>
          <p:nvPr/>
        </p:nvSpPr>
        <p:spPr>
          <a:xfrm>
            <a:off x="4155141" y="446442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5E546D6-4A2F-A856-E89E-F744AD9268C2}"/>
              </a:ext>
            </a:extLst>
          </p:cNvPr>
          <p:cNvSpPr txBox="1">
            <a:spLocks/>
          </p:cNvSpPr>
          <p:nvPr/>
        </p:nvSpPr>
        <p:spPr>
          <a:xfrm>
            <a:off x="4339872" y="2273642"/>
            <a:ext cx="4046796" cy="3899994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08334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667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5002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3336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1669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50003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8338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6670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</a:t>
            </a:r>
            <a:r>
              <a:rPr lang="en-GB" sz="3200" baseline="-25000" dirty="0"/>
              <a:t>i</a:t>
            </a:r>
          </a:p>
          <a:p>
            <a:r>
              <a:rPr lang="en-GB" sz="3200" dirty="0"/>
              <a:t>1</a:t>
            </a:r>
          </a:p>
          <a:p>
            <a:r>
              <a:rPr lang="en-GB" sz="3200" dirty="0"/>
              <a:t>0</a:t>
            </a:r>
          </a:p>
          <a:p>
            <a:r>
              <a:rPr lang="en-GB" sz="3200" dirty="0"/>
              <a:t>Left</a:t>
            </a:r>
          </a:p>
          <a:p>
            <a:r>
              <a:rPr lang="en-GB" sz="3200" dirty="0" err="1"/>
              <a:t>S</a:t>
            </a:r>
            <a:r>
              <a:rPr lang="en-GB" sz="3200" baseline="-25000" dirty="0" err="1"/>
              <a:t>j</a:t>
            </a:r>
            <a:endParaRPr lang="en-GB" sz="3200" baseline="-25000" dirty="0"/>
          </a:p>
        </p:txBody>
      </p:sp>
      <p:pic>
        <p:nvPicPr>
          <p:cNvPr id="5" name="Picture 4" descr="A yellow and black sign with numbers&#10;&#10;Description automatically generated">
            <a:extLst>
              <a:ext uri="{FF2B5EF4-FFF2-40B4-BE49-F238E27FC236}">
                <a16:creationId xmlns:a16="http://schemas.microsoft.com/office/drawing/2014/main" id="{D789FA8C-2D5F-60A8-4AC0-68A914BC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1" y="2273642"/>
            <a:ext cx="3406230" cy="21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14F7-C3AA-D7DA-FF65-774027724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5596735" cy="770913"/>
          </a:xfrm>
        </p:spPr>
        <p:txBody>
          <a:bodyPr>
            <a:noAutofit/>
          </a:bodyPr>
          <a:lstStyle/>
          <a:p>
            <a:r>
              <a:rPr lang="en-GB" sz="3600" dirty="0"/>
              <a:t>Turing Machine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3C87D-09E0-A569-01E6-86739A977771}"/>
              </a:ext>
            </a:extLst>
          </p:cNvPr>
          <p:cNvSpPr txBox="1"/>
          <p:nvPr/>
        </p:nvSpPr>
        <p:spPr>
          <a:xfrm>
            <a:off x="4155141" y="446442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5E546D6-4A2F-A856-E89E-F744AD9268C2}"/>
              </a:ext>
            </a:extLst>
          </p:cNvPr>
          <p:cNvSpPr txBox="1">
            <a:spLocks/>
          </p:cNvSpPr>
          <p:nvPr/>
        </p:nvSpPr>
        <p:spPr>
          <a:xfrm>
            <a:off x="293076" y="1545717"/>
            <a:ext cx="7963418" cy="4760953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08334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667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5002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3336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1669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50003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8338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6670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S</a:t>
            </a:r>
            <a:r>
              <a:rPr lang="en-GB" sz="3200" baseline="-25000" dirty="0"/>
              <a:t>i,</a:t>
            </a:r>
            <a:r>
              <a:rPr lang="en-GB" sz="3200" dirty="0"/>
              <a:t> 1, 0, Left, </a:t>
            </a:r>
            <a:r>
              <a:rPr lang="en-GB" sz="3200" dirty="0" err="1"/>
              <a:t>S</a:t>
            </a:r>
            <a:r>
              <a:rPr lang="en-GB" sz="3200" baseline="-25000" dirty="0" err="1"/>
              <a:t>j</a:t>
            </a:r>
            <a:endParaRPr lang="en-GB" sz="3200" baseline="-25000" dirty="0"/>
          </a:p>
          <a:p>
            <a:r>
              <a:rPr lang="en-GB" sz="3200" dirty="0"/>
              <a:t>Example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Add 2 numbers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</a:t>
            </a:r>
            <a:r>
              <a:rPr lang="en-GB" sz="3200" i="1" dirty="0"/>
              <a:t>Unary</a:t>
            </a:r>
            <a:r>
              <a:rPr lang="en-GB" sz="3200" dirty="0"/>
              <a:t> numbers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1</a:t>
            </a:r>
            <a:r>
              <a:rPr lang="en-GB" sz="3200" baseline="-25000" dirty="0"/>
              <a:t>10</a:t>
            </a:r>
            <a:r>
              <a:rPr lang="en-GB" sz="3200" dirty="0"/>
              <a:t> = 1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2</a:t>
            </a:r>
            <a:r>
              <a:rPr lang="en-GB" sz="3200" baseline="-25000" dirty="0"/>
              <a:t>10</a:t>
            </a:r>
            <a:r>
              <a:rPr lang="en-GB" sz="3200" dirty="0"/>
              <a:t> = 11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3</a:t>
            </a:r>
            <a:r>
              <a:rPr lang="en-GB" sz="3200" baseline="-25000" dirty="0"/>
              <a:t>10</a:t>
            </a:r>
            <a:r>
              <a:rPr lang="en-GB" sz="3200" dirty="0"/>
              <a:t> = 111	</a:t>
            </a:r>
          </a:p>
          <a:p>
            <a:pPr>
              <a:tabLst>
                <a:tab pos="439738" algn="l"/>
              </a:tabLst>
            </a:pPr>
            <a:r>
              <a:rPr lang="en-GB" sz="3200" dirty="0"/>
              <a:t>	°°°</a:t>
            </a:r>
          </a:p>
          <a:p>
            <a:pPr>
              <a:tabLst>
                <a:tab pos="439738" algn="l"/>
              </a:tabLst>
            </a:pPr>
            <a:endParaRPr lang="en-GB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225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2 + 3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00E9DE-F371-8117-12D0-146FA41869FF}"/>
              </a:ext>
            </a:extLst>
          </p:cNvPr>
          <p:cNvSpPr txBox="1"/>
          <p:nvPr/>
        </p:nvSpPr>
        <p:spPr>
          <a:xfrm>
            <a:off x="8346017" y="3929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D331CA-B5DD-6BAE-0D12-F163D68A7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337" y="4418987"/>
            <a:ext cx="4127500" cy="20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DAC90B-49A2-580A-93D4-5F4CA0351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729" y="4377086"/>
            <a:ext cx="279400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371E3E-E9E8-B1F8-73C2-48D613B25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714" y="3806411"/>
            <a:ext cx="901700" cy="393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C472A6-F674-8208-6EA9-5B91A9729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631" y="3812293"/>
            <a:ext cx="1193622" cy="393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9C853A-9D97-C8BC-AEC4-1952A9FC7BD5}"/>
              </a:ext>
            </a:extLst>
          </p:cNvPr>
          <p:cNvSpPr txBox="1"/>
          <p:nvPr/>
        </p:nvSpPr>
        <p:spPr>
          <a:xfrm>
            <a:off x="5328358" y="3399446"/>
            <a:ext cx="70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781921-3DBA-BCA1-15A7-233E5E22418C}"/>
              </a:ext>
            </a:extLst>
          </p:cNvPr>
          <p:cNvSpPr txBox="1"/>
          <p:nvPr/>
        </p:nvSpPr>
        <p:spPr>
          <a:xfrm>
            <a:off x="6683484" y="3399446"/>
            <a:ext cx="70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45685D-ED5E-337E-1D33-A683ECA55BBB}"/>
              </a:ext>
            </a:extLst>
          </p:cNvPr>
          <p:cNvSpPr txBox="1"/>
          <p:nvPr/>
        </p:nvSpPr>
        <p:spPr>
          <a:xfrm>
            <a:off x="5956427" y="3399446"/>
            <a:ext cx="70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776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/>
      <p:bldP spid="24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rgbClr val="FFFF00"/>
                </a:solidFill>
              </a:rPr>
              <a:t>2: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1, 0, L,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43F8FC-06D4-297F-CF4F-21D131619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8940"/>
            <a:ext cx="279400" cy="30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431E2-46B9-43D7-6D67-ABF131DDA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895" y="4419740"/>
            <a:ext cx="4127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8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rgbClr val="FFFF00"/>
                </a:solidFill>
              </a:rPr>
              <a:t>3: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0, 0, L,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77EED-8610-AF87-982A-83C13098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337" y="4394644"/>
            <a:ext cx="4127500" cy="21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70909-E10E-4AC6-E6A7-A4B3CDB7A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476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B75599-8480-1949-BDBD-42F97F61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Machine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D4E0FE-F01E-6842-AE35-E2C98E932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3428999"/>
            <a:ext cx="6647936" cy="2143897"/>
          </a:xfrm>
        </p:spPr>
        <p:txBody>
          <a:bodyPr/>
          <a:lstStyle/>
          <a:p>
            <a:r>
              <a:rPr lang="en-US" dirty="0"/>
              <a:t>Alistair Edwards</a:t>
            </a:r>
          </a:p>
          <a:p>
            <a:r>
              <a:rPr lang="en-US" dirty="0"/>
              <a:t>Honorary Fellow</a:t>
            </a:r>
          </a:p>
          <a:p>
            <a:r>
              <a:rPr lang="en-US" dirty="0"/>
              <a:t>University of York</a:t>
            </a:r>
          </a:p>
        </p:txBody>
      </p:sp>
    </p:spTree>
    <p:extLst>
      <p:ext uri="{BB962C8B-B14F-4D97-AF65-F5344CB8AC3E}">
        <p14:creationId xmlns:p14="http://schemas.microsoft.com/office/powerpoint/2010/main" val="210928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rgbClr val="FFFF00"/>
                </a:solidFill>
              </a:rPr>
              <a:t>4: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77EED-8610-AF87-982A-83C13098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283" y="4381350"/>
            <a:ext cx="4127500" cy="21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E0CB3-3CA3-7F8C-1E85-6214AFD38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77EED-8610-AF87-982A-83C13098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920" y="4379697"/>
            <a:ext cx="4127500" cy="21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E0CB3-3CA3-7F8C-1E85-6214AFD38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9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3B3D2-70F3-F638-8006-0A2FFF5B4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1814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77EED-8610-AF87-982A-83C13098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979" y="4378256"/>
            <a:ext cx="4127500" cy="215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E0CB3-3CA3-7F8C-1E85-6214AFD38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6: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0,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sz="3600" dirty="0">
                <a:solidFill>
                  <a:schemeClr val="bg1"/>
                </a:solidFill>
              </a:rPr>
              <a:t>3 + 1 = 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909C6A-86CA-F74C-2440-6B917A20F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814" y="4283843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294D-9767-10AE-E7E4-3A6898A0D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34643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/>
              <a:t>2: S</a:t>
            </a:r>
            <a:r>
              <a:rPr lang="en-US" baseline="-25000" dirty="0"/>
              <a:t>0</a:t>
            </a:r>
            <a:r>
              <a:rPr lang="en-US" dirty="0"/>
              <a:t>, 1, 0, L, S</a:t>
            </a:r>
            <a:r>
              <a:rPr lang="en-US" baseline="-25000" dirty="0"/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7: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320" y="43262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294D-9767-10AE-E7E4-3A6898A0D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/>
              <a:t>2: S</a:t>
            </a:r>
            <a:r>
              <a:rPr lang="en-US" baseline="-25000" dirty="0"/>
              <a:t>0</a:t>
            </a:r>
            <a:r>
              <a:rPr lang="en-US" dirty="0"/>
              <a:t>, 1, 0, L, S</a:t>
            </a:r>
            <a:r>
              <a:rPr lang="en-US" baseline="-25000" dirty="0"/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7: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502" y="431322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294D-9767-10AE-E7E4-3A6898A0D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16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/>
              <a:t>2: S</a:t>
            </a:r>
            <a:r>
              <a:rPr lang="en-US" baseline="-25000" dirty="0"/>
              <a:t>0</a:t>
            </a:r>
            <a:r>
              <a:rPr lang="en-US" dirty="0"/>
              <a:t>, 1, 0, L, S</a:t>
            </a:r>
            <a:r>
              <a:rPr lang="en-US" baseline="-25000" dirty="0"/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7: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97" y="431322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7294D-9767-10AE-E7E4-3A6898A0D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71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/>
              <a:t>1: S</a:t>
            </a:r>
            <a:r>
              <a:rPr lang="en-US" baseline="-25000" dirty="0"/>
              <a:t>0</a:t>
            </a:r>
            <a:r>
              <a:rPr lang="en-US" dirty="0"/>
              <a:t>, 0, 0, R, S</a:t>
            </a:r>
            <a:r>
              <a:rPr lang="en-US" baseline="-25000" dirty="0"/>
              <a:t>0</a:t>
            </a:r>
          </a:p>
          <a:p>
            <a:r>
              <a:rPr lang="en-US" dirty="0"/>
              <a:t>2: S</a:t>
            </a:r>
            <a:r>
              <a:rPr lang="en-US" baseline="-25000" dirty="0"/>
              <a:t>0</a:t>
            </a:r>
            <a:r>
              <a:rPr lang="en-US" dirty="0"/>
              <a:t>, 1, 0, L, S</a:t>
            </a:r>
            <a:r>
              <a:rPr lang="en-US" baseline="-25000" dirty="0"/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8: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56" y="4302465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AF310-429E-70D9-1E8B-58CAAC81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914CB-911D-D00D-C7C8-D4CE830E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800" y="2362200"/>
            <a:ext cx="596900" cy="25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2: S</a:t>
            </a:r>
            <a:r>
              <a:rPr lang="en-US" baseline="-25000" dirty="0"/>
              <a:t>0</a:t>
            </a:r>
            <a:r>
              <a:rPr lang="en-US" dirty="0"/>
              <a:t>, 1, 0, L, S</a:t>
            </a:r>
            <a:r>
              <a:rPr lang="en-US" baseline="-25000" dirty="0"/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302465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AF310-429E-70D9-1E8B-58CAAC81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rgbClr val="FFFF00"/>
                </a:solidFill>
              </a:rPr>
              <a:t>2: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1, 0, L,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3: S</a:t>
            </a:r>
            <a:r>
              <a:rPr lang="en-US" baseline="-25000" dirty="0"/>
              <a:t>1</a:t>
            </a:r>
            <a:r>
              <a:rPr lang="en-US" dirty="0"/>
              <a:t>, 0, 0, L, S</a:t>
            </a:r>
            <a:r>
              <a:rPr lang="en-US" baseline="-25000" dirty="0"/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BD49E-0B6E-BE3A-F4D4-7B7ABA5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94" y="4302465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AF310-429E-70D9-1E8B-58CAAC81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073D-7206-E8CE-C20A-8392F38A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507F5-7D8B-A7B2-80C6-D7306061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1717588"/>
            <a:ext cx="7985332" cy="4547287"/>
          </a:xfrm>
        </p:spPr>
        <p:txBody>
          <a:bodyPr>
            <a:normAutofit/>
          </a:bodyPr>
          <a:lstStyle/>
          <a:p>
            <a:r>
              <a:rPr lang="en-GB" sz="3200" dirty="0"/>
              <a:t>Talk on AI: </a:t>
            </a:r>
            <a:r>
              <a:rPr lang="en-GB" sz="3200" i="1" dirty="0"/>
              <a:t>What Does ChatGPT Understand?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0641-3B50-43ED-73FE-F994E1D60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341" y="4579939"/>
            <a:ext cx="8223598" cy="484975"/>
          </a:xfrm>
        </p:spPr>
        <p:txBody>
          <a:bodyPr/>
          <a:lstStyle/>
          <a:p>
            <a:r>
              <a:rPr lang="en-GB" dirty="0"/>
              <a:t>That’s going viral, isn’t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F5D47-E2A4-E5E9-1906-E0F04C82C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AB875E69-E434-8149-4D30-33712E07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2317750"/>
            <a:ext cx="4940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rgbClr val="FFFF00"/>
                </a:solidFill>
              </a:rPr>
              <a:t>3: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0, 0, L,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456" y="43262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AF310-429E-70D9-1E8B-58CAAC81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3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rgbClr val="FFFF00"/>
                </a:solidFill>
              </a:rPr>
              <a:t>3: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0, 0, L,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</a:p>
          <a:p>
            <a:r>
              <a:rPr lang="en-US" dirty="0"/>
              <a:t>4: S</a:t>
            </a:r>
            <a:r>
              <a:rPr lang="en-US" baseline="-25000" dirty="0"/>
              <a:t>1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385" y="431322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AF310-429E-70D9-1E8B-58CAAC813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rgbClr val="FFFF00"/>
                </a:solidFill>
              </a:rPr>
              <a:t>4: S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5: S</a:t>
            </a:r>
            <a:r>
              <a:rPr lang="en-US" baseline="-25000" dirty="0"/>
              <a:t>2</a:t>
            </a:r>
            <a:r>
              <a:rPr lang="en-US" dirty="0"/>
              <a:t>, 1, 1, L, S</a:t>
            </a:r>
            <a:r>
              <a:rPr lang="en-US" baseline="-25000" dirty="0"/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431322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5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579" y="43262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573" y="43262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7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1, 1, L,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6: S</a:t>
            </a:r>
            <a:r>
              <a:rPr lang="en-US" baseline="-25000" dirty="0"/>
              <a:t>2</a:t>
            </a:r>
            <a:r>
              <a:rPr lang="en-US" dirty="0"/>
              <a:t>, 0, 1, R, S</a:t>
            </a:r>
            <a:r>
              <a:rPr lang="en-US" baseline="-25000" dirty="0"/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8: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C00EE-605C-12CF-445A-763BC6EA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707" y="43262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6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rgbClr val="FFFF00"/>
                </a:solidFill>
              </a:rPr>
              <a:t>5: S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0,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920C2D-FCA3-BF5C-2681-A20D39401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164" y="3858305"/>
            <a:ext cx="1942465" cy="393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3B573F-3DB2-EA22-2CC3-182DC8558FB6}"/>
              </a:ext>
            </a:extLst>
          </p:cNvPr>
          <p:cNvSpPr txBox="1"/>
          <p:nvPr/>
        </p:nvSpPr>
        <p:spPr>
          <a:xfrm>
            <a:off x="5112317" y="3423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913" y="4312824"/>
            <a:ext cx="52197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F8A91-322A-4167-7F82-FB507764467D}"/>
              </a:ext>
            </a:extLst>
          </p:cNvPr>
          <p:cNvSpPr txBox="1"/>
          <p:nvPr/>
        </p:nvSpPr>
        <p:spPr>
          <a:xfrm>
            <a:off x="5323070" y="3413874"/>
            <a:ext cx="145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 3 + 2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9EBE4-548E-7A33-8B34-BF298D7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6: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487" y="4302465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9EBE4-548E-7A33-8B34-BF298D7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1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6: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320" y="4315318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9EBE4-548E-7A33-8B34-BF298D7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5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6: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879" y="4299180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9EBE4-548E-7A33-8B34-BF298D7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073D-7206-E8CE-C20A-8392F38A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507F5-7D8B-A7B2-80C6-D7306061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1717588"/>
            <a:ext cx="7985332" cy="4547287"/>
          </a:xfrm>
        </p:spPr>
        <p:txBody>
          <a:bodyPr>
            <a:normAutofit/>
          </a:bodyPr>
          <a:lstStyle/>
          <a:p>
            <a:r>
              <a:rPr lang="en-GB" sz="3200" dirty="0"/>
              <a:t>Talk on AI: </a:t>
            </a:r>
            <a:r>
              <a:rPr lang="en-GB" sz="3200" i="1" dirty="0"/>
              <a:t>What Does ChatGPT Understand?</a:t>
            </a:r>
            <a:endParaRPr lang="en-GB" sz="3200" dirty="0"/>
          </a:p>
          <a:p>
            <a:r>
              <a:rPr lang="en-GB" sz="3200" dirty="0"/>
              <a:t>My definition of AI</a:t>
            </a:r>
          </a:p>
          <a:p>
            <a:pPr lvl="1"/>
            <a:r>
              <a:rPr lang="en-GB" sz="3600" i="1" dirty="0"/>
              <a:t>Getting a </a:t>
            </a:r>
            <a:r>
              <a:rPr lang="en-GB" sz="4000" i="1" dirty="0"/>
              <a:t>machine</a:t>
            </a:r>
            <a:r>
              <a:rPr lang="en-GB" sz="3600" i="1" dirty="0"/>
              <a:t> to do something that previously could only be done by a person</a:t>
            </a:r>
          </a:p>
          <a:p>
            <a:r>
              <a:rPr lang="en-GB" sz="3600" dirty="0"/>
              <a:t>What is a machine?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0641-3B50-43ED-73FE-F994E1D60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F5D47-E2A4-E5E9-1906-E0F04C82C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6: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1, 1, R,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844" y="4302465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9EBE4-548E-7A33-8B34-BF298D74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29" y="436402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4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rgbClr val="FFFF00"/>
                </a:solidFill>
              </a:rPr>
              <a:t>7: S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702" y="430212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2AD9F-27C4-DB09-4209-27077E9EA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529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4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129" y="430212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2AD9F-27C4-DB09-4209-27077E9EA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529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3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 0, 0, R,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47" y="4315318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2AD9F-27C4-DB09-4209-27077E9EA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29" y="435292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6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rgbClr val="FFFF00"/>
                </a:solidFill>
              </a:rPr>
              <a:t>8: S</a:t>
            </a:r>
            <a:r>
              <a:rPr lang="en-US" baseline="-25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,◻︎, HALT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505" y="430187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41E2F-5541-6996-5DAA-F451D9E81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476" y="4352671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5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rgbClr val="FFFF00"/>
                </a:solidFill>
              </a:rPr>
              <a:t>8: S0,◻︎, HALT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579" y="4275826"/>
            <a:ext cx="52197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B7262-6705-E946-AC55-C1CA51D0171A}"/>
              </a:ext>
            </a:extLst>
          </p:cNvPr>
          <p:cNvSpPr txBox="1"/>
          <p:nvPr/>
        </p:nvSpPr>
        <p:spPr>
          <a:xfrm>
            <a:off x="5353308" y="3496068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 + 3 = 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43543E-97C0-718C-FC51-07EA4508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801" y="3882126"/>
            <a:ext cx="1990785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15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3 + 2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17" y="2117779"/>
            <a:ext cx="3147362" cy="40373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2: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1,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3: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0, 0, L,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US" dirty="0">
                <a:solidFill>
                  <a:schemeClr val="bg1"/>
                </a:solidFill>
              </a:rPr>
              <a:t>4: 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1, 1, L,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5: S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0,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6: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1, 1, R,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</a:rPr>
              <a:t>7: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, 0, 0, R,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</a:p>
          <a:p>
            <a:r>
              <a:rPr lang="en-US" dirty="0">
                <a:solidFill>
                  <a:schemeClr val="bg1"/>
                </a:solidFill>
              </a:rPr>
              <a:t>8: S0,◻︎, HALT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579" y="2903886"/>
            <a:ext cx="51943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E69E9-AD0A-DB5E-F5A9-B336B54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49" y="2938176"/>
            <a:ext cx="901700" cy="119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0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A72162-2B19-6193-46D8-C8FD4DFD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29" y="4377426"/>
            <a:ext cx="2794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505" y="4301871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229" y="4302465"/>
            <a:ext cx="4064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41E2F-5541-6996-5DAA-F451D9E81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476" y="4352671"/>
            <a:ext cx="279400" cy="304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66B921-A54B-9BE1-6148-EC2A1204D0DE}"/>
              </a:ext>
            </a:extLst>
          </p:cNvPr>
          <p:cNvSpPr/>
          <p:nvPr/>
        </p:nvSpPr>
        <p:spPr>
          <a:xfrm>
            <a:off x="293077" y="1842247"/>
            <a:ext cx="1723982" cy="3321424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9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1E614-E93A-FA42-BC14-F45D658C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and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8864DA-9A33-EB4A-B959-142671ACF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43" y="1614645"/>
            <a:ext cx="6559048" cy="132353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2 tapes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…but not necessary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3C267-56B5-B605-C31E-39EEE141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91" y="2938176"/>
            <a:ext cx="5194300" cy="325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C0501-43FE-2565-63D9-E6256CF5FD64}"/>
              </a:ext>
            </a:extLst>
          </p:cNvPr>
          <p:cNvSpPr txBox="1"/>
          <p:nvPr/>
        </p:nvSpPr>
        <p:spPr>
          <a:xfrm>
            <a:off x="8298479" y="3963911"/>
            <a:ext cx="26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0</a:t>
            </a: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F93DC-A999-6C7E-4F49-123C6595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8" y="4478686"/>
            <a:ext cx="52197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147B5-9E17-F4DC-57FD-0DEB54F8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23" y="4478686"/>
            <a:ext cx="406400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70DFF-AF0E-C96C-0DD1-938F004A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08" y="3633298"/>
            <a:ext cx="52197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05A43A-94ED-3BDB-E70A-531BE7BB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23" y="2938176"/>
            <a:ext cx="406400" cy="11087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70A71-20FB-060E-228B-538C37D14CE1}"/>
              </a:ext>
            </a:extLst>
          </p:cNvPr>
          <p:cNvSpPr txBox="1"/>
          <p:nvPr/>
        </p:nvSpPr>
        <p:spPr>
          <a:xfrm>
            <a:off x="7178049" y="3579191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7A5-553D-2D36-1C25-E04D45B71AB2}"/>
              </a:ext>
            </a:extLst>
          </p:cNvPr>
          <p:cNvSpPr txBox="1"/>
          <p:nvPr/>
        </p:nvSpPr>
        <p:spPr>
          <a:xfrm>
            <a:off x="7178049" y="4364021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182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B4DF-E49D-0C1B-B87F-9D6AC3B7E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336323" cy="770913"/>
          </a:xfrm>
        </p:spPr>
        <p:txBody>
          <a:bodyPr/>
          <a:lstStyle/>
          <a:p>
            <a:r>
              <a:rPr lang="en-GB" dirty="0"/>
              <a:t>A Turing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18989-7781-C172-48DE-532F12DBE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3"/>
            <a:ext cx="4870594" cy="4509888"/>
          </a:xfrm>
        </p:spPr>
        <p:txBody>
          <a:bodyPr/>
          <a:lstStyle/>
          <a:p>
            <a:r>
              <a:rPr lang="en-GB" dirty="0"/>
              <a:t>People have built them</a:t>
            </a:r>
          </a:p>
          <a:p>
            <a:r>
              <a:rPr lang="en-GB" dirty="0"/>
              <a:t>But that’s missing the point</a:t>
            </a:r>
          </a:p>
          <a:p>
            <a:r>
              <a:rPr lang="en-GB" dirty="0"/>
              <a:t>A </a:t>
            </a:r>
            <a:r>
              <a:rPr lang="en-GB" i="1" dirty="0"/>
              <a:t>thought experiment</a:t>
            </a:r>
          </a:p>
          <a:p>
            <a:r>
              <a:rPr lang="en-GB" dirty="0"/>
              <a:t>‘What if’ – but a realistic machine</a:t>
            </a:r>
          </a:p>
        </p:txBody>
      </p: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F14EB22F-1549-F559-7847-6F9FA2754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94" y="3429000"/>
            <a:ext cx="5126709" cy="2776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236340-F3C8-88DA-C20F-5046F58967AE}"/>
              </a:ext>
            </a:extLst>
          </p:cNvPr>
          <p:cNvSpPr txBox="1"/>
          <p:nvPr/>
        </p:nvSpPr>
        <p:spPr>
          <a:xfrm>
            <a:off x="3461237" y="6215762"/>
            <a:ext cx="4720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GB" sz="900" dirty="0" err="1">
                <a:solidFill>
                  <a:schemeClr val="bg1"/>
                </a:solidFill>
                <a:hlinkClick r:id="rId3"/>
              </a:rPr>
              <a:t>spectrum.ieee.org</a:t>
            </a:r>
            <a:r>
              <a:rPr lang="en-GB" sz="900" dirty="0">
                <a:solidFill>
                  <a:schemeClr val="bg1"/>
                </a:solidFill>
                <a:hlinkClick r:id="rId3"/>
              </a:rPr>
              <a:t>/032610-diy-turing-machine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95982" cy="770913"/>
          </a:xfrm>
        </p:spPr>
        <p:txBody>
          <a:bodyPr>
            <a:noAutofit/>
          </a:bodyPr>
          <a:lstStyle/>
          <a:p>
            <a:r>
              <a:rPr lang="en-GB" sz="44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3"/>
            <a:ext cx="8223598" cy="4509888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GB" sz="3200" dirty="0"/>
              <a:t>All computers are equivalent to the Turing Machine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Anything you can do on a computer you can do on a Turing Machine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Anything you can do on a Turing Machine you can do on a computer</a:t>
            </a:r>
          </a:p>
        </p:txBody>
      </p:sp>
    </p:spTree>
    <p:extLst>
      <p:ext uri="{BB962C8B-B14F-4D97-AF65-F5344CB8AC3E}">
        <p14:creationId xmlns:p14="http://schemas.microsoft.com/office/powerpoint/2010/main" val="34255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F48F-8302-718A-BCA3-1C8BAED24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417005" cy="1814155"/>
          </a:xfrm>
        </p:spPr>
        <p:txBody>
          <a:bodyPr>
            <a:normAutofit/>
          </a:bodyPr>
          <a:lstStyle/>
          <a:p>
            <a:r>
              <a:rPr lang="en-GB" sz="4400" dirty="0"/>
              <a:t>Alan 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035B6-5237-978B-0354-5DC028DC0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146" y="2602753"/>
            <a:ext cx="8017135" cy="18141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BF73-8ED1-45A5-A42C-A79702FDA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AE36A-F544-2BAE-FBD3-C31F4C5C94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>
              <a:buNone/>
            </a:pPr>
            <a:endParaRPr lang="en-GB" sz="3600" dirty="0"/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FBCD13B1-06FD-68FB-C53F-19D2D18A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66" y="2305356"/>
            <a:ext cx="2933567" cy="38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5435370" cy="770913"/>
          </a:xfrm>
        </p:spPr>
        <p:txBody>
          <a:bodyPr>
            <a:normAutofit/>
          </a:bodyPr>
          <a:lstStyle/>
          <a:p>
            <a:r>
              <a:rPr lang="en-GB" sz="40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3"/>
            <a:ext cx="8223598" cy="4509888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192927-DCE9-C99B-1CAE-A46289F2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3" y="1809750"/>
            <a:ext cx="2603499" cy="1619250"/>
          </a:xfrm>
          <a:prstGeom prst="rect">
            <a:avLst/>
          </a:prstGeom>
        </p:spPr>
      </p:pic>
      <p:pic>
        <p:nvPicPr>
          <p:cNvPr id="11" name="Picture 10" descr="A long shot of a server room&#10;&#10;Description automatically generated">
            <a:extLst>
              <a:ext uri="{FF2B5EF4-FFF2-40B4-BE49-F238E27FC236}">
                <a16:creationId xmlns:a16="http://schemas.microsoft.com/office/drawing/2014/main" id="{9E082823-402D-49FC-FB52-FA53B2FD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04" y="3650611"/>
            <a:ext cx="4300071" cy="24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322876" cy="770913"/>
          </a:xfrm>
        </p:spPr>
        <p:txBody>
          <a:bodyPr>
            <a:noAutofit/>
          </a:bodyPr>
          <a:lstStyle/>
          <a:p>
            <a:r>
              <a:rPr lang="en-GB" sz="44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3"/>
            <a:ext cx="8223598" cy="4509888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GB" sz="3200" dirty="0"/>
              <a:t>Difference is the speed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Paper tapes flying around versus millions of instructions per second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9A6E5-A2A1-0CBE-032B-97D13D62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83" y="4231674"/>
            <a:ext cx="2603499" cy="1619250"/>
          </a:xfrm>
          <a:prstGeom prst="rect">
            <a:avLst/>
          </a:prstGeom>
        </p:spPr>
      </p:pic>
      <p:pic>
        <p:nvPicPr>
          <p:cNvPr id="5" name="Picture 4" descr="A long shot of a server room&#10;&#10;Description automatically generated">
            <a:extLst>
              <a:ext uri="{FF2B5EF4-FFF2-40B4-BE49-F238E27FC236}">
                <a16:creationId xmlns:a16="http://schemas.microsoft.com/office/drawing/2014/main" id="{40C43472-1708-3B51-1E61-5B8E5A03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124" y="4154765"/>
            <a:ext cx="3015393" cy="1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1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5435370" cy="770913"/>
          </a:xfrm>
        </p:spPr>
        <p:txBody>
          <a:bodyPr>
            <a:noAutofit/>
          </a:bodyPr>
          <a:lstStyle/>
          <a:p>
            <a:r>
              <a:rPr lang="en-GB" sz="40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732508"/>
            <a:ext cx="8223598" cy="4509888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GB" sz="3200" dirty="0"/>
              <a:t>If you can do it on a Turing Machine you can do it on a computer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If you can do it on a computer you can do it on a Turing Machine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If you </a:t>
            </a:r>
            <a:r>
              <a:rPr lang="en-GB" sz="3200" i="1" dirty="0"/>
              <a:t>cannot</a:t>
            </a:r>
            <a:r>
              <a:rPr lang="en-GB" sz="3200" dirty="0"/>
              <a:t> do it on a Turing Machine you cannot do it on a computer</a:t>
            </a:r>
          </a:p>
        </p:txBody>
      </p:sp>
    </p:spTree>
    <p:extLst>
      <p:ext uri="{BB962C8B-B14F-4D97-AF65-F5344CB8AC3E}">
        <p14:creationId xmlns:p14="http://schemas.microsoft.com/office/powerpoint/2010/main" val="27404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05-536C-DB13-7B5E-89A18915D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919A6-D7B1-FE7E-FCF0-5D7C1DA2D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2"/>
            <a:ext cx="3687252" cy="4303405"/>
          </a:xfrm>
        </p:spPr>
        <p:txBody>
          <a:bodyPr/>
          <a:lstStyle/>
          <a:p>
            <a:r>
              <a:rPr lang="en-GB" dirty="0"/>
              <a:t>Addition</a:t>
            </a:r>
          </a:p>
          <a:p>
            <a:r>
              <a:rPr lang="en-GB" dirty="0"/>
              <a:t>Subtraction</a:t>
            </a:r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3 – 2 </a:t>
            </a:r>
            <a:endParaRPr lang="en-GB" baseline="-25000" dirty="0">
              <a:solidFill>
                <a:schemeClr val="bg1"/>
              </a:solidFill>
            </a:endParaRPr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= 111</a:t>
            </a:r>
            <a:r>
              <a:rPr lang="en-GB" baseline="-25000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> – 11</a:t>
            </a:r>
            <a:r>
              <a:rPr lang="en-GB" baseline="-25000" dirty="0">
                <a:solidFill>
                  <a:schemeClr val="bg1"/>
                </a:solidFill>
              </a:rPr>
              <a:t>1</a:t>
            </a:r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 = 001</a:t>
            </a:r>
            <a:r>
              <a:rPr lang="en-GB" baseline="-25000" dirty="0">
                <a:solidFill>
                  <a:schemeClr val="bg1"/>
                </a:solidFill>
              </a:rPr>
              <a:t>1</a:t>
            </a:r>
          </a:p>
          <a:p>
            <a:r>
              <a:rPr lang="en-GB" dirty="0">
                <a:solidFill>
                  <a:schemeClr val="bg1"/>
                </a:solidFill>
              </a:rPr>
              <a:t>Multiplication</a:t>
            </a:r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3 x 2 = 2 + 2 + 2</a:t>
            </a:r>
          </a:p>
          <a:p>
            <a:r>
              <a:rPr lang="en-GB" dirty="0">
                <a:solidFill>
                  <a:schemeClr val="bg1"/>
                </a:solidFill>
              </a:rPr>
              <a:t>Division</a:t>
            </a:r>
          </a:p>
          <a:p>
            <a:pPr lvl="1" algn="l"/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D92E22-07C9-3B79-2488-EBF5EBB1B36E}"/>
              </a:ext>
            </a:extLst>
          </p:cNvPr>
          <p:cNvSpPr txBox="1">
            <a:spLocks/>
          </p:cNvSpPr>
          <p:nvPr/>
        </p:nvSpPr>
        <p:spPr>
          <a:xfrm>
            <a:off x="3336711" y="1603989"/>
            <a:ext cx="3687252" cy="4303405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08334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667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5002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3336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1669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50003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8338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6670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Logical operations</a:t>
            </a:r>
          </a:p>
          <a:p>
            <a:r>
              <a:rPr lang="en-GB" dirty="0">
                <a:solidFill>
                  <a:schemeClr val="bg1"/>
                </a:solidFill>
              </a:rPr>
              <a:t>All you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EBBEB-E93F-8122-2808-1B38C94DD2E8}"/>
              </a:ext>
            </a:extLst>
          </p:cNvPr>
          <p:cNvSpPr txBox="1"/>
          <p:nvPr/>
        </p:nvSpPr>
        <p:spPr>
          <a:xfrm>
            <a:off x="1587909" y="1515035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✓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59A2-BC89-E447-535F-0A8F59E6E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95982" cy="770913"/>
          </a:xfrm>
        </p:spPr>
        <p:txBody>
          <a:bodyPr>
            <a:normAutofit/>
          </a:bodyPr>
          <a:lstStyle/>
          <a:p>
            <a:r>
              <a:rPr lang="en-GB" sz="4400" dirty="0"/>
              <a:t>What computers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A16F3-A133-88E7-8FF1-B691B34BB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559513"/>
            <a:ext cx="8474405" cy="4509888"/>
          </a:xfrm>
        </p:spPr>
        <p:txBody>
          <a:bodyPr>
            <a:normAutofit/>
          </a:bodyPr>
          <a:lstStyle/>
          <a:p>
            <a:pPr>
              <a:spcBef>
                <a:spcPts val="1968"/>
              </a:spcBef>
            </a:pPr>
            <a:r>
              <a:rPr lang="en-GB" sz="3200" dirty="0">
                <a:solidFill>
                  <a:schemeClr val="bg1"/>
                </a:solidFill>
              </a:rPr>
              <a:t>Calculate payroll</a:t>
            </a:r>
          </a:p>
          <a:p>
            <a:pPr>
              <a:spcBef>
                <a:spcPts val="1968"/>
              </a:spcBef>
            </a:pPr>
            <a:r>
              <a:rPr lang="en-GB" sz="3200" dirty="0">
                <a:solidFill>
                  <a:schemeClr val="bg1"/>
                </a:solidFill>
              </a:rPr>
              <a:t>Play music</a:t>
            </a:r>
          </a:p>
          <a:p>
            <a:pPr>
              <a:spcBef>
                <a:spcPts val="1968"/>
              </a:spcBef>
            </a:pPr>
            <a:r>
              <a:rPr lang="en-GB" sz="3200" dirty="0">
                <a:solidFill>
                  <a:schemeClr val="bg1"/>
                </a:solidFill>
              </a:rPr>
              <a:t>Clever AI stuff</a:t>
            </a:r>
          </a:p>
          <a:p>
            <a:pPr lvl="1" algn="l">
              <a:spcBef>
                <a:spcPts val="1968"/>
              </a:spcBef>
            </a:pPr>
            <a:r>
              <a:rPr lang="en-GB" sz="3200" dirty="0">
                <a:solidFill>
                  <a:schemeClr val="bg1"/>
                </a:solidFill>
              </a:rPr>
              <a:t>All just high-level interpretations of computer data</a:t>
            </a:r>
          </a:p>
        </p:txBody>
      </p:sp>
    </p:spTree>
    <p:extLst>
      <p:ext uri="{BB962C8B-B14F-4D97-AF65-F5344CB8AC3E}">
        <p14:creationId xmlns:p14="http://schemas.microsoft.com/office/powerpoint/2010/main" val="27350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5435370" cy="770913"/>
          </a:xfrm>
        </p:spPr>
        <p:txBody>
          <a:bodyPr>
            <a:normAutofit/>
          </a:bodyPr>
          <a:lstStyle/>
          <a:p>
            <a:r>
              <a:rPr lang="en-GB" sz="40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559513"/>
            <a:ext cx="8223598" cy="4509888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GB" sz="3200" dirty="0"/>
              <a:t>If you can do it on a Turing Machine you can do it on a computer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If you can do it on a computer you can do it on a Turing Machine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If you </a:t>
            </a:r>
            <a:r>
              <a:rPr lang="en-GB" sz="3200" i="1" dirty="0"/>
              <a:t>cannot</a:t>
            </a:r>
            <a:r>
              <a:rPr lang="en-GB" sz="3200" dirty="0"/>
              <a:t> do it on a Turing Machine you cannot do it on a computer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C42631-FBDD-BEEC-1B8F-E214D749499E}"/>
              </a:ext>
            </a:extLst>
          </p:cNvPr>
          <p:cNvSpPr txBox="1">
            <a:spLocks/>
          </p:cNvSpPr>
          <p:nvPr/>
        </p:nvSpPr>
        <p:spPr>
          <a:xfrm>
            <a:off x="293077" y="4628108"/>
            <a:ext cx="8223598" cy="1760335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08334" indent="0" algn="l" defTabSz="408334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16667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5002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3336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1669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50003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8338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6670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368"/>
              </a:spcBef>
            </a:pPr>
            <a:r>
              <a:rPr lang="en-GB" sz="3200" dirty="0">
                <a:solidFill>
                  <a:srgbClr val="FFFF00"/>
                </a:solidFill>
              </a:rPr>
              <a:t>If you </a:t>
            </a:r>
            <a:r>
              <a:rPr lang="en-GB" sz="3200" i="1" dirty="0">
                <a:solidFill>
                  <a:srgbClr val="FFFF00"/>
                </a:solidFill>
              </a:rPr>
              <a:t>cannot</a:t>
            </a:r>
            <a:r>
              <a:rPr lang="en-GB" sz="3200" dirty="0">
                <a:solidFill>
                  <a:srgbClr val="FFFF00"/>
                </a:solidFill>
              </a:rPr>
              <a:t> do it on a Turing Machine you cannot do it on a computer</a:t>
            </a:r>
          </a:p>
        </p:txBody>
      </p:sp>
    </p:spTree>
    <p:extLst>
      <p:ext uri="{BB962C8B-B14F-4D97-AF65-F5344CB8AC3E}">
        <p14:creationId xmlns:p14="http://schemas.microsoft.com/office/powerpoint/2010/main" val="28709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4F32-DD19-3E71-D65D-BE4A1AB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5435370" cy="770913"/>
          </a:xfrm>
        </p:spPr>
        <p:txBody>
          <a:bodyPr>
            <a:normAutofit/>
          </a:bodyPr>
          <a:lstStyle/>
          <a:p>
            <a:r>
              <a:rPr lang="en-GB" sz="4000" dirty="0"/>
              <a:t>Church-Turing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EBFDC-05EB-38CC-7855-4F935499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7" y="1767015"/>
            <a:ext cx="8223598" cy="4302385"/>
          </a:xfrm>
        </p:spPr>
        <p:txBody>
          <a:bodyPr>
            <a:normAutofit/>
          </a:bodyPr>
          <a:lstStyle/>
          <a:p>
            <a:pPr>
              <a:spcBef>
                <a:spcPts val="4368"/>
              </a:spcBef>
            </a:pPr>
            <a:r>
              <a:rPr lang="en-GB" sz="3200" dirty="0"/>
              <a:t>What (if anything) can you not calculate on a Turing machine?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(Or hence not on any computer)</a:t>
            </a:r>
          </a:p>
          <a:p>
            <a:pPr>
              <a:spcBef>
                <a:spcPts val="4368"/>
              </a:spcBef>
            </a:pPr>
            <a:r>
              <a:rPr lang="en-GB" sz="3200" dirty="0"/>
              <a:t>The Halting Problem</a:t>
            </a:r>
          </a:p>
        </p:txBody>
      </p:sp>
    </p:spTree>
    <p:extLst>
      <p:ext uri="{BB962C8B-B14F-4D97-AF65-F5344CB8AC3E}">
        <p14:creationId xmlns:p14="http://schemas.microsoft.com/office/powerpoint/2010/main" val="9345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6E06-3358-6808-BD6B-09A0E00CE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Turing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4CEC-B26E-0608-E02A-8EE90CEFD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1754659"/>
            <a:ext cx="7985332" cy="4077730"/>
          </a:xfrm>
        </p:spPr>
        <p:txBody>
          <a:bodyPr>
            <a:normAutofit/>
          </a:bodyPr>
          <a:lstStyle/>
          <a:p>
            <a:r>
              <a:rPr lang="en-GB" sz="3200" dirty="0"/>
              <a:t>Turing did not build one</a:t>
            </a:r>
          </a:p>
          <a:p>
            <a:r>
              <a:rPr lang="en-GB" sz="3200" dirty="0"/>
              <a:t>Although in a way he did</a:t>
            </a:r>
          </a:p>
          <a:p>
            <a:pPr lvl="1"/>
            <a:r>
              <a:rPr lang="en-GB" sz="3200" dirty="0"/>
              <a:t>Colossus and every other computer he helped design and build was a Turing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91A0F-93CE-AB26-CCFB-2618AD98B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4B95A-2886-A3CC-EFC3-391477CEE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69B-E190-C592-908F-273675736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Colossus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2480C-9784-4874-3567-50593376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EB04-E6BA-5FCB-3154-E11CC85FC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29134-16BC-6AC4-D752-B9740BD522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erson standing in front of a large machine&#10;&#10;Description automatically generated">
            <a:extLst>
              <a:ext uri="{FF2B5EF4-FFF2-40B4-BE49-F238E27FC236}">
                <a16:creationId xmlns:a16="http://schemas.microsoft.com/office/drawing/2014/main" id="{84E11BF8-2B54-1EE6-0D98-84AD924D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88" y="1957722"/>
            <a:ext cx="5951823" cy="3998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F1B005-EC1A-71BF-EE57-A15547E4BF97}"/>
              </a:ext>
            </a:extLst>
          </p:cNvPr>
          <p:cNvSpPr txBox="1"/>
          <p:nvPr/>
        </p:nvSpPr>
        <p:spPr>
          <a:xfrm>
            <a:off x="1596088" y="6121608"/>
            <a:ext cx="3682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GB" sz="900" dirty="0" err="1">
                <a:solidFill>
                  <a:schemeClr val="bg1"/>
                </a:solidFill>
                <a:hlinkClick r:id="rId3"/>
              </a:rPr>
              <a:t>www.thehistoryblog.com</a:t>
            </a:r>
            <a:r>
              <a:rPr lang="en-GB" sz="900" dirty="0">
                <a:solidFill>
                  <a:schemeClr val="bg1"/>
                </a:solidFill>
                <a:hlinkClick r:id="rId3"/>
              </a:rPr>
              <a:t>/archives/21186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86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721223"/>
            <a:ext cx="8514747" cy="461234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Your program hangs</a:t>
            </a:r>
          </a:p>
          <a:p>
            <a:r>
              <a:rPr lang="en-GB" sz="3200" dirty="0">
                <a:solidFill>
                  <a:schemeClr val="bg1"/>
                </a:solidFill>
              </a:rPr>
              <a:t>Probably not stopped</a:t>
            </a:r>
          </a:p>
          <a:p>
            <a:pPr lvl="1" algn="l"/>
            <a:r>
              <a:rPr lang="en-GB" sz="3200" dirty="0">
                <a:solidFill>
                  <a:schemeClr val="bg1"/>
                </a:solidFill>
              </a:rPr>
              <a:t>but stuck in an infinite loop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Which programs are going to get stuck in a loop?</a:t>
            </a:r>
          </a:p>
          <a:p>
            <a:r>
              <a:rPr lang="en-GB" sz="3200" dirty="0">
                <a:solidFill>
                  <a:schemeClr val="bg1"/>
                </a:solidFill>
              </a:rPr>
              <a:t>Wouldn’t it be good to know in advance</a:t>
            </a:r>
          </a:p>
          <a:p>
            <a:r>
              <a:rPr lang="en-GB" sz="3200" dirty="0">
                <a:solidFill>
                  <a:schemeClr val="bg1"/>
                </a:solidFill>
              </a:rPr>
              <a:t>A program that uses other programs as data and says whether they will stop or not</a:t>
            </a:r>
          </a:p>
        </p:txBody>
      </p:sp>
    </p:spTree>
    <p:extLst>
      <p:ext uri="{BB962C8B-B14F-4D97-AF65-F5344CB8AC3E}">
        <p14:creationId xmlns:p14="http://schemas.microsoft.com/office/powerpoint/2010/main" val="5831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F48F-8302-718A-BCA3-1C8BAED24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417005" cy="1814155"/>
          </a:xfrm>
        </p:spPr>
        <p:txBody>
          <a:bodyPr>
            <a:normAutofit/>
          </a:bodyPr>
          <a:lstStyle/>
          <a:p>
            <a:r>
              <a:rPr lang="en-GB" sz="4400" dirty="0"/>
              <a:t>Alan 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035B6-5237-978B-0354-5DC028DC0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146" y="2602753"/>
            <a:ext cx="8017135" cy="18141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BF73-8ED1-45A5-A42C-A79702FDA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AE36A-F544-2BAE-FBD3-C31F4C5C94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>
              <a:buNone/>
            </a:pPr>
            <a:endParaRPr lang="en-GB" sz="3600" dirty="0"/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2874554A-84B5-C618-8750-F30E0AE0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43" y="2375213"/>
            <a:ext cx="7030313" cy="39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72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869141"/>
            <a:ext cx="8514747" cy="4464423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Another thought experiment</a:t>
            </a:r>
          </a:p>
          <a:p>
            <a:pPr>
              <a:spcBef>
                <a:spcPts val="3168"/>
              </a:spcBef>
            </a:pPr>
            <a:r>
              <a:rPr lang="en-GB" sz="3200" i="1" dirty="0">
                <a:solidFill>
                  <a:schemeClr val="bg1"/>
                </a:solidFill>
              </a:rPr>
              <a:t>What if</a:t>
            </a:r>
            <a:r>
              <a:rPr lang="en-GB" sz="3200" dirty="0">
                <a:solidFill>
                  <a:schemeClr val="bg1"/>
                </a:solidFill>
              </a:rPr>
              <a:t> such a program existed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869141"/>
            <a:ext cx="8514747" cy="4464423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What if you have such a program, H</a:t>
            </a:r>
          </a:p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Run H on a program, P</a:t>
            </a:r>
          </a:p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H(P) tells us whether P will halt</a:t>
            </a:r>
          </a:p>
        </p:txBody>
      </p:sp>
    </p:spTree>
    <p:extLst>
      <p:ext uri="{BB962C8B-B14F-4D97-AF65-F5344CB8AC3E}">
        <p14:creationId xmlns:p14="http://schemas.microsoft.com/office/powerpoint/2010/main" val="38378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869141"/>
            <a:ext cx="8514747" cy="4464423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GB" sz="3600" dirty="0">
                <a:solidFill>
                  <a:schemeClr val="bg1"/>
                </a:solidFill>
              </a:rPr>
              <a:t>Somewhere in H will be a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0EC22-B8F1-D8E5-19B1-2E3E72B90CBD}"/>
              </a:ext>
            </a:extLst>
          </p:cNvPr>
          <p:cNvSpPr txBox="1"/>
          <p:nvPr/>
        </p:nvSpPr>
        <p:spPr>
          <a:xfrm>
            <a:off x="1289620" y="3101546"/>
            <a:ext cx="6521657" cy="17338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3168"/>
              </a:spcBef>
            </a:pPr>
            <a:r>
              <a:rPr lang="en-GB" sz="3200" b="1" dirty="0">
                <a:latin typeface="Courier" pitchFamily="2" charset="0"/>
              </a:rPr>
              <a:t>if (- - - - -) then</a:t>
            </a:r>
          </a:p>
          <a:p>
            <a:pPr lvl="1">
              <a:spcBef>
                <a:spcPts val="3168"/>
              </a:spcBef>
            </a:pPr>
            <a:r>
              <a:rPr lang="en-GB" sz="3200" b="1" dirty="0">
                <a:latin typeface="Courier" pitchFamily="2" charset="0"/>
              </a:rPr>
              <a:t>print (’Program halts’);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543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76" y="1869141"/>
            <a:ext cx="8514747" cy="4464423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GB" sz="3600" dirty="0">
                <a:solidFill>
                  <a:schemeClr val="bg1"/>
                </a:solidFill>
              </a:rPr>
              <a:t>Modify H to H’, replacing the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0EC22-B8F1-D8E5-19B1-2E3E72B90CBD}"/>
              </a:ext>
            </a:extLst>
          </p:cNvPr>
          <p:cNvSpPr txBox="1"/>
          <p:nvPr/>
        </p:nvSpPr>
        <p:spPr>
          <a:xfrm>
            <a:off x="1289620" y="3101546"/>
            <a:ext cx="6521657" cy="26366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3168"/>
              </a:spcBef>
            </a:pPr>
            <a:r>
              <a:rPr lang="en-GB" sz="3200" b="1" dirty="0">
                <a:latin typeface="Courier" pitchFamily="2" charset="0"/>
              </a:rPr>
              <a:t>if (- - - - -) then</a:t>
            </a:r>
          </a:p>
          <a:p>
            <a:pPr lvl="1">
              <a:spcBef>
                <a:spcPts val="3168"/>
              </a:spcBef>
            </a:pPr>
            <a:r>
              <a:rPr lang="en-GB" sz="3200" b="1" dirty="0">
                <a:latin typeface="Courier" pitchFamily="2" charset="0"/>
              </a:rPr>
              <a:t>print (’Program halts’);</a:t>
            </a:r>
          </a:p>
          <a:p>
            <a:pPr lvl="1">
              <a:spcBef>
                <a:spcPts val="3168"/>
              </a:spcBef>
            </a:pPr>
            <a:r>
              <a:rPr lang="en-GB" sz="3200" b="1" dirty="0" err="1">
                <a:latin typeface="Courier" pitchFamily="2" charset="0"/>
              </a:rPr>
              <a:t>loop_for_ever</a:t>
            </a:r>
            <a:endParaRPr lang="en-GB" sz="3200" b="1" dirty="0">
              <a:latin typeface="Courier" pitchFamily="2" charset="0"/>
            </a:endParaRPr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B8F9EA-6EF0-879A-7770-1D2D95CA7183}"/>
              </a:ext>
            </a:extLst>
          </p:cNvPr>
          <p:cNvCxnSpPr/>
          <p:nvPr/>
        </p:nvCxnSpPr>
        <p:spPr>
          <a:xfrm>
            <a:off x="1606378" y="4337222"/>
            <a:ext cx="611659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02A1-7208-F216-3766-20D3A498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1" y="1869141"/>
            <a:ext cx="8165272" cy="4464423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GB" sz="3600" dirty="0">
                <a:solidFill>
                  <a:schemeClr val="bg1"/>
                </a:solidFill>
              </a:rPr>
              <a:t>Run H’(H’)</a:t>
            </a:r>
          </a:p>
          <a:p>
            <a:pPr>
              <a:spcBef>
                <a:spcPts val="3168"/>
              </a:spcBef>
            </a:pPr>
            <a:r>
              <a:rPr lang="en-GB" sz="3600" dirty="0">
                <a:solidFill>
                  <a:schemeClr val="bg1"/>
                </a:solidFill>
              </a:rPr>
              <a:t>If H’ halts, then H’ loops for ever</a:t>
            </a:r>
          </a:p>
          <a:p>
            <a:pPr>
              <a:spcBef>
                <a:spcPts val="3168"/>
              </a:spcBef>
            </a:pPr>
            <a:r>
              <a:rPr lang="en-GB" sz="3600" dirty="0">
                <a:solidFill>
                  <a:schemeClr val="bg1"/>
                </a:solidFill>
              </a:rPr>
              <a:t>Impossible</a:t>
            </a:r>
          </a:p>
          <a:p>
            <a:pPr lvl="1">
              <a:spcBef>
                <a:spcPts val="3168"/>
              </a:spcBef>
            </a:pPr>
            <a:r>
              <a:rPr lang="en-GB" sz="3600" dirty="0"/>
              <a:t>Where is the flaw in the logic?</a:t>
            </a:r>
          </a:p>
          <a:p>
            <a:pPr lvl="1">
              <a:spcBef>
                <a:spcPts val="3168"/>
              </a:spcBef>
            </a:pPr>
            <a:r>
              <a:rPr lang="en-GB" sz="3600" i="1" dirty="0"/>
              <a:t>What if you have such a program, H</a:t>
            </a:r>
          </a:p>
          <a:p>
            <a:pPr lvl="1">
              <a:spcBef>
                <a:spcPts val="3168"/>
              </a:spcBef>
            </a:pP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FE7E-62C8-465A-08D3-592BB9026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269088" cy="770913"/>
          </a:xfrm>
        </p:spPr>
        <p:txBody>
          <a:bodyPr>
            <a:normAutofit/>
          </a:bodyPr>
          <a:lstStyle/>
          <a:p>
            <a:r>
              <a:rPr lang="en-GB" sz="4400" dirty="0"/>
              <a:t>The Halting Problem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17A66F-D940-AE53-F011-A5E0DD1F3066}"/>
              </a:ext>
            </a:extLst>
          </p:cNvPr>
          <p:cNvSpPr txBox="1">
            <a:spLocks/>
          </p:cNvSpPr>
          <p:nvPr/>
        </p:nvSpPr>
        <p:spPr>
          <a:xfrm>
            <a:off x="667265" y="1733217"/>
            <a:ext cx="8162108" cy="4464423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>
            <a:lvl1pPr marL="0" marR="0" indent="0" algn="l" defTabSz="408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08334" indent="0" algn="l" defTabSz="408334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16667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5002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3336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1669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50003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8338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6670" indent="0" algn="ctr" defTabSz="40833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H cannot exist</a:t>
            </a:r>
          </a:p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Therefore the Halting Problem cannot be solved</a:t>
            </a:r>
          </a:p>
          <a:p>
            <a:pPr>
              <a:spcBef>
                <a:spcPts val="3168"/>
              </a:spcBef>
            </a:pPr>
            <a:r>
              <a:rPr lang="en-GB" sz="3200" dirty="0">
                <a:solidFill>
                  <a:schemeClr val="bg1"/>
                </a:solidFill>
              </a:rPr>
              <a:t>One problem that cannot be solved by computer</a:t>
            </a:r>
          </a:p>
          <a:p>
            <a:pPr lvl="1">
              <a:spcBef>
                <a:spcPts val="3168"/>
              </a:spcBef>
            </a:pPr>
            <a:r>
              <a:rPr lang="en-GB" sz="3200" dirty="0"/>
              <a:t>At least one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0A07-698B-B898-CCFA-DA506D019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D69D0-9682-1CE6-B37B-E979A8D62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1957722"/>
            <a:ext cx="7985332" cy="4066950"/>
          </a:xfrm>
        </p:spPr>
        <p:txBody>
          <a:bodyPr>
            <a:normAutofit/>
          </a:bodyPr>
          <a:lstStyle/>
          <a:p>
            <a:r>
              <a:rPr lang="en-GB" sz="3200" dirty="0"/>
              <a:t>Alan Turing invented the computer</a:t>
            </a:r>
          </a:p>
          <a:p>
            <a:r>
              <a:rPr lang="en-GB" sz="3200" dirty="0"/>
              <a:t>The Turing Machine</a:t>
            </a:r>
          </a:p>
          <a:p>
            <a:pPr lvl="1"/>
            <a:r>
              <a:rPr lang="en-GB" sz="3200" dirty="0"/>
              <a:t>A thought experiment</a:t>
            </a:r>
          </a:p>
          <a:p>
            <a:pPr lvl="1"/>
            <a:r>
              <a:rPr lang="en-GB" sz="3200" dirty="0"/>
              <a:t>He proved it could not solve every problem</a:t>
            </a:r>
          </a:p>
          <a:p>
            <a:r>
              <a:rPr lang="en-GB" sz="3200" dirty="0"/>
              <a:t>He also helped to build real computers</a:t>
            </a:r>
          </a:p>
          <a:p>
            <a:r>
              <a:rPr lang="en-GB" sz="3200" dirty="0"/>
              <a:t>He also thought about ‘</a:t>
            </a:r>
            <a:r>
              <a:rPr lang="en-GB" sz="3200"/>
              <a:t>artificial intelligence’</a:t>
            </a: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55DB-2650-A87D-0E39-D1EF0E3D1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11E19-6BD1-F64B-6013-93EFDC3DA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F60C-FF9F-3D27-3A87-0423952AB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87B4-694A-BC9A-27B7-E934509F4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1957722"/>
            <a:ext cx="7985332" cy="2439079"/>
          </a:xfrm>
        </p:spPr>
        <p:txBody>
          <a:bodyPr/>
          <a:lstStyle/>
          <a:p>
            <a:r>
              <a:rPr lang="en-GB" dirty="0"/>
              <a:t>Is the human brain a Turing Machine?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90049-8E40-3607-F27C-29D100870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F94F3-7354-0254-1590-92876E452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F4F96EA1-3A96-4D37-5246-4FC4E6AE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01" y="2543971"/>
            <a:ext cx="5156256" cy="38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0CEC-001F-D602-1927-14C2B3E17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41" y="790972"/>
            <a:ext cx="6079524" cy="1803947"/>
          </a:xfrm>
        </p:spPr>
        <p:txBody>
          <a:bodyPr/>
          <a:lstStyle/>
          <a:p>
            <a:r>
              <a:rPr lang="en-GB" dirty="0"/>
              <a:t>Is the human brain a</a:t>
            </a:r>
            <a:br>
              <a:rPr lang="en-GB" dirty="0"/>
            </a:br>
            <a:r>
              <a:rPr lang="en-GB" dirty="0"/>
              <a:t>Turing Machine?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01BF2-1FEA-EC02-2558-F3BBD4CCC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41" y="2594920"/>
            <a:ext cx="7985332" cy="3085882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B9C1-1F5D-396F-2D65-B88A31115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55A03-FDC3-AA40-DFB9-E43DAB659D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yellow and black sign with numbers&#10;&#10;Description automatically generated">
            <a:extLst>
              <a:ext uri="{FF2B5EF4-FFF2-40B4-BE49-F238E27FC236}">
                <a16:creationId xmlns:a16="http://schemas.microsoft.com/office/drawing/2014/main" id="{5D645F52-8C30-C03D-223D-FD7BA7FA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72" y="2613421"/>
            <a:ext cx="2990335" cy="1859843"/>
          </a:xfrm>
          <a:prstGeom prst="rect">
            <a:avLst/>
          </a:prstGeom>
        </p:spPr>
      </p:pic>
      <p:pic>
        <p:nvPicPr>
          <p:cNvPr id="9" name="Picture 8" descr="A long shot of a server room&#10;&#10;Description automatically generated">
            <a:extLst>
              <a:ext uri="{FF2B5EF4-FFF2-40B4-BE49-F238E27FC236}">
                <a16:creationId xmlns:a16="http://schemas.microsoft.com/office/drawing/2014/main" id="{DC3454DF-9918-6382-3933-508EC2D9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5" y="2614238"/>
            <a:ext cx="3237329" cy="1820997"/>
          </a:xfrm>
          <a:prstGeom prst="rect">
            <a:avLst/>
          </a:prstGeom>
        </p:spPr>
      </p:pic>
      <p:pic>
        <p:nvPicPr>
          <p:cNvPr id="11" name="Picture 10" descr="A close-up of a brain&#10;&#10;Description automatically generated">
            <a:extLst>
              <a:ext uri="{FF2B5EF4-FFF2-40B4-BE49-F238E27FC236}">
                <a16:creationId xmlns:a16="http://schemas.microsoft.com/office/drawing/2014/main" id="{E23F4D13-2256-73BB-25A1-B3A498BA9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481" y="4680595"/>
            <a:ext cx="2427437" cy="19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57 0.00046 L -0.29843 0.0004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2D3A-9970-6D7E-89A8-1C149D9A1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30A04-0DC7-7F95-E33D-17A748C92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341" y="1729946"/>
            <a:ext cx="8223598" cy="4294728"/>
          </a:xfrm>
        </p:spPr>
        <p:txBody>
          <a:bodyPr/>
          <a:lstStyle/>
          <a:p>
            <a:pPr marL="455613" indent="-406400"/>
            <a:r>
              <a:rPr lang="en-GB" sz="2800" dirty="0">
                <a:hlinkClick r:id="rId2"/>
              </a:rPr>
              <a:t>Turing, A. M. (1936). On computable numbers, with an application to the </a:t>
            </a:r>
            <a:r>
              <a:rPr lang="en-GB" sz="2800" dirty="0" err="1">
                <a:hlinkClick r:id="rId2"/>
              </a:rPr>
              <a:t>Entscheidungsproblem</a:t>
            </a:r>
            <a:r>
              <a:rPr lang="en-GB" sz="2800" dirty="0">
                <a:hlinkClick r:id="rId2"/>
              </a:rPr>
              <a:t>. </a:t>
            </a:r>
            <a:r>
              <a:rPr lang="en-GB" sz="2800" i="1" dirty="0">
                <a:hlinkClick r:id="rId2"/>
              </a:rPr>
              <a:t>J. of Math</a:t>
            </a:r>
            <a:r>
              <a:rPr lang="en-GB" sz="2800" dirty="0">
                <a:hlinkClick r:id="rId2"/>
              </a:rPr>
              <a:t>, </a:t>
            </a:r>
            <a:r>
              <a:rPr lang="en-GB" sz="2800" i="1" dirty="0">
                <a:hlinkClick r:id="rId2"/>
              </a:rPr>
              <a:t>58</a:t>
            </a:r>
            <a:r>
              <a:rPr lang="en-GB" sz="2800" dirty="0">
                <a:hlinkClick r:id="rId2"/>
              </a:rPr>
              <a:t>(345-363), 5.</a:t>
            </a:r>
            <a:endParaRPr lang="en-GB" sz="2800" dirty="0"/>
          </a:p>
          <a:p>
            <a:pPr marL="455613" indent="-406400"/>
            <a:r>
              <a:rPr lang="en-GB" sz="2800" dirty="0">
                <a:hlinkClick r:id="rId3"/>
              </a:rPr>
              <a:t>A. M. Turing (1950) Computing Machinery and Intelligence. Mind 49: 433-460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90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E7B6-7EF7-9479-8069-3C535D153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2FA2F-EDC0-13E5-C22B-6DE9FB63D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ABCFE-AF45-F14B-D172-486281C6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F57D-4080-0B78-A00B-6CD4557C1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Poster from the movie The Imitation Game. It shows Benedict Cumberbatch as Alan Turing in front of a Bombe computer.">
            <a:extLst>
              <a:ext uri="{FF2B5EF4-FFF2-40B4-BE49-F238E27FC236}">
                <a16:creationId xmlns:a16="http://schemas.microsoft.com/office/drawing/2014/main" id="{B76092AB-D01F-5173-4A00-287AC73E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844" y="1435533"/>
            <a:ext cx="3241470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F48F-8302-718A-BCA3-1C8BAED24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788599"/>
            <a:ext cx="6417005" cy="1814155"/>
          </a:xfrm>
        </p:spPr>
        <p:txBody>
          <a:bodyPr>
            <a:normAutofit/>
          </a:bodyPr>
          <a:lstStyle/>
          <a:p>
            <a:r>
              <a:rPr lang="en-GB" sz="4400" dirty="0"/>
              <a:t>Alan Turing invented the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035B6-5237-978B-0354-5DC028DC0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146" y="2602753"/>
            <a:ext cx="8017135" cy="181415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BF73-8ED1-45A5-A42C-A79702FDA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AE36A-F544-2BAE-FBD3-C31F4C5C94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>
              <a:buNone/>
            </a:pPr>
            <a:r>
              <a:rPr lang="en-GB" sz="3600" dirty="0"/>
              <a:t>The Turing Machine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FBCD13B1-06FD-68FB-C53F-19D2D18A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58" y="2602753"/>
            <a:ext cx="2336223" cy="31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B112-0662-3581-D5A0-CC75EF58C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788599"/>
            <a:ext cx="6349770" cy="770913"/>
          </a:xfrm>
        </p:spPr>
        <p:txBody>
          <a:bodyPr>
            <a:normAutofit/>
          </a:bodyPr>
          <a:lstStyle/>
          <a:p>
            <a:r>
              <a:rPr lang="en-GB" sz="4400" dirty="0"/>
              <a:t>A thought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95AE2-3685-0EB6-B99B-80D3001F7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3B8A4-F271-67CB-7D37-A76D3CDA6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4228-7123-3FD6-94AB-5CD888595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4EB4DC26-D6E2-83FD-CC05-19A44733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07" y="3254187"/>
            <a:ext cx="2336223" cy="31056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A839159-8703-54C6-7C65-754B4AC13BFA}"/>
              </a:ext>
            </a:extLst>
          </p:cNvPr>
          <p:cNvSpPr/>
          <p:nvPr/>
        </p:nvSpPr>
        <p:spPr>
          <a:xfrm>
            <a:off x="4424082" y="3212003"/>
            <a:ext cx="295835" cy="2169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D76E02-5DFA-CA04-2F3E-C6C262A7C5D9}"/>
              </a:ext>
            </a:extLst>
          </p:cNvPr>
          <p:cNvSpPr/>
          <p:nvPr/>
        </p:nvSpPr>
        <p:spPr>
          <a:xfrm>
            <a:off x="4504764" y="2883017"/>
            <a:ext cx="430306" cy="28940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A5EA42-618B-222E-FF01-876ED5E9209A}"/>
              </a:ext>
            </a:extLst>
          </p:cNvPr>
          <p:cNvSpPr/>
          <p:nvPr/>
        </p:nvSpPr>
        <p:spPr>
          <a:xfrm>
            <a:off x="4504764" y="1377770"/>
            <a:ext cx="2138083" cy="168698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7C890-CCBD-11E5-A1DC-10A3B69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70" y="1851233"/>
            <a:ext cx="1301959" cy="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uoy-powerpoint-widescreen</Template>
  <TotalTime>71508</TotalTime>
  <Words>3213</Words>
  <Application>Microsoft Macintosh PowerPoint</Application>
  <PresentationFormat>On-screen Show (4:3)</PresentationFormat>
  <Paragraphs>427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Cambria</vt:lpstr>
      <vt:lpstr>Courier</vt:lpstr>
      <vt:lpstr>Wingdings</vt:lpstr>
      <vt:lpstr>Office Theme</vt:lpstr>
      <vt:lpstr>These slides are best viewed downloaded for PowerPoint</vt:lpstr>
      <vt:lpstr>The Turing Machine</vt:lpstr>
      <vt:lpstr>Origins</vt:lpstr>
      <vt:lpstr>Origins</vt:lpstr>
      <vt:lpstr>Alan Turing</vt:lpstr>
      <vt:lpstr>Alan Turing</vt:lpstr>
      <vt:lpstr>PowerPoint Presentation</vt:lpstr>
      <vt:lpstr>Alan Turing invented the computer</vt:lpstr>
      <vt:lpstr>A thought experiment</vt:lpstr>
      <vt:lpstr>1937</vt:lpstr>
      <vt:lpstr>‘Entscheidungsproblem’</vt:lpstr>
      <vt:lpstr>A thought experiment</vt:lpstr>
      <vt:lpstr>A thought experiment</vt:lpstr>
      <vt:lpstr>Turing Machine</vt:lpstr>
      <vt:lpstr>Turing Machine program</vt:lpstr>
      <vt:lpstr>Turing Machine program</vt:lpstr>
      <vt:lpstr>Add 2 + 3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Add 3 + 2</vt:lpstr>
      <vt:lpstr>Code and data</vt:lpstr>
      <vt:lpstr>A Turing Machine</vt:lpstr>
      <vt:lpstr>Church-Turing Thesis</vt:lpstr>
      <vt:lpstr>Church-Turing Thesis</vt:lpstr>
      <vt:lpstr>Church-Turing Thesis</vt:lpstr>
      <vt:lpstr>Church-Turing Thesis</vt:lpstr>
      <vt:lpstr>Operations</vt:lpstr>
      <vt:lpstr>What computers do</vt:lpstr>
      <vt:lpstr>Church-Turing Thesis</vt:lpstr>
      <vt:lpstr>Church-Turing Thesis</vt:lpstr>
      <vt:lpstr>The Turing Machine</vt:lpstr>
      <vt:lpstr>Colossus</vt:lpstr>
      <vt:lpstr>The Halting Problem</vt:lpstr>
      <vt:lpstr>The Halting Problem</vt:lpstr>
      <vt:lpstr>The Halting Problem</vt:lpstr>
      <vt:lpstr>The Halting Problem</vt:lpstr>
      <vt:lpstr>The Halting Problem</vt:lpstr>
      <vt:lpstr>The Halting Problem</vt:lpstr>
      <vt:lpstr>The Halting Problem</vt:lpstr>
      <vt:lpstr>Summary</vt:lpstr>
      <vt:lpstr>Question</vt:lpstr>
      <vt:lpstr>Is the human brain a Turing Machine?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Alistair Edwards</cp:lastModifiedBy>
  <cp:revision>56</cp:revision>
  <dcterms:created xsi:type="dcterms:W3CDTF">2018-04-16T10:49:56Z</dcterms:created>
  <dcterms:modified xsi:type="dcterms:W3CDTF">2026-04-16T10:55:10Z</dcterms:modified>
</cp:coreProperties>
</file>