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50" r:id="rId2"/>
  </p:sldMasterIdLst>
  <p:notesMasterIdLst>
    <p:notesMasterId r:id="rId33"/>
  </p:notesMasterIdLst>
  <p:handoutMasterIdLst>
    <p:handoutMasterId r:id="rId34"/>
  </p:handoutMasterIdLst>
  <p:sldIdLst>
    <p:sldId id="412" r:id="rId3"/>
    <p:sldId id="439" r:id="rId4"/>
    <p:sldId id="416" r:id="rId5"/>
    <p:sldId id="423" r:id="rId6"/>
    <p:sldId id="424" r:id="rId7"/>
    <p:sldId id="415" r:id="rId8"/>
    <p:sldId id="444" r:id="rId9"/>
    <p:sldId id="417" r:id="rId10"/>
    <p:sldId id="408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21" r:id="rId19"/>
    <p:sldId id="401" r:id="rId20"/>
    <p:sldId id="422" r:id="rId21"/>
    <p:sldId id="402" r:id="rId22"/>
    <p:sldId id="445" r:id="rId23"/>
    <p:sldId id="403" r:id="rId24"/>
    <p:sldId id="405" r:id="rId25"/>
    <p:sldId id="419" r:id="rId26"/>
    <p:sldId id="420" r:id="rId27"/>
    <p:sldId id="440" r:id="rId28"/>
    <p:sldId id="441" r:id="rId29"/>
    <p:sldId id="442" r:id="rId30"/>
    <p:sldId id="443" r:id="rId31"/>
    <p:sldId id="406" r:id="rId32"/>
  </p:sldIdLst>
  <p:sldSz cx="12192000" cy="6858000"/>
  <p:notesSz cx="9979025" cy="68341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C0C0C0"/>
    <a:srgbClr val="FFFF00"/>
    <a:srgbClr val="FFCC99"/>
    <a:srgbClr val="FF6699"/>
    <a:srgbClr val="CC3300"/>
    <a:srgbClr val="FFFF99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2" autoAdjust="0"/>
    <p:restoredTop sz="96198" autoAdjust="0"/>
  </p:normalViewPr>
  <p:slideViewPr>
    <p:cSldViewPr>
      <p:cViewPr varScale="1">
        <p:scale>
          <a:sx n="134" d="100"/>
          <a:sy n="134" d="100"/>
        </p:scale>
        <p:origin x="216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25403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3623" y="0"/>
            <a:ext cx="4323084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66493DC-331E-4555-93D2-36DA7B280792}" type="datetimeFigureOut">
              <a:rPr lang="en-GB"/>
              <a:pPr>
                <a:defRPr/>
              </a:pPr>
              <a:t>09/03/2021</a:t>
            </a:fld>
            <a:endParaRPr lang="en-GB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91718"/>
            <a:ext cx="4325403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3623" y="6491718"/>
            <a:ext cx="4323084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292FC5B-3541-48D2-B86A-02831A6B7D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57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25403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3623" y="0"/>
            <a:ext cx="4323084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3038" y="512763"/>
            <a:ext cx="4554537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9062" y="3246402"/>
            <a:ext cx="7983219" cy="307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91718"/>
            <a:ext cx="4325403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3623" y="6491718"/>
            <a:ext cx="4323084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0EA1CE0-522B-443A-890E-EA260C70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2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1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Population-scaled mutation rate (the product of the effective population size and the neutral mutation rate) 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from the observed nucleotide diversity of a population.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0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6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8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942C-39E6-4CF5-B0A2-DC629B8A2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5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2658-9880-4519-9918-2485417B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F960-1355-4AAF-A63F-D69E5ED64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9BD4D-44B1-44FC-8620-942702126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7F7C3-321D-46E3-A026-DE17CB1E2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6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E184-A63C-4296-8C01-58D5FFA11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1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3701" y="1"/>
            <a:ext cx="2891367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1"/>
            <a:ext cx="8473016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EB9A-ED99-4A52-B8D4-1BA3461F8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4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3DA00-01D7-4386-81BC-8736A1AE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2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6FCA5-37E7-483F-8829-ACFC9E936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8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7367E-E088-4F77-B582-E0DF196C9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75BE-B791-4483-B2BD-67942F83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4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8362B-AEA1-4714-A22F-4D7873605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2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725144"/>
            <a:ext cx="10363200" cy="720080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0649"/>
            <a:ext cx="10363200" cy="5640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963084" y="5517232"/>
            <a:ext cx="10363200" cy="7920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02419" y="1216310"/>
            <a:ext cx="5884531" cy="311725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2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8A04-302B-48BA-958E-739A8C254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180FB-5AF4-4556-B2AE-2503760B8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1"/>
            <a:ext cx="1156758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E16C0C-C153-4F22-B2E1-AB7AEA370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reeform 8"/>
          <p:cNvSpPr>
            <a:spLocks/>
          </p:cNvSpPr>
          <p:nvPr userDrawn="1"/>
        </p:nvSpPr>
        <p:spPr bwMode="auto">
          <a:xfrm>
            <a:off x="0" y="836613"/>
            <a:ext cx="11506200" cy="144462"/>
          </a:xfrm>
          <a:custGeom>
            <a:avLst/>
            <a:gdLst>
              <a:gd name="T0" fmla="*/ 0 w 4937"/>
              <a:gd name="T1" fmla="*/ 0 h 91"/>
              <a:gd name="T2" fmla="*/ 4491 w 4937"/>
              <a:gd name="T3" fmla="*/ 91 h 9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937" h="91">
                <a:moveTo>
                  <a:pt x="0" y="0"/>
                </a:moveTo>
                <a:cubicBezTo>
                  <a:pt x="2468" y="7"/>
                  <a:pt x="4937" y="15"/>
                  <a:pt x="4491" y="91"/>
                </a:cubicBezTo>
              </a:path>
            </a:pathLst>
          </a:custGeom>
          <a:noFill/>
          <a:ln w="57150" cmpd="sng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2" r:id="rId2"/>
    <p:sldLayoutId id="2147483756" r:id="rId3"/>
    <p:sldLayoutId id="2147483757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Char char="•"/>
        <a:defRPr sz="22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1"/>
            <a:ext cx="1156758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7C48D5CF-5BCB-4654-9C1B-0573C8188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paperpile.com/shared/RYh93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paperpile.com/shared/RYh93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pile.com/shared/RYh93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aperpile.com/shared/RYh93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75068" cy="126875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3200" b="1" dirty="0">
                <a:cs typeface="Calibri" panose="020F0502020204030204" pitchFamily="34" charset="0"/>
              </a:rPr>
              <a:t>Genes and Genomes in Populations and Evolution</a:t>
            </a:r>
            <a:br>
              <a:rPr lang="en-GB" sz="3200" b="1" dirty="0">
                <a:cs typeface="Calibri" panose="020F0502020204030204" pitchFamily="34" charset="0"/>
              </a:rPr>
            </a:br>
            <a:endParaRPr lang="en-GB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BC1F69-168F-AF43-B9A9-50E203264595}"/>
              </a:ext>
            </a:extLst>
          </p:cNvPr>
          <p:cNvSpPr/>
          <p:nvPr/>
        </p:nvSpPr>
        <p:spPr>
          <a:xfrm>
            <a:off x="0" y="112474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Population genomics and comparative genomics</a:t>
            </a:r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AEAC5-847E-A44D-96CF-DC69501396D0}"/>
              </a:ext>
            </a:extLst>
          </p:cNvPr>
          <p:cNvSpPr txBox="1"/>
          <p:nvPr/>
        </p:nvSpPr>
        <p:spPr>
          <a:xfrm>
            <a:off x="0" y="3429000"/>
            <a:ext cx="12175069" cy="20928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molecular evolution </a:t>
            </a:r>
          </a:p>
          <a:p>
            <a:pPr algn="ctr">
              <a:spcBef>
                <a:spcPts val="600"/>
              </a:spcBef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what happens at the level of DNA </a:t>
            </a:r>
          </a:p>
          <a:p>
            <a:pPr algn="ctr">
              <a:spcBef>
                <a:spcPts val="600"/>
              </a:spcBef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when organisms change and evolve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BD0BA-B3C3-3A4D-84D9-E5AE20A61193}"/>
              </a:ext>
            </a:extLst>
          </p:cNvPr>
          <p:cNvSpPr txBox="1"/>
          <p:nvPr/>
        </p:nvSpPr>
        <p:spPr>
          <a:xfrm>
            <a:off x="4447247" y="5733256"/>
            <a:ext cx="3297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Daniel Jeffares</a:t>
            </a:r>
          </a:p>
        </p:txBody>
      </p:sp>
    </p:spTree>
    <p:extLst>
      <p:ext uri="{BB962C8B-B14F-4D97-AF65-F5344CB8AC3E}">
        <p14:creationId xmlns:p14="http://schemas.microsoft.com/office/powerpoint/2010/main" val="159901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Calibri" charset="0"/>
                <a:ea typeface="Calibri" charset="0"/>
                <a:cs typeface="Calibri" charset="0"/>
              </a:rPr>
              <a:t>Comparative genomics is the comparison of genomes between species</a:t>
            </a:r>
          </a:p>
          <a:p>
            <a:pPr marL="0" indent="0">
              <a:buNone/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(population genomics looks at differences </a:t>
            </a:r>
            <a:r>
              <a:rPr lang="en-GB" i="1" dirty="0">
                <a:latin typeface="Calibri" charset="0"/>
                <a:ea typeface="Calibri" charset="0"/>
                <a:cs typeface="Calibri" charset="0"/>
              </a:rPr>
              <a:t>within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 species).</a:t>
            </a:r>
          </a:p>
          <a:p>
            <a:pPr marL="0" indent="0">
              <a:buNone/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This involves analysis of: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gene orthologs/paralogs, gene family expansions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gene loss/gain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evolutionary rates of genes (fast/slow evolving genes)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conserved genic and non-genic regions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conservation/changes in </a:t>
            </a:r>
            <a:r>
              <a:rPr lang="en-GB" dirty="0" err="1">
                <a:latin typeface="Calibri" charset="0"/>
                <a:ea typeface="Calibri" charset="0"/>
                <a:cs typeface="Calibri" charset="0"/>
              </a:rPr>
              <a:t>synteny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 (gene order)</a:t>
            </a:r>
          </a:p>
          <a:p>
            <a:endParaRPr lang="en-GB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What is comparative genomics?</a:t>
            </a:r>
          </a:p>
        </p:txBody>
      </p:sp>
    </p:spTree>
    <p:extLst>
      <p:ext uri="{BB962C8B-B14F-4D97-AF65-F5344CB8AC3E}">
        <p14:creationId xmlns:p14="http://schemas.microsoft.com/office/powerpoint/2010/main" val="51963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Sequence and </a:t>
            </a:r>
            <a:r>
              <a:rPr lang="en-GB" b="1" dirty="0"/>
              <a:t>assemble</a:t>
            </a:r>
            <a:r>
              <a:rPr lang="en-GB" dirty="0"/>
              <a:t> a genome</a:t>
            </a:r>
          </a:p>
          <a:p>
            <a:pPr marL="857250" lvl="1" indent="-457200"/>
            <a:r>
              <a:rPr lang="en-GB" dirty="0"/>
              <a:t>assembly: connecting all short/long sequencing reads into continuous sequences (</a:t>
            </a:r>
            <a:r>
              <a:rPr lang="en-GB" dirty="0" err="1"/>
              <a:t>contigs</a:t>
            </a:r>
            <a:r>
              <a:rPr lang="en-GB" dirty="0"/>
              <a:t>), longer ‘scaffolds’ and perhaps chromosomes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Annotate your genome (identify gene starts, ends, exons, and identify gene types by homology)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Align/compare your genome to others: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dirty="0"/>
              <a:t>Whole genome alignment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dirty="0"/>
              <a:t>Using BLAST to locate similar genes (Basic Local Alignment Search Tool)</a:t>
            </a:r>
          </a:p>
          <a:p>
            <a:pPr marL="857250" lvl="1" indent="-457200">
              <a:buFont typeface="+mj-lt"/>
              <a:buAutoNum type="alphaLcParenR"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 of this work is produced on a </a:t>
            </a:r>
            <a:r>
              <a:rPr lang="en-GB" dirty="0" err="1"/>
              <a:t>linux</a:t>
            </a:r>
            <a:r>
              <a:rPr lang="en-GB" dirty="0"/>
              <a:t> server </a:t>
            </a:r>
            <a:r>
              <a:rPr lang="mr-IN" dirty="0"/>
              <a:t>–</a:t>
            </a:r>
            <a:r>
              <a:rPr lang="en-GB" dirty="0"/>
              <a:t> not a PC/laptop.</a:t>
            </a:r>
          </a:p>
          <a:p>
            <a:pPr marL="857250" lvl="1" indent="-457200">
              <a:buFont typeface="+mj-lt"/>
              <a:buAutoNum type="alphaLcParenR"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How we gather comparative genomics data</a:t>
            </a:r>
          </a:p>
        </p:txBody>
      </p:sp>
    </p:spTree>
    <p:extLst>
      <p:ext uri="{BB962C8B-B14F-4D97-AF65-F5344CB8AC3E}">
        <p14:creationId xmlns:p14="http://schemas.microsoft.com/office/powerpoint/2010/main" val="135819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196752"/>
            <a:ext cx="10972800" cy="4525963"/>
          </a:xfrm>
        </p:spPr>
        <p:txBody>
          <a:bodyPr/>
          <a:lstStyle/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Which genes have been lost in a lineage 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Which genes have been gained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Which are the fastest evolving genes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Conserved genic and non-genic regions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How a species may have evolved to adapt to some new niche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What we can find out from comparative genomics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980728"/>
            <a:ext cx="3302000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35164" y="6457002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Nygaard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2010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4009406"/>
            <a:ext cx="6624736" cy="28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9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2492896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pPr algn="ctr"/>
            <a:r>
              <a:rPr lang="en-GB" sz="4000" b="1" kern="0"/>
              <a:t>Concepts in comparative genomics</a:t>
            </a:r>
            <a:endParaRPr lang="en-GB" sz="4000" b="1" kern="0" dirty="0"/>
          </a:p>
        </p:txBody>
      </p:sp>
    </p:spTree>
    <p:extLst>
      <p:ext uri="{BB962C8B-B14F-4D97-AF65-F5344CB8AC3E}">
        <p14:creationId xmlns:p14="http://schemas.microsoft.com/office/powerpoint/2010/main" val="200697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4028696" y="3068960"/>
            <a:ext cx="3219432" cy="163237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028696" y="4701339"/>
            <a:ext cx="3219432" cy="155376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4186614" y="4567519"/>
            <a:ext cx="194564" cy="2235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4381178" y="4515045"/>
            <a:ext cx="111842" cy="320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4533578" y="4293096"/>
            <a:ext cx="390021" cy="6944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7" y="905716"/>
            <a:ext cx="10972800" cy="1728192"/>
          </a:xfrm>
        </p:spPr>
        <p:txBody>
          <a:bodyPr/>
          <a:lstStyle/>
          <a:p>
            <a:r>
              <a:rPr lang="en-GB" sz="2000" dirty="0"/>
              <a:t>Genetic diversity is: differences within a species</a:t>
            </a:r>
          </a:p>
          <a:p>
            <a:r>
              <a:rPr lang="en-GB" sz="2000" dirty="0"/>
              <a:t>Divergence is: differences between species</a:t>
            </a:r>
          </a:p>
          <a:p>
            <a:r>
              <a:rPr lang="en-GB" sz="2000" b="1" dirty="0"/>
              <a:t>Genetic diversity within species gives rise to divergence between species.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Diversity and divergence are related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7435" y="5589240"/>
            <a:ext cx="260641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one species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(contains some genetic variation)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55440" y="4567519"/>
            <a:ext cx="2973256" cy="345599"/>
            <a:chOff x="1127448" y="4567519"/>
            <a:chExt cx="2901248" cy="345599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1127448" y="4701339"/>
              <a:ext cx="2901248" cy="5586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127448" y="4857257"/>
              <a:ext cx="2901248" cy="5586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127448" y="4567519"/>
              <a:ext cx="2901248" cy="5586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982188" y="4723362"/>
              <a:ext cx="505164" cy="16182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366480" y="4735131"/>
              <a:ext cx="603648" cy="1441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1379852" y="4593996"/>
              <a:ext cx="517224" cy="17950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1686284" y="4593997"/>
              <a:ext cx="668136" cy="2911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3078160" y="4576381"/>
              <a:ext cx="713584" cy="30289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>
            <a:off x="3215065" y="3326606"/>
            <a:ext cx="17085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populations separated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Gene flow much more limited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16080" y="3692932"/>
            <a:ext cx="35494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Graduation ‘fixation’ of polymorphisms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gradually makes the two populations different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963959" y="57934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Fixation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 when a polymorphism become present in all individuals in a species (or population)</a:t>
            </a:r>
            <a:endParaRPr lang="en-GB" dirty="0"/>
          </a:p>
        </p:txBody>
      </p:sp>
      <p:grpSp>
        <p:nvGrpSpPr>
          <p:cNvPr id="70" name="Group 69"/>
          <p:cNvGrpSpPr/>
          <p:nvPr/>
        </p:nvGrpSpPr>
        <p:grpSpPr>
          <a:xfrm rot="19986478">
            <a:off x="4186614" y="3168487"/>
            <a:ext cx="2627102" cy="1145070"/>
            <a:chOff x="4543389" y="4620226"/>
            <a:chExt cx="2627102" cy="1145070"/>
          </a:xfrm>
        </p:grpSpPr>
        <p:sp>
          <p:nvSpPr>
            <p:cNvPr id="55" name="Arc 54"/>
            <p:cNvSpPr/>
            <p:nvPr/>
          </p:nvSpPr>
          <p:spPr bwMode="auto">
            <a:xfrm rot="14106831">
              <a:off x="4545622" y="4770153"/>
              <a:ext cx="992910" cy="997375"/>
            </a:xfrm>
            <a:prstGeom prst="arc">
              <a:avLst>
                <a:gd name="adj1" fmla="val 4583876"/>
                <a:gd name="adj2" fmla="val 7750809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32958" y="4620226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2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17960" y="4652289"/>
              <a:ext cx="17525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mutation arises</a:t>
              </a:r>
            </a:p>
            <a:p>
              <a:pPr>
                <a:spcBef>
                  <a:spcPts val="600"/>
                </a:spcBef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    fixed in population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019550" y="5409687"/>
            <a:ext cx="2627102" cy="1145070"/>
            <a:chOff x="4543389" y="4620226"/>
            <a:chExt cx="2627102" cy="1145070"/>
          </a:xfrm>
        </p:grpSpPr>
        <p:sp>
          <p:nvSpPr>
            <p:cNvPr id="72" name="Arc 71"/>
            <p:cNvSpPr/>
            <p:nvPr/>
          </p:nvSpPr>
          <p:spPr bwMode="auto">
            <a:xfrm rot="14106831">
              <a:off x="4545622" y="4770153"/>
              <a:ext cx="992910" cy="997375"/>
            </a:xfrm>
            <a:prstGeom prst="arc">
              <a:avLst>
                <a:gd name="adj1" fmla="val 4583876"/>
                <a:gd name="adj2" fmla="val 7750809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32958" y="4620226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2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17960" y="4652289"/>
              <a:ext cx="17525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mutation arises</a:t>
              </a:r>
            </a:p>
            <a:p>
              <a:pPr>
                <a:spcBef>
                  <a:spcPts val="600"/>
                </a:spcBef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    fixed in population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691496" y="4805514"/>
            <a:ext cx="2627102" cy="1145070"/>
            <a:chOff x="4543389" y="4620226"/>
            <a:chExt cx="2627102" cy="1145070"/>
          </a:xfrm>
        </p:grpSpPr>
        <p:sp>
          <p:nvSpPr>
            <p:cNvPr id="76" name="Arc 75"/>
            <p:cNvSpPr/>
            <p:nvPr/>
          </p:nvSpPr>
          <p:spPr bwMode="auto">
            <a:xfrm rot="14106831">
              <a:off x="4545622" y="4770153"/>
              <a:ext cx="992910" cy="997375"/>
            </a:xfrm>
            <a:prstGeom prst="arc">
              <a:avLst>
                <a:gd name="adj1" fmla="val 4583876"/>
                <a:gd name="adj2" fmla="val 7750809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32958" y="4620226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2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17960" y="4652289"/>
              <a:ext cx="17525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mutation arises</a:t>
              </a:r>
            </a:p>
            <a:p>
              <a:pPr>
                <a:spcBef>
                  <a:spcPts val="600"/>
                </a:spcBef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    fixed in population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029258" y="2436096"/>
            <a:ext cx="2627102" cy="1145070"/>
            <a:chOff x="4543389" y="4620226"/>
            <a:chExt cx="2627102" cy="1145070"/>
          </a:xfrm>
        </p:grpSpPr>
        <p:sp>
          <p:nvSpPr>
            <p:cNvPr id="80" name="Arc 79"/>
            <p:cNvSpPr/>
            <p:nvPr/>
          </p:nvSpPr>
          <p:spPr bwMode="auto">
            <a:xfrm rot="14106831">
              <a:off x="4545622" y="4770153"/>
              <a:ext cx="992910" cy="997375"/>
            </a:xfrm>
            <a:prstGeom prst="arc">
              <a:avLst>
                <a:gd name="adj1" fmla="val 4583876"/>
                <a:gd name="adj2" fmla="val 7750809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32958" y="4620226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2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17960" y="4652289"/>
              <a:ext cx="17525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mutation arises</a:t>
              </a:r>
            </a:p>
            <a:p>
              <a:pPr>
                <a:spcBef>
                  <a:spcPts val="600"/>
                </a:spcBef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    fixed in population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DB76751-D87F-AE40-AE96-5D1800DA3BA9}"/>
              </a:ext>
            </a:extLst>
          </p:cNvPr>
          <p:cNvSpPr txBox="1"/>
          <p:nvPr/>
        </p:nvSpPr>
        <p:spPr>
          <a:xfrm rot="19986478">
            <a:off x="8169052" y="1825579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5D03E4-78B6-F646-B4E1-BD572EBB2F65}"/>
              </a:ext>
            </a:extLst>
          </p:cNvPr>
          <p:cNvSpPr txBox="1"/>
          <p:nvPr/>
        </p:nvSpPr>
        <p:spPr>
          <a:xfrm rot="19986478">
            <a:off x="8398872" y="1393434"/>
            <a:ext cx="175253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mutation arises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    fixed in population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9DF034-DC13-EF47-852E-BD2980D4FFB4}"/>
              </a:ext>
            </a:extLst>
          </p:cNvPr>
          <p:cNvSpPr/>
          <p:nvPr/>
        </p:nvSpPr>
        <p:spPr>
          <a:xfrm>
            <a:off x="3449405" y="5625130"/>
            <a:ext cx="2111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Only a few mutations become fixed in the population.</a:t>
            </a:r>
          </a:p>
          <a:p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Most are lost by drift or purifying selection.</a:t>
            </a:r>
          </a:p>
        </p:txBody>
      </p:sp>
    </p:spTree>
    <p:extLst>
      <p:ext uri="{BB962C8B-B14F-4D97-AF65-F5344CB8AC3E}">
        <p14:creationId xmlns:p14="http://schemas.microsoft.com/office/powerpoint/2010/main" val="15107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5" y="921383"/>
            <a:ext cx="6287955" cy="2723642"/>
          </a:xfrm>
        </p:spPr>
        <p:txBody>
          <a:bodyPr/>
          <a:lstStyle/>
          <a:p>
            <a:r>
              <a:rPr lang="en-GB" sz="2000" dirty="0"/>
              <a:t>The </a:t>
            </a:r>
            <a:r>
              <a:rPr lang="en-GB" sz="2000" i="1" dirty="0"/>
              <a:t>evolutionary rate</a:t>
            </a:r>
            <a:r>
              <a:rPr lang="en-GB" sz="2000" dirty="0"/>
              <a:t> is the number of differences that occur over time.</a:t>
            </a:r>
          </a:p>
          <a:p>
            <a:r>
              <a:rPr lang="en-GB" sz="2000" dirty="0"/>
              <a:t>Or: how many mutations are ‘fixed’ in a population over time.</a:t>
            </a:r>
          </a:p>
          <a:p>
            <a:r>
              <a:rPr lang="en-GB" sz="2000" dirty="0"/>
              <a:t>Measured via alignments.</a:t>
            </a:r>
          </a:p>
          <a:p>
            <a:r>
              <a:rPr lang="en-GB" sz="2000" dirty="0"/>
              <a:t>Different genes have different evolutionary rates.</a:t>
            </a:r>
          </a:p>
          <a:p>
            <a:r>
              <a:rPr lang="en-GB" sz="2000" dirty="0"/>
              <a:t>Rates of change differ </a:t>
            </a:r>
            <a:r>
              <a:rPr lang="en-GB" sz="2000" i="1" dirty="0"/>
              <a:t>within</a:t>
            </a:r>
            <a:r>
              <a:rPr lang="en-GB" sz="2000" dirty="0"/>
              <a:t> a protein too: important domains of proteins evolve more slowly than less-important domains.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Evolutionary rates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B9AC4D-844C-B149-90AB-8A1D60892594}"/>
              </a:ext>
            </a:extLst>
          </p:cNvPr>
          <p:cNvSpPr/>
          <p:nvPr/>
        </p:nvSpPr>
        <p:spPr>
          <a:xfrm>
            <a:off x="335360" y="4577665"/>
            <a:ext cx="40497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Evolutionary rates can be affected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How important a gene is to the cell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(essential genes evolve slowly)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The expression level of the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The structure of the protein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(the outsides of proteins evolve fast, insides slow)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D843E6-C71A-DA4F-8249-7783CEEF52B8}"/>
              </a:ext>
            </a:extLst>
          </p:cNvPr>
          <p:cNvSpPr/>
          <p:nvPr/>
        </p:nvSpPr>
        <p:spPr>
          <a:xfrm>
            <a:off x="-11493" y="6605782"/>
            <a:ext cx="6205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Substitutions = number of mutational changes, same as number of fixed polymorphisms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3FF09-C7C1-174C-9F68-CD109F698185}"/>
              </a:ext>
            </a:extLst>
          </p:cNvPr>
          <p:cNvSpPr txBox="1"/>
          <p:nvPr/>
        </p:nvSpPr>
        <p:spPr>
          <a:xfrm>
            <a:off x="11328559" y="6556557"/>
            <a:ext cx="8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/>
              <a:t>Pal 2001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443D93FC-234B-2B4C-A2DE-056D94BA3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51" y="2554522"/>
            <a:ext cx="5941331" cy="3661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6FC09C-8CF2-DE48-BF36-C9ACB7355684}"/>
              </a:ext>
            </a:extLst>
          </p:cNvPr>
          <p:cNvSpPr txBox="1"/>
          <p:nvPr/>
        </p:nvSpPr>
        <p:spPr>
          <a:xfrm>
            <a:off x="7809709" y="6216475"/>
            <a:ext cx="3287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Highly expressed gene evolve more slowly.</a:t>
            </a:r>
          </a:p>
        </p:txBody>
      </p:sp>
    </p:spTree>
    <p:extLst>
      <p:ext uri="{BB962C8B-B14F-4D97-AF65-F5344CB8AC3E}">
        <p14:creationId xmlns:p14="http://schemas.microsoft.com/office/powerpoint/2010/main" val="162348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71" y="908720"/>
            <a:ext cx="10972800" cy="1559502"/>
          </a:xfrm>
        </p:spPr>
        <p:txBody>
          <a:bodyPr/>
          <a:lstStyle/>
          <a:p>
            <a:r>
              <a:rPr lang="en-GB" sz="1600" dirty="0"/>
              <a:t>Selection to remove deleterious (bad, harmful) mutations</a:t>
            </a:r>
          </a:p>
          <a:p>
            <a:r>
              <a:rPr lang="en-GB" sz="1600" dirty="0"/>
              <a:t>Over time, this will result in slower rates of evolution in regions of genomes with more essential functions</a:t>
            </a:r>
          </a:p>
          <a:p>
            <a:r>
              <a:rPr lang="en-GB" sz="1600" dirty="0"/>
              <a:t>This can be detected in genome alignment by look for regions that remain the same between species</a:t>
            </a:r>
            <a:br>
              <a:rPr lang="en-GB" sz="1600" dirty="0"/>
            </a:br>
            <a:r>
              <a:rPr lang="en-GB" sz="1600" dirty="0"/>
              <a:t>(remember that this signal comes from the population genetic process of removal of deleterious mutations)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Purifying selection (sometimes called negative selection)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353BFA0B-FF95-974F-A79F-2B1B60354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5"/>
          <a:stretch/>
        </p:blipFill>
        <p:spPr>
          <a:xfrm>
            <a:off x="263352" y="2627263"/>
            <a:ext cx="3177950" cy="39951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AA65A8-26BB-BA46-9309-CA4E8375FA24}"/>
              </a:ext>
            </a:extLst>
          </p:cNvPr>
          <p:cNvSpPr/>
          <p:nvPr/>
        </p:nvSpPr>
        <p:spPr>
          <a:xfrm>
            <a:off x="117171" y="6504442"/>
            <a:ext cx="5023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Lindblad-</a:t>
            </a:r>
            <a:r>
              <a:rPr lang="en-US" sz="1200" dirty="0" err="1"/>
              <a:t>Toh</a:t>
            </a:r>
            <a:r>
              <a:rPr lang="en-US" sz="1200" dirty="0"/>
              <a:t> 2011 aligned the genomes of all the mammals in this tree.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D905641-6BC4-164E-B023-3B8C7BB5A9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5"/>
          <a:stretch/>
        </p:blipFill>
        <p:spPr>
          <a:xfrm>
            <a:off x="4028878" y="2619213"/>
            <a:ext cx="7892130" cy="24894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5E6B7E-4E98-E34B-A8C7-775F6A542EF2}"/>
              </a:ext>
            </a:extLst>
          </p:cNvPr>
          <p:cNvSpPr/>
          <p:nvPr/>
        </p:nvSpPr>
        <p:spPr>
          <a:xfrm>
            <a:off x="5603571" y="5344866"/>
            <a:ext cx="6444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Slower rates of evolution result in more important regions being conserved (more similar).</a:t>
            </a:r>
          </a:p>
          <a:p>
            <a:r>
              <a:rPr lang="en-US" sz="1200" dirty="0"/>
              <a:t>These slow rates of evolution can be detected in genome alignments using various methods.</a:t>
            </a:r>
          </a:p>
        </p:txBody>
      </p:sp>
    </p:spTree>
    <p:extLst>
      <p:ext uri="{BB962C8B-B14F-4D97-AF65-F5344CB8AC3E}">
        <p14:creationId xmlns:p14="http://schemas.microsoft.com/office/powerpoint/2010/main" val="209879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Genetic code and </a:t>
            </a:r>
            <a:r>
              <a:rPr lang="en-GB" b="1" kern="0" dirty="0">
                <a:cs typeface="Calibri" panose="020F0502020204030204" pitchFamily="34" charset="0"/>
              </a:rPr>
              <a:t>s</a:t>
            </a:r>
            <a:r>
              <a:rPr lang="en-GB" b="1" dirty="0">
                <a:cs typeface="Calibri" panose="020F0502020204030204" pitchFamily="34" charset="0"/>
              </a:rPr>
              <a:t>ynonymous or nonsynonymous changes</a:t>
            </a:r>
            <a:endParaRPr lang="en-GB" b="1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A067E-E980-594C-B269-90DE9D7D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919" y="908720"/>
            <a:ext cx="6316745" cy="5832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2562B3-0C48-9A45-99F4-B47F64BDBAE1}"/>
              </a:ext>
            </a:extLst>
          </p:cNvPr>
          <p:cNvSpPr txBox="1"/>
          <p:nvPr/>
        </p:nvSpPr>
        <p:spPr>
          <a:xfrm>
            <a:off x="6346329" y="1052513"/>
            <a:ext cx="58172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Synonymous change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change the amino acid encoded for 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Courier" pitchFamily="2" charset="0"/>
                <a:cs typeface="Calibri" panose="020F0502020204030204" pitchFamily="34" charset="0"/>
              </a:rPr>
              <a:t>TCT -&gt; TC</a:t>
            </a:r>
            <a:r>
              <a:rPr lang="en-GB" b="1" dirty="0">
                <a:latin typeface="Courier" pitchFamily="2" charset="0"/>
                <a:cs typeface="Calibri" panose="020F0502020204030204" pitchFamily="34" charset="0"/>
              </a:rPr>
              <a:t>C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Courier" pitchFamily="2" charset="0"/>
                <a:cs typeface="Calibri" panose="020F0502020204030204" pitchFamily="34" charset="0"/>
              </a:rPr>
              <a:t>SER -&gt; SER</a:t>
            </a:r>
          </a:p>
          <a:p>
            <a:pPr>
              <a:spcBef>
                <a:spcPts val="600"/>
              </a:spcBef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synonymous change</a:t>
            </a:r>
          </a:p>
          <a:p>
            <a:pPr>
              <a:spcBef>
                <a:spcPts val="600"/>
              </a:spcBef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change the amino acid encoded for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Courier" pitchFamily="2" charset="0"/>
                <a:cs typeface="Calibri" panose="020F0502020204030204" pitchFamily="34" charset="0"/>
              </a:rPr>
              <a:t>TCT -&gt; TTC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Courier" pitchFamily="2" charset="0"/>
                <a:cs typeface="Calibri" panose="020F0502020204030204" pitchFamily="34" charset="0"/>
              </a:rPr>
              <a:t>SER -&gt; PHE</a:t>
            </a:r>
          </a:p>
          <a:p>
            <a:pPr>
              <a:spcBef>
                <a:spcPts val="600"/>
              </a:spcBef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synonymous change are more likely to have functional consequences,  and these will generally be deleterious.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They are therefore removed from populations more rapidly.</a:t>
            </a:r>
          </a:p>
          <a:p>
            <a:pPr>
              <a:spcBef>
                <a:spcPts val="600"/>
              </a:spcBef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 the the rate of </a:t>
            </a:r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synonymous change  will be slower than the rate of synonymous change.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9B6C9-AAE8-F048-B6EA-BCA8322839F6}"/>
              </a:ext>
            </a:extLst>
          </p:cNvPr>
          <p:cNvSpPr/>
          <p:nvPr/>
        </p:nvSpPr>
        <p:spPr bwMode="auto">
          <a:xfrm>
            <a:off x="1877112" y="1673201"/>
            <a:ext cx="1214156" cy="1152128"/>
          </a:xfrm>
          <a:prstGeom prst="rect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A16F7B-3C82-4443-914B-864BD355F8B9}"/>
              </a:ext>
            </a:extLst>
          </p:cNvPr>
          <p:cNvSpPr/>
          <p:nvPr/>
        </p:nvSpPr>
        <p:spPr bwMode="auto">
          <a:xfrm rot="5400000">
            <a:off x="983432" y="1385169"/>
            <a:ext cx="576064" cy="1152128"/>
          </a:xfrm>
          <a:prstGeom prst="rect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3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340768"/>
            <a:ext cx="10972800" cy="5328592"/>
          </a:xfrm>
        </p:spPr>
        <p:txBody>
          <a:bodyPr/>
          <a:lstStyle/>
          <a:p>
            <a:r>
              <a:rPr lang="en-GB" dirty="0"/>
              <a:t>Some genes/genomic regions evolve to have new/improved functions.</a:t>
            </a:r>
          </a:p>
          <a:p>
            <a:r>
              <a:rPr lang="en-GB" dirty="0"/>
              <a:t>This is one path to adaptation.</a:t>
            </a:r>
          </a:p>
          <a:p>
            <a:r>
              <a:rPr lang="en-GB" dirty="0"/>
              <a:t>Such genes change faster </a:t>
            </a:r>
            <a:r>
              <a:rPr lang="en-GB" i="1" dirty="0"/>
              <a:t>than we expect by chance</a:t>
            </a:r>
            <a:r>
              <a:rPr lang="en-GB" dirty="0"/>
              <a:t>.</a:t>
            </a:r>
          </a:p>
          <a:p>
            <a:r>
              <a:rPr lang="en-GB" dirty="0"/>
              <a:t>Various tests have been designed to detect such regions from genome/gene data.</a:t>
            </a:r>
          </a:p>
          <a:p>
            <a:r>
              <a:rPr lang="en-GB" dirty="0"/>
              <a:t>The </a:t>
            </a:r>
            <a:r>
              <a:rPr lang="en-GB" dirty="0" err="1"/>
              <a:t>dN</a:t>
            </a:r>
            <a:r>
              <a:rPr lang="en-GB" dirty="0"/>
              <a:t>/</a:t>
            </a:r>
            <a:r>
              <a:rPr lang="en-GB" dirty="0" err="1"/>
              <a:t>dS</a:t>
            </a:r>
            <a:r>
              <a:rPr lang="en-GB" dirty="0"/>
              <a:t> test (or Ka/Ks test):</a:t>
            </a:r>
          </a:p>
          <a:p>
            <a:pPr lvl="1"/>
            <a:r>
              <a:rPr lang="en-GB" sz="2000" dirty="0" err="1"/>
              <a:t>dN</a:t>
            </a:r>
            <a:r>
              <a:rPr lang="en-GB" sz="2000" dirty="0"/>
              <a:t>: the rate of non-synonymous changes (change the amino-acid coding of a gene)</a:t>
            </a:r>
          </a:p>
          <a:p>
            <a:pPr lvl="1"/>
            <a:r>
              <a:rPr lang="en-GB" sz="2000" dirty="0" err="1"/>
              <a:t>dS</a:t>
            </a:r>
            <a:r>
              <a:rPr lang="en-GB" sz="2000" dirty="0"/>
              <a:t>: the rate of synonymous changes (</a:t>
            </a:r>
            <a:r>
              <a:rPr lang="en-GB" sz="2000" b="1" dirty="0"/>
              <a:t>do not </a:t>
            </a:r>
            <a:r>
              <a:rPr lang="en-GB" sz="2000" dirty="0"/>
              <a:t>change the amino-acid coding of a gene)</a:t>
            </a:r>
          </a:p>
          <a:p>
            <a:pPr lvl="1"/>
            <a:r>
              <a:rPr lang="en-GB" sz="2000" dirty="0"/>
              <a:t>Genes that change their function rapidly may have a higher </a:t>
            </a:r>
            <a:r>
              <a:rPr lang="en-GB" sz="2000" dirty="0" err="1"/>
              <a:t>dN</a:t>
            </a:r>
            <a:r>
              <a:rPr lang="en-GB" sz="2000" dirty="0"/>
              <a:t> than </a:t>
            </a:r>
            <a:r>
              <a:rPr lang="en-GB" sz="2000" dirty="0" err="1"/>
              <a:t>dS</a:t>
            </a:r>
            <a:r>
              <a:rPr lang="en-GB" sz="2000" dirty="0"/>
              <a:t> (so </a:t>
            </a:r>
            <a:r>
              <a:rPr lang="en-GB" sz="2000" dirty="0" err="1"/>
              <a:t>dN</a:t>
            </a:r>
            <a:r>
              <a:rPr lang="en-GB" sz="2000" dirty="0"/>
              <a:t>/</a:t>
            </a:r>
            <a:r>
              <a:rPr lang="en-GB" sz="2000" dirty="0" err="1"/>
              <a:t>dS</a:t>
            </a:r>
            <a:r>
              <a:rPr lang="en-GB" sz="2000" dirty="0"/>
              <a:t> &gt; 1)</a:t>
            </a:r>
          </a:p>
          <a:p>
            <a:r>
              <a:rPr lang="en-GB" dirty="0"/>
              <a:t>McDonald-</a:t>
            </a:r>
            <a:r>
              <a:rPr lang="en-GB" dirty="0" err="1"/>
              <a:t>Kreitman</a:t>
            </a:r>
            <a:r>
              <a:rPr lang="en-GB" dirty="0"/>
              <a:t> test:</a:t>
            </a:r>
          </a:p>
          <a:p>
            <a:pPr lvl="1"/>
            <a:r>
              <a:rPr lang="en-GB" dirty="0"/>
              <a:t>Use for detecting adaptive change between species</a:t>
            </a:r>
          </a:p>
          <a:p>
            <a:pPr lvl="1"/>
            <a:r>
              <a:rPr lang="en-GB" dirty="0"/>
              <a:t>And for detecting balancing selection within a species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Adaptive evolution (sometimes called positive selection)</a:t>
            </a:r>
          </a:p>
        </p:txBody>
      </p:sp>
    </p:spTree>
    <p:extLst>
      <p:ext uri="{BB962C8B-B14F-4D97-AF65-F5344CB8AC3E}">
        <p14:creationId xmlns:p14="http://schemas.microsoft.com/office/powerpoint/2010/main" val="661535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S</a:t>
            </a:r>
            <a:r>
              <a:rPr lang="en-GB" b="1" dirty="0">
                <a:cs typeface="Calibri" panose="020F0502020204030204" pitchFamily="34" charset="0"/>
              </a:rPr>
              <a:t>ynonymous or nonsynonymous change: </a:t>
            </a:r>
            <a:r>
              <a:rPr lang="en-GB" b="1" dirty="0" err="1">
                <a:cs typeface="Calibri" panose="020F0502020204030204" pitchFamily="34" charset="0"/>
              </a:rPr>
              <a:t>dN</a:t>
            </a:r>
            <a:r>
              <a:rPr lang="en-GB" b="1" dirty="0">
                <a:cs typeface="Calibri" panose="020F0502020204030204" pitchFamily="34" charset="0"/>
              </a:rPr>
              <a:t>/</a:t>
            </a:r>
            <a:r>
              <a:rPr lang="en-GB" b="1" dirty="0" err="1">
                <a:cs typeface="Calibri" panose="020F0502020204030204" pitchFamily="34" charset="0"/>
              </a:rPr>
              <a:t>dS</a:t>
            </a:r>
            <a:endParaRPr lang="en-GB" b="1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562B3-0C48-9A45-99F4-B47F64BDBAE1}"/>
              </a:ext>
            </a:extLst>
          </p:cNvPr>
          <p:cNvSpPr txBox="1"/>
          <p:nvPr/>
        </p:nvSpPr>
        <p:spPr>
          <a:xfrm>
            <a:off x="180172" y="1038304"/>
            <a:ext cx="3240359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Synonymous change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change the amino acid encoded for 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ourier" pitchFamily="2" charset="0"/>
                <a:cs typeface="Calibri" panose="020F0502020204030204" pitchFamily="34" charset="0"/>
              </a:rPr>
              <a:t>TCT -&gt; TCC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ourier" pitchFamily="2" charset="0"/>
                <a:cs typeface="Calibri" panose="020F0502020204030204" pitchFamily="34" charset="0"/>
              </a:rPr>
              <a:t>SER -&gt; SER</a:t>
            </a:r>
          </a:p>
          <a:p>
            <a:pPr>
              <a:spcBef>
                <a:spcPts val="600"/>
              </a:spcBef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synonymous change</a:t>
            </a:r>
          </a:p>
          <a:p>
            <a:pPr>
              <a:spcBef>
                <a:spcPts val="6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change the amino acid encoded for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ourier" pitchFamily="2" charset="0"/>
                <a:cs typeface="Calibri" panose="020F0502020204030204" pitchFamily="34" charset="0"/>
              </a:rPr>
              <a:t>TCT -&gt; TTC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ourier" pitchFamily="2" charset="0"/>
                <a:cs typeface="Calibri" panose="020F0502020204030204" pitchFamily="34" charset="0"/>
              </a:rPr>
              <a:t>SER -&gt; PHE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9C5ED-972A-6944-B8FC-B0E0A0E1D7E6}"/>
              </a:ext>
            </a:extLst>
          </p:cNvPr>
          <p:cNvSpPr txBox="1"/>
          <p:nvPr/>
        </p:nvSpPr>
        <p:spPr>
          <a:xfrm>
            <a:off x="3612196" y="1038304"/>
            <a:ext cx="82920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measure</a:t>
            </a:r>
          </a:p>
          <a:p>
            <a:pPr>
              <a:spcBef>
                <a:spcPts val="600"/>
              </a:spcBef>
            </a:pP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is the 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synonymous change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per gene)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Because synonymous changes do not affect the protein produced, most will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have little or no effect on the fitness of the organism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They are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selectively neutral.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They will accumulate with a constant rate per time (clock-like)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If the species are far apart, this rate will need to be corrected for ‘multiple hits’, using a statistical model of sequence change*.</a:t>
            </a:r>
          </a:p>
          <a:p>
            <a:pPr>
              <a:spcBef>
                <a:spcPts val="600"/>
              </a:spcBef>
            </a:pP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is the </a:t>
            </a:r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synonymous change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per gene)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Nonsynonymous changes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affect the protein produced. Most will be deleterious, and so lost. So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rate will generally be slower than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Hence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is generally </a:t>
            </a:r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less than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is &gt;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there has been many </a:t>
            </a:r>
            <a:r>
              <a:rPr lang="en-GB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synonymous changes. 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This is rare and is a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signature of adaptive evolution.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3E767-5FF5-414D-AC56-C2F1161C1009}"/>
              </a:ext>
            </a:extLst>
          </p:cNvPr>
          <p:cNvSpPr txBox="1"/>
          <p:nvPr/>
        </p:nvSpPr>
        <p:spPr>
          <a:xfrm>
            <a:off x="166748" y="4293096"/>
            <a:ext cx="3015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*There are other corrections, for example nucleotide content and the possible number of possible synonymous changes given the gene sequence.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FA1BA-F08B-1C4B-BF56-66B467F34700}"/>
              </a:ext>
            </a:extLst>
          </p:cNvPr>
          <p:cNvSpPr txBox="1"/>
          <p:nvPr/>
        </p:nvSpPr>
        <p:spPr>
          <a:xfrm>
            <a:off x="258035" y="5601983"/>
            <a:ext cx="2488762" cy="10002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What if 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 = 1?</a:t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4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75068" cy="1052513"/>
          </a:xfrm>
        </p:spPr>
        <p:txBody>
          <a:bodyPr/>
          <a:lstStyle/>
          <a:p>
            <a:r>
              <a:rPr lang="en-GB" b="1" dirty="0"/>
              <a:t>Population genomics and comparative genomics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304764"/>
            <a:ext cx="11377264" cy="4248472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/>
              <a:t>Part 1 (last lecture): Population genomics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4000" dirty="0"/>
              <a:t>Understanding genetic differences </a:t>
            </a:r>
            <a:r>
              <a:rPr lang="en-GB" sz="4000" b="1" dirty="0"/>
              <a:t>within a species.</a:t>
            </a:r>
            <a:br>
              <a:rPr lang="en-GB" sz="4000" b="1" dirty="0"/>
            </a:br>
            <a:r>
              <a:rPr lang="en-GB" sz="3000" dirty="0"/>
              <a:t>Relates to topics from Autumn: GWAS</a:t>
            </a:r>
            <a:r>
              <a:rPr lang="en-GB" sz="3000" dirty="0">
                <a:cs typeface="Calibri" panose="020F0502020204030204" pitchFamily="34" charset="0"/>
              </a:rPr>
              <a:t>, population genetics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3000" dirty="0">
                <a:cs typeface="Calibri" panose="020F0502020204030204" pitchFamily="34" charset="0"/>
              </a:rPr>
              <a:t>mutation, genetic drift and molecular evolution</a:t>
            </a:r>
            <a:br>
              <a:rPr lang="en-GB" sz="3000" dirty="0">
                <a:cs typeface="Calibri" panose="020F0502020204030204" pitchFamily="34" charset="0"/>
              </a:rPr>
            </a:br>
            <a:r>
              <a:rPr lang="en-GB" sz="3000" dirty="0">
                <a:cs typeface="Calibri" panose="020F0502020204030204" pitchFamily="34" charset="0"/>
              </a:rPr>
              <a:t>selection, maintenance of genetic variation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3000" dirty="0">
                <a:cs typeface="Calibri" panose="020F0502020204030204" pitchFamily="34" charset="0"/>
              </a:rPr>
              <a:t>population structure</a:t>
            </a:r>
            <a:br>
              <a:rPr lang="en-GB" sz="3000" dirty="0"/>
            </a:br>
            <a:br>
              <a:rPr lang="en-GB" sz="3000" dirty="0"/>
            </a:br>
            <a:r>
              <a:rPr lang="en-GB" sz="4000" b="1" dirty="0"/>
              <a:t>Part 2 (this lecture):</a:t>
            </a:r>
            <a:r>
              <a:rPr lang="en-GB" sz="4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4000" dirty="0">
                <a:latin typeface="Calibri" charset="0"/>
                <a:ea typeface="Calibri" charset="0"/>
                <a:cs typeface="Calibri" charset="0"/>
              </a:rPr>
              <a:t>Comparative genomics</a:t>
            </a:r>
            <a:br>
              <a:rPr lang="en-GB" sz="4000" dirty="0">
                <a:latin typeface="Calibri" charset="0"/>
                <a:ea typeface="Calibri" charset="0"/>
                <a:cs typeface="Calibri" charset="0"/>
              </a:rPr>
            </a:br>
            <a:r>
              <a:rPr lang="en-GB" sz="4000" dirty="0">
                <a:latin typeface="Calibri" charset="0"/>
                <a:ea typeface="Calibri" charset="0"/>
                <a:cs typeface="Calibri" charset="0"/>
              </a:rPr>
              <a:t>Understanding differences </a:t>
            </a:r>
            <a:r>
              <a:rPr lang="en-GB" sz="4000" b="1" dirty="0">
                <a:latin typeface="Calibri" charset="0"/>
                <a:ea typeface="Calibri" charset="0"/>
                <a:cs typeface="Calibri" charset="0"/>
              </a:rPr>
              <a:t>between </a:t>
            </a:r>
            <a:r>
              <a:rPr lang="en-GB" sz="4000" b="1" dirty="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1943364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073261"/>
            <a:ext cx="11161240" cy="2334990"/>
          </a:xfrm>
        </p:spPr>
        <p:txBody>
          <a:bodyPr/>
          <a:lstStyle/>
          <a:p>
            <a:r>
              <a:rPr lang="en-GB" dirty="0"/>
              <a:t>In the Quantitative genetics and GWAS workshop we saw that SNPs in many genes can affect a trait</a:t>
            </a:r>
          </a:p>
          <a:p>
            <a:r>
              <a:rPr lang="en-GB" dirty="0"/>
              <a:t>So adaptation may cause gradual/subtle changes in many genes.</a:t>
            </a:r>
          </a:p>
          <a:p>
            <a:r>
              <a:rPr lang="en-GB" dirty="0"/>
              <a:t>We can detect such changes by looking for concerted signals over certain categories of genes that work together.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Polygenic selection and genome-scale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459B5B-3156-1B4A-AF59-53D41512C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45"/>
          <a:stretch/>
        </p:blipFill>
        <p:spPr>
          <a:xfrm>
            <a:off x="6997216" y="3050259"/>
            <a:ext cx="4427985" cy="3807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BF3879-719C-8C4A-B358-C712618949CE}"/>
              </a:ext>
            </a:extLst>
          </p:cNvPr>
          <p:cNvSpPr txBox="1"/>
          <p:nvPr/>
        </p:nvSpPr>
        <p:spPr>
          <a:xfrm>
            <a:off x="119336" y="6433591"/>
            <a:ext cx="1146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Jeffares 2007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2100C-F34F-894C-AD91-65BDA4E12E52}"/>
              </a:ext>
            </a:extLst>
          </p:cNvPr>
          <p:cNvSpPr txBox="1"/>
          <p:nvPr/>
        </p:nvSpPr>
        <p:spPr>
          <a:xfrm>
            <a:off x="695400" y="3792272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Evolutionary rates (the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of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Plasmodium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genes are differ between cellular compartments.</a:t>
            </a:r>
          </a:p>
          <a:p>
            <a:pPr>
              <a:spcBef>
                <a:spcPts val="60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Exported proteins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evolve the most rapidly.</a:t>
            </a:r>
          </a:p>
        </p:txBody>
      </p:sp>
    </p:spTree>
    <p:extLst>
      <p:ext uri="{BB962C8B-B14F-4D97-AF65-F5344CB8AC3E}">
        <p14:creationId xmlns:p14="http://schemas.microsoft.com/office/powerpoint/2010/main" val="1415768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2564904"/>
            <a:ext cx="12175068" cy="19442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pPr algn="ctr"/>
            <a:r>
              <a:rPr lang="en-GB" sz="7000" b="1" kern="0" dirty="0">
                <a:solidFill>
                  <a:schemeClr val="tx1"/>
                </a:solidFill>
              </a:rPr>
              <a:t>pause point 2</a:t>
            </a:r>
          </a:p>
          <a:p>
            <a:pPr algn="ctr"/>
            <a:r>
              <a:rPr lang="en-GB" sz="4000" b="1" kern="0" dirty="0">
                <a:solidFill>
                  <a:schemeClr val="tx1"/>
                </a:solidFill>
              </a:rPr>
              <a:t>Next: case studies</a:t>
            </a:r>
          </a:p>
        </p:txBody>
      </p:sp>
    </p:spTree>
    <p:extLst>
      <p:ext uri="{BB962C8B-B14F-4D97-AF65-F5344CB8AC3E}">
        <p14:creationId xmlns:p14="http://schemas.microsoft.com/office/powerpoint/2010/main" val="3546449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Case study: The McDonald-Kreitman 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/>
              <a:t>All the articles that I mention can be found here:  </a:t>
            </a:r>
            <a:r>
              <a:rPr lang="en-US" b="1" dirty="0">
                <a:hlinkClick r:id="rId2"/>
              </a:rPr>
              <a:t>https://paperpile.com/shared/RYh93p</a:t>
            </a:r>
            <a:r>
              <a:rPr lang="en-US" b="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196751"/>
            <a:ext cx="5544616" cy="39770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5520" y="5461892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Bustamante 2005</a:t>
            </a:r>
          </a:p>
        </p:txBody>
      </p:sp>
    </p:spTree>
    <p:extLst>
      <p:ext uri="{BB962C8B-B14F-4D97-AF65-F5344CB8AC3E}">
        <p14:creationId xmlns:p14="http://schemas.microsoft.com/office/powerpoint/2010/main" val="1051436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513"/>
            <a:ext cx="10972800" cy="3744639"/>
          </a:xfrm>
        </p:spPr>
        <p:txBody>
          <a:bodyPr/>
          <a:lstStyle/>
          <a:p>
            <a:r>
              <a:rPr lang="en-GB" dirty="0"/>
              <a:t>The McDonald-</a:t>
            </a:r>
            <a:r>
              <a:rPr lang="en-GB" dirty="0" err="1"/>
              <a:t>Kreitman</a:t>
            </a:r>
            <a:r>
              <a:rPr lang="en-GB" dirty="0"/>
              <a:t> test explicitly tests the assumption that diversity within a species gives rise to divergence between species.</a:t>
            </a:r>
          </a:p>
          <a:p>
            <a:r>
              <a:rPr lang="en-GB" dirty="0"/>
              <a:t>It assumes that each gene has a stable ratio of:</a:t>
            </a:r>
          </a:p>
          <a:p>
            <a:pPr lvl="1"/>
            <a:r>
              <a:rPr lang="en-GB" dirty="0"/>
              <a:t>Synonymous (non-amino acid altering) polymorphisms</a:t>
            </a:r>
          </a:p>
          <a:p>
            <a:pPr lvl="1"/>
            <a:r>
              <a:rPr lang="en-GB" dirty="0"/>
              <a:t>Non-synonymous (amino acid altering) polymorphisms</a:t>
            </a:r>
          </a:p>
          <a:p>
            <a:r>
              <a:rPr lang="en-GB" dirty="0"/>
              <a:t>That gives rise to the same ratio of:</a:t>
            </a:r>
          </a:p>
          <a:p>
            <a:pPr lvl="1"/>
            <a:r>
              <a:rPr lang="en-GB" dirty="0"/>
              <a:t>Synonymous (non-amino acid altering) fixed mutations</a:t>
            </a:r>
          </a:p>
          <a:p>
            <a:pPr lvl="1"/>
            <a:r>
              <a:rPr lang="en-GB" dirty="0"/>
              <a:t>Non-synonymous (amino acid altering) fixed mutations</a:t>
            </a:r>
          </a:p>
          <a:p>
            <a:r>
              <a:rPr lang="en-GB" dirty="0"/>
              <a:t>We test this assumption using a chi-squared test, like so: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The McDonald-</a:t>
            </a:r>
            <a:r>
              <a:rPr lang="en-GB" b="1" kern="0" dirty="0" err="1"/>
              <a:t>Kreitman</a:t>
            </a:r>
            <a:r>
              <a:rPr lang="en-GB" b="1" kern="0" dirty="0"/>
              <a:t>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7504D6-A455-5E4E-8045-B4439665D5C5}"/>
              </a:ext>
            </a:extLst>
          </p:cNvPr>
          <p:cNvSpPr txBox="1"/>
          <p:nvPr/>
        </p:nvSpPr>
        <p:spPr>
          <a:xfrm>
            <a:off x="191344" y="6359990"/>
            <a:ext cx="401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/>
              <a:t>See: </a:t>
            </a:r>
            <a:r>
              <a:rPr lang="en-GB" sz="1400" dirty="0"/>
              <a:t>McDonald-</a:t>
            </a:r>
            <a:r>
              <a:rPr lang="en-GB" sz="1400" dirty="0" err="1"/>
              <a:t>Kreitman</a:t>
            </a:r>
            <a:r>
              <a:rPr lang="en-GB" sz="1400" dirty="0"/>
              <a:t> test entry in Wikipedia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19A283-8484-C542-98BD-88C54D82C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58292"/>
              </p:ext>
            </p:extLst>
          </p:nvPr>
        </p:nvGraphicFramePr>
        <p:xfrm>
          <a:off x="5893768" y="5293405"/>
          <a:ext cx="583264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519">
                  <a:extLst>
                    <a:ext uri="{9D8B030D-6E8A-4147-A177-3AD203B41FA5}">
                      <a16:colId xmlns:a16="http://schemas.microsoft.com/office/drawing/2014/main" val="336508189"/>
                    </a:ext>
                  </a:extLst>
                </a:gridCol>
                <a:gridCol w="2047050">
                  <a:extLst>
                    <a:ext uri="{9D8B030D-6E8A-4147-A177-3AD203B41FA5}">
                      <a16:colId xmlns:a16="http://schemas.microsoft.com/office/drawing/2014/main" val="3443003441"/>
                    </a:ext>
                  </a:extLst>
                </a:gridCol>
                <a:gridCol w="1312080">
                  <a:extLst>
                    <a:ext uri="{9D8B030D-6E8A-4147-A177-3AD203B41FA5}">
                      <a16:colId xmlns:a16="http://schemas.microsoft.com/office/drawing/2014/main" val="2652859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Polymorphic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effectLst/>
                        </a:rPr>
                        <a:t>Fixed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07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u="none" dirty="0">
                          <a:solidFill>
                            <a:schemeClr val="tx1"/>
                          </a:solidFill>
                          <a:effectLst/>
                        </a:rPr>
                        <a:t>Synonymous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P</a:t>
                      </a:r>
                      <a:r>
                        <a:rPr lang="en-GB" i="0" baseline="-25000" dirty="0">
                          <a:effectLst/>
                        </a:rPr>
                        <a:t>s</a:t>
                      </a:r>
                      <a:endParaRPr lang="en-GB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D</a:t>
                      </a:r>
                      <a:r>
                        <a:rPr lang="en-GB" i="0" baseline="-25000" dirty="0">
                          <a:effectLst/>
                        </a:rPr>
                        <a:t>s</a:t>
                      </a:r>
                      <a:endParaRPr lang="en-GB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967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u="none" dirty="0">
                          <a:solidFill>
                            <a:schemeClr val="tx1"/>
                          </a:solidFill>
                          <a:effectLst/>
                        </a:rPr>
                        <a:t>Nonsynonymous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 err="1">
                          <a:effectLst/>
                        </a:rPr>
                        <a:t>P</a:t>
                      </a:r>
                      <a:r>
                        <a:rPr lang="en-GB" i="0" baseline="-25000" dirty="0" err="1">
                          <a:effectLst/>
                        </a:rPr>
                        <a:t>n</a:t>
                      </a:r>
                      <a:endParaRPr lang="en-GB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 err="1">
                          <a:effectLst/>
                        </a:rPr>
                        <a:t>D</a:t>
                      </a:r>
                      <a:r>
                        <a:rPr lang="en-GB" i="0" baseline="-25000" dirty="0" err="1">
                          <a:effectLst/>
                        </a:rPr>
                        <a:t>n</a:t>
                      </a:r>
                      <a:endParaRPr lang="en-GB" i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963336"/>
                  </a:ext>
                </a:extLst>
              </a:tr>
            </a:tbl>
          </a:graphicData>
        </a:graphic>
      </p:graphicFrame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B70B1E78-BBFF-8F4F-B9D8-EA42065E82C0}"/>
              </a:ext>
            </a:extLst>
          </p:cNvPr>
          <p:cNvSpPr/>
          <p:nvPr/>
        </p:nvSpPr>
        <p:spPr bwMode="auto">
          <a:xfrm>
            <a:off x="9840416" y="4367050"/>
            <a:ext cx="1152128" cy="36004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6D6C4-1A47-8445-89B9-A72A4E643ED8}"/>
              </a:ext>
            </a:extLst>
          </p:cNvPr>
          <p:cNvSpPr txBox="1"/>
          <p:nvPr/>
        </p:nvSpPr>
        <p:spPr>
          <a:xfrm>
            <a:off x="10084498" y="4732280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094311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The McDonald-</a:t>
            </a:r>
            <a:r>
              <a:rPr lang="en-GB" b="1" kern="0" dirty="0" err="1"/>
              <a:t>Kreitman</a:t>
            </a:r>
            <a:r>
              <a:rPr lang="en-GB" b="1" kern="0" dirty="0"/>
              <a:t>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EBCEAC-0B8D-0143-81E4-EB65B118C630}"/>
              </a:ext>
            </a:extLst>
          </p:cNvPr>
          <p:cNvSpPr txBox="1"/>
          <p:nvPr/>
        </p:nvSpPr>
        <p:spPr>
          <a:xfrm>
            <a:off x="348739" y="1560480"/>
            <a:ext cx="6468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a gene that is evolving neutrally, the ratio will be consistent,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67183-97B9-C64F-BAB6-9271405E956D}"/>
              </a:ext>
            </a:extLst>
          </p:cNvPr>
          <p:cNvSpPr txBox="1"/>
          <p:nvPr/>
        </p:nvSpPr>
        <p:spPr>
          <a:xfrm>
            <a:off x="7680176" y="1022662"/>
            <a:ext cx="28182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Short time scale</a:t>
            </a:r>
          </a:p>
          <a:p>
            <a:pPr algn="r"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Polymorphisms are mostly transient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CC745-E894-F84D-BE7A-3724C0463F35}"/>
              </a:ext>
            </a:extLst>
          </p:cNvPr>
          <p:cNvSpPr txBox="1"/>
          <p:nvPr/>
        </p:nvSpPr>
        <p:spPr>
          <a:xfrm>
            <a:off x="10673467" y="960316"/>
            <a:ext cx="14500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Long time scale 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Between species.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9D3BC-7E5B-8948-93AF-4FD5FA953059}"/>
              </a:ext>
            </a:extLst>
          </p:cNvPr>
          <p:cNvSpPr/>
          <p:nvPr/>
        </p:nvSpPr>
        <p:spPr>
          <a:xfrm>
            <a:off x="217039" y="2811400"/>
            <a:ext cx="651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test has two interpretations when the ratios are not consistent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05093-5436-5644-9B80-ECA5C2DCD21C}"/>
              </a:ext>
            </a:extLst>
          </p:cNvPr>
          <p:cNvSpPr txBox="1"/>
          <p:nvPr/>
        </p:nvSpPr>
        <p:spPr>
          <a:xfrm>
            <a:off x="242866" y="3620508"/>
            <a:ext cx="6468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When there are excess nonsynonymous fixed differences: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interpretation is: adaptive evolution between species.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44D7E-2654-A749-8231-85DDA7039225}"/>
              </a:ext>
            </a:extLst>
          </p:cNvPr>
          <p:cNvSpPr txBox="1"/>
          <p:nvPr/>
        </p:nvSpPr>
        <p:spPr>
          <a:xfrm>
            <a:off x="217039" y="4845114"/>
            <a:ext cx="64681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When there are excess nonsynonymous polymorphisms within a species.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interpretation is: balancing selection to maintain different nonsynonymous differences within the species.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71DE95D-91C3-2842-A3C2-12FB3B405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51901"/>
              </p:ext>
            </p:extLst>
          </p:nvPr>
        </p:nvGraphicFramePr>
        <p:xfrm>
          <a:off x="6991945" y="1660370"/>
          <a:ext cx="4924127" cy="138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36508189"/>
                    </a:ext>
                  </a:extLst>
                </a:gridCol>
                <a:gridCol w="1796358">
                  <a:extLst>
                    <a:ext uri="{9D8B030D-6E8A-4147-A177-3AD203B41FA5}">
                      <a16:colId xmlns:a16="http://schemas.microsoft.com/office/drawing/2014/main" val="3443003441"/>
                    </a:ext>
                  </a:extLst>
                </a:gridCol>
                <a:gridCol w="1039537">
                  <a:extLst>
                    <a:ext uri="{9D8B030D-6E8A-4147-A177-3AD203B41FA5}">
                      <a16:colId xmlns:a16="http://schemas.microsoft.com/office/drawing/2014/main" val="2652859357"/>
                    </a:ext>
                  </a:extLst>
                </a:gridCol>
              </a:tblGrid>
              <a:tr h="461021"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Polymorphic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effectLst/>
                        </a:rPr>
                        <a:t>Fixed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078156"/>
                  </a:ext>
                </a:extLst>
              </a:tr>
              <a:tr h="461021">
                <a:tc>
                  <a:txBody>
                    <a:bodyPr/>
                    <a:lstStyle/>
                    <a:p>
                      <a:r>
                        <a:rPr lang="en-GB" b="1" u="none" dirty="0">
                          <a:solidFill>
                            <a:schemeClr val="tx1"/>
                          </a:solidFill>
                          <a:effectLst/>
                        </a:rPr>
                        <a:t>Synonymous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967187"/>
                  </a:ext>
                </a:extLst>
              </a:tr>
              <a:tr h="461021">
                <a:tc>
                  <a:txBody>
                    <a:bodyPr/>
                    <a:lstStyle/>
                    <a:p>
                      <a:r>
                        <a:rPr lang="en-GB" b="1" u="none" dirty="0">
                          <a:solidFill>
                            <a:schemeClr val="tx1"/>
                          </a:solidFill>
                          <a:effectLst/>
                        </a:rPr>
                        <a:t>Nonsynonymous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96333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40F5302-75CE-F546-8423-29BBFF0BF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614589"/>
              </p:ext>
            </p:extLst>
          </p:nvPr>
        </p:nvGraphicFramePr>
        <p:xfrm>
          <a:off x="6991944" y="3344194"/>
          <a:ext cx="4924127" cy="138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36508189"/>
                    </a:ext>
                  </a:extLst>
                </a:gridCol>
                <a:gridCol w="1796358">
                  <a:extLst>
                    <a:ext uri="{9D8B030D-6E8A-4147-A177-3AD203B41FA5}">
                      <a16:colId xmlns:a16="http://schemas.microsoft.com/office/drawing/2014/main" val="3443003441"/>
                    </a:ext>
                  </a:extLst>
                </a:gridCol>
                <a:gridCol w="1039537">
                  <a:extLst>
                    <a:ext uri="{9D8B030D-6E8A-4147-A177-3AD203B41FA5}">
                      <a16:colId xmlns:a16="http://schemas.microsoft.com/office/drawing/2014/main" val="2652859357"/>
                    </a:ext>
                  </a:extLst>
                </a:gridCol>
              </a:tblGrid>
              <a:tr h="461021"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Polymorphic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effectLst/>
                        </a:rPr>
                        <a:t>Fixed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078156"/>
                  </a:ext>
                </a:extLst>
              </a:tr>
              <a:tr h="461021">
                <a:tc>
                  <a:txBody>
                    <a:bodyPr/>
                    <a:lstStyle/>
                    <a:p>
                      <a:r>
                        <a:rPr lang="en-GB" b="1" u="none" dirty="0">
                          <a:solidFill>
                            <a:schemeClr val="tx1"/>
                          </a:solidFill>
                          <a:effectLst/>
                        </a:rPr>
                        <a:t>Synonymous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967187"/>
                  </a:ext>
                </a:extLst>
              </a:tr>
              <a:tr h="461021">
                <a:tc>
                  <a:txBody>
                    <a:bodyPr/>
                    <a:lstStyle/>
                    <a:p>
                      <a:r>
                        <a:rPr lang="en-GB" b="1" u="none" dirty="0">
                          <a:solidFill>
                            <a:schemeClr val="tx1"/>
                          </a:solidFill>
                          <a:effectLst/>
                        </a:rPr>
                        <a:t>Nonsynonymous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i="0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96333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4A301CE-DC41-4C47-AE2E-3A2691ACB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57093"/>
              </p:ext>
            </p:extLst>
          </p:nvPr>
        </p:nvGraphicFramePr>
        <p:xfrm>
          <a:off x="6985088" y="5147450"/>
          <a:ext cx="4924127" cy="138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336508189"/>
                    </a:ext>
                  </a:extLst>
                </a:gridCol>
                <a:gridCol w="1796358">
                  <a:extLst>
                    <a:ext uri="{9D8B030D-6E8A-4147-A177-3AD203B41FA5}">
                      <a16:colId xmlns:a16="http://schemas.microsoft.com/office/drawing/2014/main" val="3443003441"/>
                    </a:ext>
                  </a:extLst>
                </a:gridCol>
                <a:gridCol w="1039537">
                  <a:extLst>
                    <a:ext uri="{9D8B030D-6E8A-4147-A177-3AD203B41FA5}">
                      <a16:colId xmlns:a16="http://schemas.microsoft.com/office/drawing/2014/main" val="2652859357"/>
                    </a:ext>
                  </a:extLst>
                </a:gridCol>
              </a:tblGrid>
              <a:tr h="461021"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Polymorphic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effectLst/>
                        </a:rPr>
                        <a:t>Fixed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078156"/>
                  </a:ext>
                </a:extLst>
              </a:tr>
              <a:tr h="461021">
                <a:tc>
                  <a:txBody>
                    <a:bodyPr/>
                    <a:lstStyle/>
                    <a:p>
                      <a:r>
                        <a:rPr lang="en-GB" b="1" u="none" dirty="0">
                          <a:solidFill>
                            <a:schemeClr val="tx1"/>
                          </a:solidFill>
                          <a:effectLst/>
                        </a:rPr>
                        <a:t>Synonymous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effectLst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967187"/>
                  </a:ext>
                </a:extLst>
              </a:tr>
              <a:tr h="461021">
                <a:tc>
                  <a:txBody>
                    <a:bodyPr/>
                    <a:lstStyle/>
                    <a:p>
                      <a:r>
                        <a:rPr lang="en-GB" b="1" u="none" dirty="0">
                          <a:solidFill>
                            <a:schemeClr val="tx1"/>
                          </a:solidFill>
                          <a:effectLst/>
                        </a:rPr>
                        <a:t>Nonsynonymous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i="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96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4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The McDonald-</a:t>
            </a:r>
            <a:r>
              <a:rPr lang="en-GB" b="1" kern="0" dirty="0" err="1"/>
              <a:t>Kreitman</a:t>
            </a:r>
            <a:r>
              <a:rPr lang="en-GB" b="1" kern="0" dirty="0"/>
              <a:t> test and adaptation in the human genome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979018-336E-7646-B208-C613269A25FB}"/>
              </a:ext>
            </a:extLst>
          </p:cNvPr>
          <p:cNvSpPr txBox="1"/>
          <p:nvPr/>
        </p:nvSpPr>
        <p:spPr>
          <a:xfrm>
            <a:off x="111395" y="3686107"/>
            <a:ext cx="597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/>
              <a:t>Bustamante</a:t>
            </a:r>
            <a:r>
              <a:rPr lang="en-GB" sz="1400" dirty="0"/>
              <a:t> et al 2005 Conducted MK tests for all human genes, using: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Divergence data between human and chimp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Polymorphism data from humans.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They found that 304 (9.0%) out of 3,377 potentially informative genes 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showed evidence of rapid amino acid evolution.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867F4-565B-A843-A1D7-4ED940615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508" y="1298363"/>
            <a:ext cx="5103257" cy="1871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E66E1-8699-424D-84CF-C2237A63F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93" y="1052514"/>
            <a:ext cx="4379301" cy="2569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9B48AB-72D4-7B41-AF19-89A230969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811" y="3328708"/>
            <a:ext cx="6033702" cy="2495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F00BB7-337E-F344-B8FC-E459C225E464}"/>
              </a:ext>
            </a:extLst>
          </p:cNvPr>
          <p:cNvSpPr txBox="1"/>
          <p:nvPr/>
        </p:nvSpPr>
        <p:spPr>
          <a:xfrm>
            <a:off x="8184232" y="6002454"/>
            <a:ext cx="28472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Bold text= positively selected genes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Non bold: balancing/weak selection.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42C92-99FE-7F43-B84D-0022D09AABDD}"/>
              </a:ext>
            </a:extLst>
          </p:cNvPr>
          <p:cNvSpPr txBox="1"/>
          <p:nvPr/>
        </p:nvSpPr>
        <p:spPr>
          <a:xfrm>
            <a:off x="211697" y="5417605"/>
            <a:ext cx="5442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/>
              <a:t>They estimate the population genetic selection parameter (𝛾) from the MK tables.</a:t>
            </a:r>
            <a:br>
              <a:rPr lang="en-GB" sz="1400" dirty="0"/>
            </a:br>
            <a:r>
              <a:rPr lang="en-GB" sz="1400" dirty="0"/>
              <a:t>𝛾  is </a:t>
            </a:r>
            <a:r>
              <a:rPr lang="en-GB" sz="1400" b="1" dirty="0"/>
              <a:t>negative</a:t>
            </a:r>
            <a:r>
              <a:rPr lang="en-GB" sz="1400" dirty="0"/>
              <a:t> if a gene shows an excess of amino acid polymorphism and </a:t>
            </a:r>
            <a:r>
              <a:rPr lang="en-GB" sz="1400" b="1" dirty="0"/>
              <a:t>positive</a:t>
            </a:r>
            <a:r>
              <a:rPr lang="en-GB" sz="1400" dirty="0"/>
              <a:t> if a gene has an excess of amino acid divergence relative to the genomic average for synonymous sites. </a:t>
            </a:r>
          </a:p>
        </p:txBody>
      </p:sp>
    </p:spTree>
    <p:extLst>
      <p:ext uri="{BB962C8B-B14F-4D97-AF65-F5344CB8AC3E}">
        <p14:creationId xmlns:p14="http://schemas.microsoft.com/office/powerpoint/2010/main" val="1212281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406B-B528-5649-B773-8A4749B0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567583" cy="1052513"/>
          </a:xfrm>
        </p:spPr>
        <p:txBody>
          <a:bodyPr/>
          <a:lstStyle/>
          <a:p>
            <a:r>
              <a:rPr lang="en-GB" b="1" dirty="0"/>
              <a:t>Case study: The Impact of Protein Architecture on Adaptive 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0C04-D81D-1142-A055-C9A4576C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25610"/>
            <a:ext cx="10972800" cy="4525963"/>
          </a:xfrm>
        </p:spPr>
        <p:txBody>
          <a:bodyPr/>
          <a:lstStyle/>
          <a:p>
            <a:r>
              <a:rPr lang="en-GB" dirty="0"/>
              <a:t>Using the MK test (and other calculations) it is possible to estimate:</a:t>
            </a:r>
          </a:p>
          <a:p>
            <a:pPr lvl="1"/>
            <a:r>
              <a:rPr lang="en-GB" dirty="0"/>
              <a:t>the nonsynonymous* substitutions (NSS) the rate of </a:t>
            </a:r>
            <a:r>
              <a:rPr lang="en-GB" b="1" dirty="0"/>
              <a:t>nonadaptive</a:t>
            </a:r>
            <a:r>
              <a:rPr lang="en-GB" dirty="0"/>
              <a:t> NSS’s</a:t>
            </a:r>
          </a:p>
          <a:p>
            <a:pPr lvl="1"/>
            <a:r>
              <a:rPr lang="en-GB" dirty="0"/>
              <a:t>the rate of </a:t>
            </a:r>
            <a:r>
              <a:rPr lang="en-GB" b="1" dirty="0"/>
              <a:t>adaptive</a:t>
            </a:r>
            <a:r>
              <a:rPr lang="en-GB" dirty="0"/>
              <a:t> NSS’s</a:t>
            </a:r>
          </a:p>
          <a:p>
            <a:pPr lvl="1"/>
            <a:r>
              <a:rPr lang="en-GB" dirty="0"/>
              <a:t>the </a:t>
            </a:r>
            <a:r>
              <a:rPr lang="en-GB" b="1" dirty="0"/>
              <a:t>proportion</a:t>
            </a:r>
            <a:r>
              <a:rPr lang="en-GB" dirty="0"/>
              <a:t> of adaptive substitutions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F52695-8D83-B141-B518-AC44F2C3E617}"/>
              </a:ext>
            </a:extLst>
          </p:cNvPr>
          <p:cNvSpPr/>
          <p:nvPr/>
        </p:nvSpPr>
        <p:spPr>
          <a:xfrm>
            <a:off x="0" y="6488668"/>
            <a:ext cx="1217506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/>
              <a:t>See </a:t>
            </a:r>
            <a:r>
              <a:rPr lang="en-GB" b="1" dirty="0" err="1"/>
              <a:t>Moutinho</a:t>
            </a:r>
            <a:r>
              <a:rPr lang="en-GB" b="1" dirty="0"/>
              <a:t> 2013</a:t>
            </a:r>
            <a:r>
              <a:rPr lang="en-GB" dirty="0"/>
              <a:t> </a:t>
            </a:r>
            <a:r>
              <a:rPr lang="en-GB" b="1" dirty="0"/>
              <a:t>here:  </a:t>
            </a:r>
            <a:r>
              <a:rPr lang="en-US" b="1" dirty="0">
                <a:hlinkClick r:id="rId2"/>
              </a:rPr>
              <a:t>https://paperpile.com/shared/RYh93p</a:t>
            </a:r>
            <a:r>
              <a:rPr lang="en-US" b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8E8A9-233D-6F4B-87CB-AB316C9F0BDE}"/>
              </a:ext>
            </a:extLst>
          </p:cNvPr>
          <p:cNvSpPr/>
          <p:nvPr/>
        </p:nvSpPr>
        <p:spPr>
          <a:xfrm>
            <a:off x="263352" y="5704479"/>
            <a:ext cx="7597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substitution</a:t>
            </a:r>
            <a:r>
              <a:rPr lang="en-GB" sz="1600" dirty="0"/>
              <a:t>: a change in sequence between one species and another</a:t>
            </a:r>
          </a:p>
          <a:p>
            <a:r>
              <a:rPr lang="en-GB" sz="1600" b="1" dirty="0"/>
              <a:t>nonsynonymous substitutions</a:t>
            </a:r>
            <a:r>
              <a:rPr lang="en-GB" sz="1600" dirty="0"/>
              <a:t> change the amino acid sequence of the protein</a:t>
            </a:r>
          </a:p>
        </p:txBody>
      </p:sp>
      <p:pic>
        <p:nvPicPr>
          <p:cNvPr id="1026" name="Picture 2" descr="Arabidopsis thaliana [image] | EurekAlert! Science News">
            <a:extLst>
              <a:ext uri="{FF2B5EF4-FFF2-40B4-BE49-F238E27FC236}">
                <a16:creationId xmlns:a16="http://schemas.microsoft.com/office/drawing/2014/main" id="{5EAE64FB-7F14-524C-915C-CE3070C13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881085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osophila melanogaster / KXCI">
            <a:extLst>
              <a:ext uri="{FF2B5EF4-FFF2-40B4-BE49-F238E27FC236}">
                <a16:creationId xmlns:a16="http://schemas.microsoft.com/office/drawing/2014/main" id="{85E954A2-4E05-5B43-88BB-57AAFB4C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852936"/>
            <a:ext cx="4477465" cy="24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DC3EE1-8F8F-A342-BC22-A9D93D704570}"/>
              </a:ext>
            </a:extLst>
          </p:cNvPr>
          <p:cNvSpPr txBox="1"/>
          <p:nvPr/>
        </p:nvSpPr>
        <p:spPr>
          <a:xfrm>
            <a:off x="2135560" y="5170040"/>
            <a:ext cx="1717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Arabidopsis thaliana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9599C-B65D-3B49-803F-B3E6153B8380}"/>
              </a:ext>
            </a:extLst>
          </p:cNvPr>
          <p:cNvSpPr txBox="1"/>
          <p:nvPr/>
        </p:nvSpPr>
        <p:spPr>
          <a:xfrm>
            <a:off x="6665913" y="5170039"/>
            <a:ext cx="2011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Drosophila melanogaster</a:t>
            </a:r>
          </a:p>
        </p:txBody>
      </p:sp>
    </p:spTree>
    <p:extLst>
      <p:ext uri="{BB962C8B-B14F-4D97-AF65-F5344CB8AC3E}">
        <p14:creationId xmlns:p14="http://schemas.microsoft.com/office/powerpoint/2010/main" val="1536258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406B-B528-5649-B773-8A4749B0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567583" cy="1052513"/>
          </a:xfrm>
        </p:spPr>
        <p:txBody>
          <a:bodyPr/>
          <a:lstStyle/>
          <a:p>
            <a:r>
              <a:rPr lang="en-GB" b="1" dirty="0"/>
              <a:t>Case study: The Impact of Protein Architecture on Adaptive 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0C04-D81D-1142-A055-C9A4576C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25610"/>
            <a:ext cx="109728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75ACCD-7935-EC4A-8D26-604AE7D1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39816" y="-2728331"/>
            <a:ext cx="3312368" cy="121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9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406B-B528-5649-B773-8A4749B0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567583" cy="1052513"/>
          </a:xfrm>
        </p:spPr>
        <p:txBody>
          <a:bodyPr/>
          <a:lstStyle/>
          <a:p>
            <a:r>
              <a:rPr lang="en-GB" b="1" dirty="0"/>
              <a:t>Case study: The Impact of Protein Architecture on Adaptive Evolution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71A10-5FF7-2145-9343-44F95109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573266"/>
            <a:ext cx="5616624" cy="5284733"/>
          </a:xfrm>
          <a:prstGeom prst="rect">
            <a:avLst/>
          </a:prstGeom>
        </p:spPr>
      </p:pic>
      <p:pic>
        <p:nvPicPr>
          <p:cNvPr id="8" name="Picture 2" descr="Arabidopsis thaliana [image] | EurekAlert! Science News">
            <a:extLst>
              <a:ext uri="{FF2B5EF4-FFF2-40B4-BE49-F238E27FC236}">
                <a16:creationId xmlns:a16="http://schemas.microsoft.com/office/drawing/2014/main" id="{FB6E524D-3DD5-F74C-AAB8-B7C4707D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006840"/>
            <a:ext cx="1841313" cy="12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rosophila melanogaster / KXCI">
            <a:extLst>
              <a:ext uri="{FF2B5EF4-FFF2-40B4-BE49-F238E27FC236}">
                <a16:creationId xmlns:a16="http://schemas.microsoft.com/office/drawing/2014/main" id="{03781D8B-997B-EB4B-9D60-78195C44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4559234"/>
            <a:ext cx="1778315" cy="98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221635-C719-7E44-BEBA-0A32C16B0ACA}"/>
              </a:ext>
            </a:extLst>
          </p:cNvPr>
          <p:cNvSpPr txBox="1"/>
          <p:nvPr/>
        </p:nvSpPr>
        <p:spPr>
          <a:xfrm>
            <a:off x="1055440" y="902626"/>
            <a:ext cx="1202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rate of protein change (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4C5C97-0F69-9E4F-8773-AE65726D16CA}"/>
              </a:ext>
            </a:extLst>
          </p:cNvPr>
          <p:cNvSpPr txBox="1"/>
          <p:nvPr/>
        </p:nvSpPr>
        <p:spPr>
          <a:xfrm>
            <a:off x="2470539" y="90975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rate of </a:t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non-adaptive protein change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GB" sz="1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C4E25-C40C-C149-99E4-4A078E225EAE}"/>
              </a:ext>
            </a:extLst>
          </p:cNvPr>
          <p:cNvSpPr txBox="1"/>
          <p:nvPr/>
        </p:nvSpPr>
        <p:spPr>
          <a:xfrm>
            <a:off x="4248854" y="906139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rate of </a:t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adaptive protein change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GB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12F93-11C8-A344-A9E2-0741A902D473}"/>
              </a:ext>
            </a:extLst>
          </p:cNvPr>
          <p:cNvSpPr txBox="1"/>
          <p:nvPr/>
        </p:nvSpPr>
        <p:spPr>
          <a:xfrm>
            <a:off x="8832304" y="2276872"/>
            <a:ext cx="2952328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more exposed parts of proteins evolve faster</a:t>
            </a:r>
          </a:p>
          <a:p>
            <a:pPr algn="ctr">
              <a:spcBef>
                <a:spcPts val="600"/>
              </a:spcBef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ctr">
              <a:spcBef>
                <a:spcPts val="600"/>
              </a:spcBef>
            </a:pP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have more adaptive  changes</a:t>
            </a:r>
          </a:p>
          <a:p>
            <a:pPr algn="ctr">
              <a:spcBef>
                <a:spcPts val="600"/>
              </a:spcBef>
            </a:pPr>
            <a:endParaRPr lang="en-GB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57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406B-B528-5649-B773-8A4749B0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567583" cy="1052513"/>
          </a:xfrm>
        </p:spPr>
        <p:txBody>
          <a:bodyPr/>
          <a:lstStyle/>
          <a:p>
            <a:r>
              <a:rPr lang="en-GB" b="1" dirty="0"/>
              <a:t>Case study: The Impact of Protein Architecture on Adaptive Evolution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21635-C719-7E44-BEBA-0A32C16B0ACA}"/>
              </a:ext>
            </a:extLst>
          </p:cNvPr>
          <p:cNvSpPr txBox="1"/>
          <p:nvPr/>
        </p:nvSpPr>
        <p:spPr>
          <a:xfrm>
            <a:off x="767408" y="902626"/>
            <a:ext cx="1202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rate of protein change (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4C5C97-0F69-9E4F-8773-AE65726D16CA}"/>
              </a:ext>
            </a:extLst>
          </p:cNvPr>
          <p:cNvSpPr txBox="1"/>
          <p:nvPr/>
        </p:nvSpPr>
        <p:spPr>
          <a:xfrm>
            <a:off x="2182507" y="90975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rate of </a:t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non-adaptive protein change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GB" sz="1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C4E25-C40C-C149-99E4-4A078E225EAE}"/>
              </a:ext>
            </a:extLst>
          </p:cNvPr>
          <p:cNvSpPr txBox="1"/>
          <p:nvPr/>
        </p:nvSpPr>
        <p:spPr>
          <a:xfrm>
            <a:off x="3960822" y="906139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rate of </a:t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adaptive protein change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GB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D64D9-D322-4243-A12A-49C97B209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1950"/>
          <a:stretch/>
        </p:blipFill>
        <p:spPr>
          <a:xfrm>
            <a:off x="-168696" y="1488230"/>
            <a:ext cx="7920880" cy="5400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78DEDD-5F72-064D-84C0-C009666CBCB1}"/>
              </a:ext>
            </a:extLst>
          </p:cNvPr>
          <p:cNvSpPr txBox="1"/>
          <p:nvPr/>
        </p:nvSpPr>
        <p:spPr>
          <a:xfrm>
            <a:off x="7542169" y="1302025"/>
            <a:ext cx="4117500" cy="2169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highly expressed proteins evolve faster</a:t>
            </a:r>
          </a:p>
          <a:p>
            <a:pPr algn="ctr">
              <a:spcBef>
                <a:spcPts val="600"/>
              </a:spcBef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</a:p>
          <a:p>
            <a:pPr algn="ctr">
              <a:spcBef>
                <a:spcPts val="600"/>
              </a:spcBef>
            </a:pP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do not have more adaptive  changes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825B5-6800-1847-B679-B71329A0D3CE}"/>
              </a:ext>
            </a:extLst>
          </p:cNvPr>
          <p:cNvSpPr txBox="1"/>
          <p:nvPr/>
        </p:nvSpPr>
        <p:spPr>
          <a:xfrm>
            <a:off x="7647177" y="4437112"/>
            <a:ext cx="411750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By looking at evolutionary rates genome-wide we can start to see </a:t>
            </a: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the principles and trends of molecular evolution</a:t>
            </a:r>
          </a:p>
        </p:txBody>
      </p:sp>
    </p:spTree>
    <p:extLst>
      <p:ext uri="{BB962C8B-B14F-4D97-AF65-F5344CB8AC3E}">
        <p14:creationId xmlns:p14="http://schemas.microsoft.com/office/powerpoint/2010/main" val="118998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1"/>
          <p:cNvSpPr txBox="1">
            <a:spLocks/>
          </p:cNvSpPr>
          <p:nvPr/>
        </p:nvSpPr>
        <p:spPr bwMode="auto">
          <a:xfrm>
            <a:off x="-11493" y="2780928"/>
            <a:ext cx="12175068" cy="1052513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pPr algn="ctr"/>
            <a:r>
              <a:rPr lang="en-GB" sz="4000" b="1" kern="0" dirty="0"/>
              <a:t>Review of concepts in population genomics</a:t>
            </a:r>
          </a:p>
          <a:p>
            <a:pPr algn="ctr"/>
            <a:r>
              <a:rPr lang="en-GB" sz="4000" b="1" kern="0" dirty="0"/>
              <a:t>From last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/>
              <a:t>All the articles that I mention can be found here:  </a:t>
            </a:r>
            <a:r>
              <a:rPr lang="en-US" b="1" dirty="0">
                <a:hlinkClick r:id="rId3"/>
              </a:rPr>
              <a:t>https://paperpile.com/shared/RYh93p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5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513"/>
            <a:ext cx="10972800" cy="5256584"/>
          </a:xfrm>
        </p:spPr>
        <p:txBody>
          <a:bodyPr/>
          <a:lstStyle/>
          <a:p>
            <a:r>
              <a:rPr lang="en-GB" dirty="0"/>
              <a:t>Methods in comparative genomics:</a:t>
            </a:r>
          </a:p>
          <a:p>
            <a:pPr lvl="1"/>
            <a:r>
              <a:rPr lang="en-GB" dirty="0"/>
              <a:t>Hypothesis or clade (species group) of interest</a:t>
            </a:r>
          </a:p>
          <a:p>
            <a:pPr lvl="1"/>
            <a:r>
              <a:rPr lang="en-GB" dirty="0"/>
              <a:t>Obtain high quality DNA from multiple species</a:t>
            </a:r>
          </a:p>
          <a:p>
            <a:pPr lvl="1"/>
            <a:r>
              <a:rPr lang="en-GB" dirty="0"/>
              <a:t>Sequence, </a:t>
            </a:r>
            <a:r>
              <a:rPr lang="en-GB" i="1" dirty="0"/>
              <a:t>de novo</a:t>
            </a:r>
            <a:r>
              <a:rPr lang="en-GB" dirty="0"/>
              <a:t> assemble and annotate genomes (+extra data, like </a:t>
            </a:r>
            <a:r>
              <a:rPr lang="en-GB" dirty="0" err="1"/>
              <a:t>RNAseq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Align genomes</a:t>
            </a:r>
          </a:p>
          <a:p>
            <a:pPr lvl="1"/>
            <a:r>
              <a:rPr lang="en-GB" dirty="0"/>
              <a:t>Analyse</a:t>
            </a:r>
          </a:p>
          <a:p>
            <a:r>
              <a:rPr lang="en-GB" dirty="0"/>
              <a:t>Important concepts</a:t>
            </a:r>
          </a:p>
          <a:p>
            <a:pPr lvl="1"/>
            <a:r>
              <a:rPr lang="en-GB" dirty="0"/>
              <a:t>Diversity and divergence are related</a:t>
            </a:r>
          </a:p>
          <a:p>
            <a:pPr lvl="1"/>
            <a:r>
              <a:rPr lang="en-GB" dirty="0"/>
              <a:t>Evolutionary rates vary between genes</a:t>
            </a:r>
          </a:p>
          <a:p>
            <a:pPr lvl="1"/>
            <a:r>
              <a:rPr lang="en-GB" dirty="0"/>
              <a:t>Purifying selection (constraint): expectations and observations</a:t>
            </a:r>
          </a:p>
          <a:p>
            <a:pPr lvl="1"/>
            <a:r>
              <a:rPr lang="en-GB" dirty="0"/>
              <a:t>Adaptive evolution: expectations and observations, tests for selection</a:t>
            </a:r>
          </a:p>
          <a:p>
            <a:pPr lvl="1"/>
            <a:r>
              <a:rPr lang="en-GB" dirty="0"/>
              <a:t>Polygenetic selection and genome-scale data</a:t>
            </a:r>
          </a:p>
          <a:p>
            <a:pPr lvl="1"/>
            <a:r>
              <a:rPr lang="en-GB" dirty="0"/>
              <a:t>With genome-scale data, we can observe </a:t>
            </a:r>
            <a:r>
              <a:rPr lang="en-GB" b="1" dirty="0"/>
              <a:t>principles of molecular adaptation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Summary of important points</a:t>
            </a:r>
          </a:p>
        </p:txBody>
      </p:sp>
    </p:spTree>
    <p:extLst>
      <p:ext uri="{BB962C8B-B14F-4D97-AF65-F5344CB8AC3E}">
        <p14:creationId xmlns:p14="http://schemas.microsoft.com/office/powerpoint/2010/main" val="103718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A0F4-444B-0E42-95F7-91D2FDDB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567583" cy="1052513"/>
          </a:xfrm>
        </p:spPr>
        <p:txBody>
          <a:bodyPr/>
          <a:lstStyle/>
          <a:p>
            <a:r>
              <a:rPr lang="en-GB" b="1" dirty="0"/>
              <a:t>Theta </a:t>
            </a:r>
            <a:r>
              <a:rPr lang="en-GB" dirty="0"/>
              <a:t>𝚯</a:t>
            </a:r>
            <a:r>
              <a:rPr lang="en-GB" b="1" dirty="0"/>
              <a:t> (from last lecture)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66AD-47F8-C042-855E-E4EB6E6C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91" y="134076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3000" dirty="0"/>
              <a:t>In the last lecture I showed this formula:</a:t>
            </a:r>
          </a:p>
          <a:p>
            <a:pPr marL="0" indent="0" algn="ctr">
              <a:buNone/>
            </a:pPr>
            <a:r>
              <a:rPr lang="en-GB" sz="4000" b="1" dirty="0">
                <a:highlight>
                  <a:srgbClr val="FFFF00"/>
                </a:highlight>
              </a:rPr>
              <a:t>𝚯 = 4N</a:t>
            </a:r>
            <a:r>
              <a:rPr lang="en-GB" sz="4000" b="1" baseline="-25000" dirty="0">
                <a:highlight>
                  <a:srgbClr val="FFFF00"/>
                </a:highlight>
              </a:rPr>
              <a:t>e</a:t>
            </a:r>
            <a:r>
              <a:rPr lang="en-GB" sz="4000" b="1" dirty="0">
                <a:highlight>
                  <a:srgbClr val="FFFF00"/>
                </a:highlight>
              </a:rPr>
              <a:t>μ</a:t>
            </a:r>
          </a:p>
          <a:p>
            <a:r>
              <a:rPr lang="en-GB" sz="3000" b="1" dirty="0"/>
              <a:t>𝚯 is </a:t>
            </a:r>
            <a:r>
              <a:rPr lang="en-GB" sz="3000" b="1" kern="1200" dirty="0">
                <a:latin typeface="Arial" charset="0"/>
              </a:rPr>
              <a:t>the population-scaled mutation rate </a:t>
            </a:r>
            <a:r>
              <a:rPr lang="en-GB" sz="3000" kern="1200" dirty="0">
                <a:latin typeface="Arial" charset="0"/>
              </a:rPr>
              <a:t>(the product of the effective population size and the neutral mutation rate)</a:t>
            </a:r>
          </a:p>
          <a:p>
            <a:r>
              <a:rPr lang="en-GB" sz="3000" dirty="0"/>
              <a:t>N</a:t>
            </a:r>
            <a:r>
              <a:rPr lang="en-GB" sz="3000" baseline="-25000" dirty="0"/>
              <a:t>e</a:t>
            </a:r>
            <a:r>
              <a:rPr lang="en-GB" sz="3000" dirty="0"/>
              <a:t> is the effective population size</a:t>
            </a:r>
          </a:p>
          <a:p>
            <a:r>
              <a:rPr lang="en-GB" sz="3200" b="1" dirty="0" err="1"/>
              <a:t>μ</a:t>
            </a:r>
            <a:r>
              <a:rPr lang="en-GB" sz="3200" b="1" dirty="0"/>
              <a:t> </a:t>
            </a:r>
            <a:r>
              <a:rPr lang="en-GB" sz="3000" dirty="0"/>
              <a:t>is the mutation rate</a:t>
            </a:r>
            <a:br>
              <a:rPr lang="en-GB" sz="3000" kern="1200" dirty="0">
                <a:latin typeface="Arial" charset="0"/>
              </a:rPr>
            </a:br>
            <a:endParaRPr lang="en-GB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00981-30BB-1B44-B447-8340EB097F4B}"/>
              </a:ext>
            </a:extLst>
          </p:cNvPr>
          <p:cNvSpPr txBox="1"/>
          <p:nvPr/>
        </p:nvSpPr>
        <p:spPr>
          <a:xfrm>
            <a:off x="59668" y="6093296"/>
            <a:ext cx="1213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NB: 𝚯 (pronounced ‘theta’) and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(pronounced ‘mu’)  are Greek letters that are often used in population genetics. But not always! Tajima used M rather than 𝚯… </a:t>
            </a:r>
          </a:p>
        </p:txBody>
      </p:sp>
    </p:spTree>
    <p:extLst>
      <p:ext uri="{BB962C8B-B14F-4D97-AF65-F5344CB8AC3E}">
        <p14:creationId xmlns:p14="http://schemas.microsoft.com/office/powerpoint/2010/main" val="186622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A0F4-444B-0E42-95F7-91D2FDDB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567583" cy="1052513"/>
          </a:xfrm>
        </p:spPr>
        <p:txBody>
          <a:bodyPr/>
          <a:lstStyle/>
          <a:p>
            <a:r>
              <a:rPr lang="en-GB" b="1" dirty="0"/>
              <a:t>Why is 𝚯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66AD-47F8-C042-855E-E4EB6E6C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>
                <a:highlight>
                  <a:srgbClr val="FFFF00"/>
                </a:highlight>
                <a:cs typeface="Calibri" panose="020F0502020204030204" pitchFamily="34" charset="0"/>
              </a:rPr>
              <a:t>𝚯 = 4N</a:t>
            </a:r>
            <a:r>
              <a:rPr lang="en-GB" sz="4000" b="1" baseline="-25000" dirty="0">
                <a:highlight>
                  <a:srgbClr val="FFFF00"/>
                </a:highlight>
                <a:cs typeface="Calibri" panose="020F0502020204030204" pitchFamily="34" charset="0"/>
              </a:rPr>
              <a:t>e</a:t>
            </a:r>
            <a:r>
              <a:rPr lang="en-GB" sz="4000" b="1" dirty="0">
                <a:highlight>
                  <a:srgbClr val="FFFF00"/>
                </a:highlight>
                <a:cs typeface="Calibri" panose="020F0502020204030204" pitchFamily="34" charset="0"/>
              </a:rPr>
              <a:t>μ</a:t>
            </a:r>
          </a:p>
          <a:p>
            <a:pPr marL="0" indent="0">
              <a:buNone/>
            </a:pPr>
            <a:r>
              <a:rPr lang="en-GB" sz="2800" b="1" dirty="0">
                <a:cs typeface="Calibri" panose="020F0502020204030204" pitchFamily="34" charset="0"/>
              </a:rPr>
              <a:t>𝚯 </a:t>
            </a:r>
            <a:r>
              <a:rPr lang="en-GB" sz="2800" b="1" kern="1200" dirty="0">
                <a:cs typeface="Calibri" panose="020F0502020204030204" pitchFamily="34" charset="0"/>
              </a:rPr>
              <a:t>can be estimated from population genomic data in two ways:</a:t>
            </a:r>
          </a:p>
          <a:p>
            <a:r>
              <a:rPr lang="en-GB" sz="2800" b="1" dirty="0">
                <a:cs typeface="Calibri" panose="020F0502020204030204" pitchFamily="34" charset="0"/>
              </a:rPr>
              <a:t>Watterson’s estimator of 𝚯 </a:t>
            </a:r>
            <a:r>
              <a:rPr lang="en-GB" sz="2800" dirty="0">
                <a:cs typeface="Calibri" panose="020F0502020204030204" pitchFamily="34" charset="0"/>
              </a:rPr>
              <a:t>(𝚯</a:t>
            </a:r>
            <a:r>
              <a:rPr lang="en-GB" sz="2800" baseline="-25000" dirty="0">
                <a:cs typeface="Calibri" panose="020F0502020204030204" pitchFamily="34" charset="0"/>
              </a:rPr>
              <a:t>W</a:t>
            </a:r>
            <a:r>
              <a:rPr lang="en-GB" sz="2800" dirty="0">
                <a:cs typeface="Calibri" panose="020F0502020204030204" pitchFamily="34" charset="0"/>
              </a:rPr>
              <a:t>): uses sample-size adjusted counts the number of polymorphic sites to estimate 𝚯.</a:t>
            </a:r>
            <a:endParaRPr lang="en-GB" sz="2800" baseline="-25000" dirty="0">
              <a:cs typeface="Calibri" panose="020F0502020204030204" pitchFamily="34" charset="0"/>
            </a:endParaRPr>
          </a:p>
          <a:p>
            <a:r>
              <a:rPr lang="en-GB" sz="2800" b="1" dirty="0">
                <a:cs typeface="Calibri" panose="020F0502020204030204" pitchFamily="34" charset="0"/>
              </a:rPr>
              <a:t>Nucleotide diversity is another estimator</a:t>
            </a:r>
            <a:r>
              <a:rPr lang="en-GB" sz="2800" dirty="0">
                <a:cs typeface="Calibri" panose="020F0502020204030204" pitchFamily="34" charset="0"/>
              </a:rPr>
              <a:t> (π, or 𝚯</a:t>
            </a:r>
            <a:r>
              <a:rPr lang="en-GB" sz="2800" baseline="-25000" dirty="0">
                <a:cs typeface="Calibri" panose="020F0502020204030204" pitchFamily="34" charset="0"/>
              </a:rPr>
              <a:t>π</a:t>
            </a:r>
            <a:r>
              <a:rPr lang="en-GB" sz="2800" dirty="0">
                <a:cs typeface="Calibri" panose="020F0502020204030204" pitchFamily="34" charset="0"/>
              </a:rPr>
              <a:t>): uses the average pairwise difference to estimate 𝚯.</a:t>
            </a:r>
          </a:p>
          <a:p>
            <a:r>
              <a:rPr lang="en-GB" sz="2800" kern="1200" dirty="0">
                <a:cs typeface="Calibri" panose="020F0502020204030204" pitchFamily="34" charset="0"/>
              </a:rPr>
              <a:t>Because </a:t>
            </a:r>
            <a:r>
              <a:rPr lang="en-GB" sz="2800" b="1" dirty="0">
                <a:cs typeface="Calibri" panose="020F0502020204030204" pitchFamily="34" charset="0"/>
              </a:rPr>
              <a:t>𝚯 = 4N</a:t>
            </a:r>
            <a:r>
              <a:rPr lang="en-GB" sz="2800" b="1" baseline="-25000" dirty="0">
                <a:cs typeface="Calibri" panose="020F0502020204030204" pitchFamily="34" charset="0"/>
              </a:rPr>
              <a:t>e</a:t>
            </a:r>
            <a:r>
              <a:rPr lang="en-GB" sz="2800" b="1" dirty="0">
                <a:cs typeface="Calibri" panose="020F0502020204030204" pitchFamily="34" charset="0"/>
              </a:rPr>
              <a:t>μ if we know 𝚯 and </a:t>
            </a:r>
            <a:r>
              <a:rPr lang="en-GB" sz="2800" b="1" dirty="0" err="1">
                <a:cs typeface="Calibri" panose="020F0502020204030204" pitchFamily="34" charset="0"/>
              </a:rPr>
              <a:t>μ</a:t>
            </a:r>
            <a:r>
              <a:rPr lang="en-GB" sz="2800" b="1" dirty="0">
                <a:cs typeface="Calibri" panose="020F0502020204030204" pitchFamily="34" charset="0"/>
              </a:rPr>
              <a:t> we can work out N</a:t>
            </a:r>
            <a:r>
              <a:rPr lang="en-GB" sz="2800" b="1" baseline="-25000" dirty="0">
                <a:cs typeface="Calibri" panose="020F0502020204030204" pitchFamily="34" charset="0"/>
              </a:rPr>
              <a:t>e</a:t>
            </a:r>
            <a:r>
              <a:rPr lang="en-GB" sz="2800" b="1" dirty="0">
                <a:cs typeface="Calibri" panose="020F0502020204030204" pitchFamily="34" charset="0"/>
              </a:rPr>
              <a:t> the population size - just from DNA sequence data!</a:t>
            </a:r>
          </a:p>
          <a:p>
            <a:pPr marL="0" indent="0">
              <a:buNone/>
            </a:pPr>
            <a:r>
              <a:rPr lang="en-GB" sz="2800" kern="1200" dirty="0">
                <a:cs typeface="Calibri" panose="020F0502020204030204" pitchFamily="34" charset="0"/>
              </a:rPr>
              <a:t>PS: Tajima’s uses the difference between these two estimators</a:t>
            </a:r>
            <a:br>
              <a:rPr lang="en-GB" sz="3000" kern="1200" dirty="0">
                <a:latin typeface="Arial" charset="0"/>
              </a:rPr>
            </a:b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942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513"/>
            <a:ext cx="10972800" cy="5256584"/>
          </a:xfrm>
        </p:spPr>
        <p:txBody>
          <a:bodyPr/>
          <a:lstStyle/>
          <a:p>
            <a:r>
              <a:rPr lang="en-GB" sz="1800" dirty="0"/>
              <a:t>Population genomics methods are:</a:t>
            </a:r>
          </a:p>
          <a:p>
            <a:pPr lvl="1"/>
            <a:r>
              <a:rPr lang="en-GB" sz="1800" dirty="0"/>
              <a:t>Hypothesis/query</a:t>
            </a:r>
          </a:p>
          <a:p>
            <a:pPr lvl="1"/>
            <a:r>
              <a:rPr lang="en-GB" sz="1800" dirty="0"/>
              <a:t>Sample collection, DNA extraction</a:t>
            </a:r>
          </a:p>
          <a:p>
            <a:pPr lvl="1"/>
            <a:r>
              <a:rPr lang="en-GB" sz="1800" dirty="0"/>
              <a:t>Sequencing, read mapping, variant calling</a:t>
            </a:r>
          </a:p>
          <a:p>
            <a:pPr lvl="1"/>
            <a:r>
              <a:rPr lang="en-GB" sz="1800" dirty="0"/>
              <a:t>Analysis</a:t>
            </a:r>
          </a:p>
          <a:p>
            <a:r>
              <a:rPr lang="en-GB" sz="1800" dirty="0"/>
              <a:t>Genome wide summary statistics:</a:t>
            </a:r>
          </a:p>
          <a:p>
            <a:pPr lvl="1"/>
            <a:r>
              <a:rPr lang="en-GB" sz="1800" dirty="0"/>
              <a:t>π (average pairwise diversity)</a:t>
            </a:r>
          </a:p>
          <a:p>
            <a:pPr lvl="1"/>
            <a:r>
              <a:rPr lang="en-GB" sz="1800" dirty="0"/>
              <a:t>Two measures of allele frequencies (MAF, DAF)</a:t>
            </a:r>
          </a:p>
          <a:p>
            <a:pPr lvl="1"/>
            <a:r>
              <a:rPr lang="en-GB" sz="1800" dirty="0"/>
              <a:t>Tajima’s D</a:t>
            </a:r>
          </a:p>
          <a:p>
            <a:pPr lvl="1"/>
            <a:r>
              <a:rPr lang="en-GB" sz="1800" b="1" dirty="0"/>
              <a:t>𝚯 = 4N</a:t>
            </a:r>
            <a:r>
              <a:rPr lang="en-GB" sz="1800" b="1" baseline="-25000" dirty="0"/>
              <a:t>e</a:t>
            </a:r>
            <a:r>
              <a:rPr lang="en-GB" sz="1800" b="1" dirty="0"/>
              <a:t>μ</a:t>
            </a:r>
            <a:endParaRPr lang="en-GB" sz="1800" dirty="0"/>
          </a:p>
          <a:p>
            <a:r>
              <a:rPr lang="en-GB" sz="1800" dirty="0"/>
              <a:t>Population structure can be inferred from sequencing data </a:t>
            </a:r>
          </a:p>
          <a:p>
            <a:r>
              <a:rPr lang="en-GB" sz="1800" dirty="0"/>
              <a:t>Linkage of alleles on chromosomes</a:t>
            </a:r>
          </a:p>
          <a:p>
            <a:r>
              <a:rPr lang="en-GB" sz="1800" dirty="0"/>
              <a:t>Purifying selection: expectations and observations</a:t>
            </a:r>
          </a:p>
          <a:p>
            <a:r>
              <a:rPr lang="en-GB" sz="1800" dirty="0"/>
              <a:t>Adaptive selection: expectations and observations</a:t>
            </a:r>
          </a:p>
          <a:p>
            <a:r>
              <a:rPr lang="en-GB" sz="1800" dirty="0"/>
              <a:t>Polygenetic selection and genome-scale data</a:t>
            </a:r>
          </a:p>
          <a:p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Summary of important points</a:t>
            </a:r>
          </a:p>
        </p:txBody>
      </p:sp>
    </p:spTree>
    <p:extLst>
      <p:ext uri="{BB962C8B-B14F-4D97-AF65-F5344CB8AC3E}">
        <p14:creationId xmlns:p14="http://schemas.microsoft.com/office/powerpoint/2010/main" val="115753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2564904"/>
            <a:ext cx="12175068" cy="19442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pPr algn="ctr"/>
            <a:r>
              <a:rPr lang="en-GB" sz="7000" b="1" kern="0" dirty="0">
                <a:solidFill>
                  <a:schemeClr val="tx1"/>
                </a:solidFill>
              </a:rPr>
              <a:t>pause point 1</a:t>
            </a:r>
          </a:p>
          <a:p>
            <a:pPr algn="ctr"/>
            <a:r>
              <a:rPr lang="en-GB" sz="4000" b="1" kern="0" dirty="0">
                <a:solidFill>
                  <a:schemeClr val="tx1"/>
                </a:solidFill>
              </a:rPr>
              <a:t>Next: comparative genomics</a:t>
            </a:r>
          </a:p>
        </p:txBody>
      </p:sp>
    </p:spTree>
    <p:extLst>
      <p:ext uri="{BB962C8B-B14F-4D97-AF65-F5344CB8AC3E}">
        <p14:creationId xmlns:p14="http://schemas.microsoft.com/office/powerpoint/2010/main" val="302077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08920"/>
            <a:ext cx="12175068" cy="1052513"/>
          </a:xfrm>
        </p:spPr>
        <p:txBody>
          <a:bodyPr/>
          <a:lstStyle/>
          <a:p>
            <a:pPr algn="ctr"/>
            <a:r>
              <a:rPr lang="en-GB" sz="8000" b="1" dirty="0"/>
              <a:t>Comparative genomics</a:t>
            </a:r>
          </a:p>
        </p:txBody>
      </p:sp>
    </p:spTree>
    <p:extLst>
      <p:ext uri="{BB962C8B-B14F-4D97-AF65-F5344CB8AC3E}">
        <p14:creationId xmlns:p14="http://schemas.microsoft.com/office/powerpoint/2010/main" val="252058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75068" cy="1052513"/>
          </a:xfrm>
        </p:spPr>
        <p:txBody>
          <a:bodyPr/>
          <a:lstStyle/>
          <a:p>
            <a:r>
              <a:rPr lang="en-GB" b="1" dirty="0"/>
              <a:t>Part 2: Comparative genomics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1217506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/>
              <a:t>All the articles that I mention can be found here:  </a:t>
            </a:r>
            <a:r>
              <a:rPr lang="en-US" b="1" dirty="0">
                <a:hlinkClick r:id="rId2"/>
              </a:rPr>
              <a:t>https://paperpile.com/shared/RYh93p</a:t>
            </a:r>
            <a:r>
              <a:rPr lang="en-US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25522"/>
            <a:ext cx="10873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What is comparative genomics?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How we gather the data.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What can we find out from comparative genomics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Concepts: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Diversity within species gives rise to divergence between species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Evolutionary rates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Purifying selection (constraint): expectations and observations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Adaptive evolution: expectations and observations, tests for selection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Polygenetic selection and genome-scale data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Case studies: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Evolutionary constraint in mammalian genomes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The McDonald-</a:t>
            </a:r>
            <a:r>
              <a:rPr lang="en-GB" sz="2000" dirty="0" err="1">
                <a:latin typeface="Calibri" charset="0"/>
                <a:ea typeface="Calibri" charset="0"/>
                <a:cs typeface="Calibri" charset="0"/>
              </a:rPr>
              <a:t>Kreitman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 test and evolution in the human genome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352" y="1021244"/>
            <a:ext cx="3935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>
                <a:latin typeface="Calibri" charset="0"/>
                <a:ea typeface="Calibri" charset="0"/>
                <a:cs typeface="Calibri" charset="0"/>
              </a:rPr>
              <a:t>This lecture</a:t>
            </a:r>
            <a:r>
              <a:rPr lang="en-GB" sz="2000" b="1" dirty="0">
                <a:latin typeface="Calibri" charset="0"/>
                <a:ea typeface="Calibri" charset="0"/>
                <a:cs typeface="Calibri" charset="0"/>
              </a:rPr>
              <a:t>: comparative genomics</a:t>
            </a:r>
          </a:p>
        </p:txBody>
      </p:sp>
    </p:spTree>
    <p:extLst>
      <p:ext uri="{BB962C8B-B14F-4D97-AF65-F5344CB8AC3E}">
        <p14:creationId xmlns:p14="http://schemas.microsoft.com/office/powerpoint/2010/main" val="805528898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4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widescreen Genes Genomes in Populations and Evolution.potx" id="{D304D356-6D86-4D7B-8278-A2CE8386C339}" vid="{18E61427-6839-4738-8A99-CCE5E7E49B73}"/>
    </a:ext>
  </a:extLst>
</a:theme>
</file>

<file path=ppt/theme/theme2.xml><?xml version="1.0" encoding="utf-8"?>
<a:theme xmlns:a="http://schemas.openxmlformats.org/drawingml/2006/main" name="2_Default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2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widescreen Genes Genomes in Populations and Evolution.potx" id="{D304D356-6D86-4D7B-8278-A2CE8386C339}" vid="{BDD73EB0-A5D0-4B41-9614-4DED51097F4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widescreen Genes Genomes in Populations and Evolution</Template>
  <TotalTime>11424</TotalTime>
  <Words>2324</Words>
  <Application>Microsoft Macintosh PowerPoint</Application>
  <PresentationFormat>Widescreen</PresentationFormat>
  <Paragraphs>320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</vt:lpstr>
      <vt:lpstr>Tahoma</vt:lpstr>
      <vt:lpstr>1_Default Design</vt:lpstr>
      <vt:lpstr>2_Default Design</vt:lpstr>
      <vt:lpstr>Genes and Genomes in Populations and Evolution </vt:lpstr>
      <vt:lpstr>Population genomics and comparative genomics</vt:lpstr>
      <vt:lpstr>PowerPoint Presentation</vt:lpstr>
      <vt:lpstr>Theta 𝚯 (from last lecture)</vt:lpstr>
      <vt:lpstr>Why is 𝚯 important?</vt:lpstr>
      <vt:lpstr>PowerPoint Presentation</vt:lpstr>
      <vt:lpstr>PowerPoint Presentation</vt:lpstr>
      <vt:lpstr>Comparative genomics</vt:lpstr>
      <vt:lpstr>Part 2: Comparative genomics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study: The Impact of Protein Architecture on Adaptive Evolution </vt:lpstr>
      <vt:lpstr>Case study: The Impact of Protein Architecture on Adaptive Evolution </vt:lpstr>
      <vt:lpstr>Case study: The Impact of Protein Architecture on Adaptive Evolution </vt:lpstr>
      <vt:lpstr>Case study: The Impact of Protein Architecture on Adaptive Evolution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Jeffares</dc:creator>
  <cp:lastModifiedBy>Daniel Jeffares</cp:lastModifiedBy>
  <cp:revision>341</cp:revision>
  <cp:lastPrinted>2020-04-24T09:57:53Z</cp:lastPrinted>
  <dcterms:created xsi:type="dcterms:W3CDTF">2019-01-21T13:41:55Z</dcterms:created>
  <dcterms:modified xsi:type="dcterms:W3CDTF">2021-03-09T21:35:15Z</dcterms:modified>
</cp:coreProperties>
</file>