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2"/>
  </p:notesMasterIdLst>
  <p:handoutMasterIdLst>
    <p:handoutMasterId r:id="rId33"/>
  </p:handoutMasterIdLst>
  <p:sldIdLst>
    <p:sldId id="814" r:id="rId3"/>
    <p:sldId id="985" r:id="rId4"/>
    <p:sldId id="993" r:id="rId5"/>
    <p:sldId id="994" r:id="rId6"/>
    <p:sldId id="986" r:id="rId7"/>
    <p:sldId id="984" r:id="rId8"/>
    <p:sldId id="958" r:id="rId9"/>
    <p:sldId id="959" r:id="rId10"/>
    <p:sldId id="988" r:id="rId11"/>
    <p:sldId id="838" r:id="rId12"/>
    <p:sldId id="956" r:id="rId13"/>
    <p:sldId id="957" r:id="rId14"/>
    <p:sldId id="906" r:id="rId15"/>
    <p:sldId id="948" r:id="rId16"/>
    <p:sldId id="954" r:id="rId17"/>
    <p:sldId id="961" r:id="rId18"/>
    <p:sldId id="964" r:id="rId19"/>
    <p:sldId id="966" r:id="rId20"/>
    <p:sldId id="967" r:id="rId21"/>
    <p:sldId id="975" r:id="rId22"/>
    <p:sldId id="976" r:id="rId23"/>
    <p:sldId id="977" r:id="rId24"/>
    <p:sldId id="978" r:id="rId25"/>
    <p:sldId id="979" r:id="rId26"/>
    <p:sldId id="980" r:id="rId27"/>
    <p:sldId id="982" r:id="rId28"/>
    <p:sldId id="907" r:id="rId29"/>
    <p:sldId id="989" r:id="rId30"/>
    <p:sldId id="992" r:id="rId31"/>
  </p:sldIdLst>
  <p:sldSz cx="9144000" cy="6858000" type="screen4x3"/>
  <p:notesSz cx="6797675" cy="987425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FF0000"/>
    <a:srgbClr val="000000"/>
    <a:srgbClr val="57F7FB"/>
    <a:srgbClr val="FFFFFF"/>
    <a:srgbClr val="5F5F5F"/>
    <a:srgbClr val="1C1C1C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58" autoAdjust="0"/>
    <p:restoredTop sz="91837" autoAdjust="0"/>
  </p:normalViewPr>
  <p:slideViewPr>
    <p:cSldViewPr>
      <p:cViewPr varScale="1">
        <p:scale>
          <a:sx n="117" d="100"/>
          <a:sy n="117" d="100"/>
        </p:scale>
        <p:origin x="23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32EC17B7-EBE0-497A-95D6-87E0AECC9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92401"/>
            <a:ext cx="5438464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6CB8392-2C32-4AAC-8FEF-7190FDE67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1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78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Explaining what</a:t>
            </a:r>
            <a:r>
              <a:rPr lang="en-GB" baseline="0" dirty="0"/>
              <a:t> is an alignment. Consensus? </a:t>
            </a:r>
            <a:r>
              <a:rPr lang="en-GB" baseline="0" dirty="0" err="1"/>
              <a:t>Indels</a:t>
            </a:r>
            <a:r>
              <a:rPr lang="en-GB" baseline="0" dirty="0"/>
              <a:t>? Conserved regions. Process of getting from individual sequences to an alignment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22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chromosome</a:t>
            </a:r>
            <a:r>
              <a:rPr lang="en-GB" baseline="0" dirty="0"/>
              <a:t> 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9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77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9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84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3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DNA sequence</a:t>
            </a:r>
            <a:r>
              <a:rPr lang="en-GB" baseline="0" dirty="0"/>
              <a:t> data is has become much much cheaper over the last ten years. We now measure if in cost/base or cost/human genome.</a:t>
            </a:r>
          </a:p>
          <a:p>
            <a:r>
              <a:rPr lang="en-GB" baseline="0" dirty="0"/>
              <a:t>It has also improved its output vastly. </a:t>
            </a:r>
            <a:r>
              <a:rPr lang="en-GB" b="1" baseline="0" dirty="0"/>
              <a:t>This has transformed genetics and genomics.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0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DNA sequence</a:t>
            </a:r>
            <a:r>
              <a:rPr lang="en-GB" baseline="0" dirty="0"/>
              <a:t> data is has become much much cheaper over the last ten years. We now measure if in cost/base or cost/human genome.</a:t>
            </a:r>
          </a:p>
          <a:p>
            <a:r>
              <a:rPr lang="en-GB" baseline="0" dirty="0"/>
              <a:t>It has also improved its output vastly. </a:t>
            </a:r>
            <a:r>
              <a:rPr lang="en-GB" b="1" baseline="0" dirty="0"/>
              <a:t>This has transformed genetics and genomics.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Explaining what</a:t>
            </a:r>
            <a:r>
              <a:rPr lang="en-GB" baseline="0" dirty="0"/>
              <a:t> is an alignment. Consensus? </a:t>
            </a:r>
            <a:r>
              <a:rPr lang="en-GB" baseline="0" dirty="0" err="1"/>
              <a:t>Indels</a:t>
            </a:r>
            <a:r>
              <a:rPr lang="en-GB" baseline="0" dirty="0"/>
              <a:t>? Conserved regions. Process of getting from individual sequences to an alignment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6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Explaining what</a:t>
            </a:r>
            <a:r>
              <a:rPr lang="en-GB" baseline="0" dirty="0"/>
              <a:t> is an alignment. Consensus? </a:t>
            </a:r>
            <a:r>
              <a:rPr lang="en-GB" baseline="0" dirty="0" err="1"/>
              <a:t>Indels</a:t>
            </a:r>
            <a:r>
              <a:rPr lang="en-GB" baseline="0" dirty="0"/>
              <a:t>? Conserved regions. Process of getting from individual sequences to an alignment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6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Explaining what</a:t>
            </a:r>
            <a:r>
              <a:rPr lang="en-GB" baseline="0" dirty="0"/>
              <a:t> is an alignment. Consensus? </a:t>
            </a:r>
            <a:r>
              <a:rPr lang="en-GB" baseline="0" dirty="0" err="1"/>
              <a:t>Indels</a:t>
            </a:r>
            <a:r>
              <a:rPr lang="en-GB" baseline="0" dirty="0"/>
              <a:t>? Conserved regions. Process of getting from individual sequences to an alignment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6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Hypothesis</a:t>
            </a:r>
            <a:r>
              <a:rPr lang="en-GB" baseline="0" dirty="0"/>
              <a:t>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6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8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8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0CE6-3739-490D-BF14-7F7D27A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E652-7FE6-4EF5-8C63-B0F0C704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E863-2F29-42C4-898A-4214DA07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7D45-A093-9F4A-AAD4-F4C6CBDE02DC}" type="datetimeFigureOut">
              <a:rPr lang="en-US"/>
              <a:pPr>
                <a:defRPr/>
              </a:pPr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8CCB-8478-934B-9FB2-E66AF41F8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68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3E20-DE6E-4CC3-8A04-5F0FDF2A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0DA7-7703-463A-8F6E-93EB5F95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88C1-83FD-44A3-8DCE-E74C4A7B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C51F-D3F9-41BD-9432-CFC0B4A35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3FFA-3182-4542-ADF1-C8C6C920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2916-3E31-41E1-B30B-91F3CD873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1B22-A73E-4B05-A3D6-9180BE9FB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7D09-86C6-4BCC-BBE5-6585D568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4D3E2-8D6C-418E-BD73-55C305B7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9593734-E5DF-3445-B54C-49C115380B63}" type="datetimeFigureOut">
              <a:rPr lang="en-US"/>
              <a:pPr>
                <a:defRPr/>
              </a:pPr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7B2A180-6508-ED43-8EA7-B60520D52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45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mology_(biology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st_of_sequence_alignment_software#Multiple_sequence_alignme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628799"/>
          </a:xfrm>
        </p:spPr>
        <p:txBody>
          <a:bodyPr/>
          <a:lstStyle/>
          <a:p>
            <a:pPr eaLnBrk="1" hangingPunct="1"/>
            <a:r>
              <a:rPr lang="en-GB" sz="3200" b="1" dirty="0"/>
              <a:t>BIO00058M:</a:t>
            </a:r>
            <a:r>
              <a:rPr lang="en-GB" sz="3200" dirty="0"/>
              <a:t> Sequence Analysis</a:t>
            </a:r>
            <a:br>
              <a:rPr lang="en-GB" sz="4000" dirty="0"/>
            </a:br>
            <a:r>
              <a:rPr lang="en-GB" sz="3600" b="1" dirty="0"/>
              <a:t>Lecture 1</a:t>
            </a:r>
            <a:br>
              <a:rPr lang="en-GB" sz="3600" b="1" dirty="0"/>
            </a:br>
            <a:r>
              <a:rPr lang="en-GB" sz="3600" b="1" dirty="0"/>
              <a:t>Analysis of “low” throughput sequence </a:t>
            </a:r>
            <a:endParaRPr lang="en-US" sz="36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733256"/>
            <a:ext cx="9143999" cy="509575"/>
          </a:xfrm>
          <a:noFill/>
        </p:spPr>
        <p:txBody>
          <a:bodyPr/>
          <a:lstStyle/>
          <a:p>
            <a:pPr eaLnBrk="1" hangingPunct="1"/>
            <a:r>
              <a:rPr lang="en-GB" sz="2400" b="1" dirty="0"/>
              <a:t>Daniel Jeffares</a:t>
            </a:r>
            <a:br>
              <a:rPr lang="en-GB" sz="2400" b="1" dirty="0"/>
            </a:br>
            <a:endParaRPr lang="en-GB" sz="2400" b="1" dirty="0"/>
          </a:p>
        </p:txBody>
      </p:sp>
      <p:sp>
        <p:nvSpPr>
          <p:cNvPr id="2" name="AutoShape 7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3" y="3429000"/>
            <a:ext cx="5784577" cy="1906956"/>
          </a:xfrm>
          <a:prstGeom prst="rect">
            <a:avLst/>
          </a:prstGeom>
        </p:spPr>
      </p:pic>
      <p:pic>
        <p:nvPicPr>
          <p:cNvPr id="1026" name="Picture 2" descr="https://seqcore.brcf.med.umich.edu/sites/default/files/images/some_noi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0" y="1772816"/>
            <a:ext cx="5836420" cy="15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6" t="18518" r="31984" b="32099"/>
          <a:stretch/>
        </p:blipFill>
        <p:spPr bwMode="auto">
          <a:xfrm>
            <a:off x="6181123" y="1843054"/>
            <a:ext cx="2962878" cy="338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What is a multiple sequence alignment?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11936"/>
          <a:stretch/>
        </p:blipFill>
        <p:spPr>
          <a:xfrm>
            <a:off x="80392" y="836712"/>
            <a:ext cx="9028112" cy="2654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12450"/>
          <a:stretch/>
        </p:blipFill>
        <p:spPr>
          <a:xfrm>
            <a:off x="116904" y="3890212"/>
            <a:ext cx="8991600" cy="2635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4" y="6488668"/>
            <a:ext cx="632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DNA alignment of the </a:t>
            </a:r>
            <a:r>
              <a:rPr lang="en-GB" i="1" dirty="0" err="1"/>
              <a:t>Tpi</a:t>
            </a:r>
            <a:r>
              <a:rPr lang="en-GB" i="1" dirty="0"/>
              <a:t> </a:t>
            </a:r>
            <a:r>
              <a:rPr lang="en-GB" dirty="0"/>
              <a:t>gene from </a:t>
            </a:r>
            <a:r>
              <a:rPr lang="en-GB" dirty="0" err="1"/>
              <a:t>ithomiine</a:t>
            </a:r>
            <a:r>
              <a:rPr lang="en-GB" dirty="0"/>
              <a:t> butterflies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64088" y="3419708"/>
            <a:ext cx="3744416" cy="369332"/>
            <a:chOff x="5364088" y="3419708"/>
            <a:chExt cx="3744416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364088" y="3789040"/>
              <a:ext cx="37444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24997" y="3419708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Conserved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2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Consensus sequence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504" y="6488668"/>
            <a:ext cx="610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DNA alignment of the </a:t>
            </a:r>
            <a:r>
              <a:rPr lang="en-GB" i="1" dirty="0" err="1"/>
              <a:t>Tpi</a:t>
            </a:r>
            <a:r>
              <a:rPr lang="en-GB" i="1" dirty="0"/>
              <a:t> </a:t>
            </a:r>
            <a:r>
              <a:rPr lang="en-GB" dirty="0"/>
              <a:t>gene from </a:t>
            </a:r>
            <a:r>
              <a:rPr lang="en-GB" dirty="0" err="1"/>
              <a:t>ithomiine</a:t>
            </a:r>
            <a:r>
              <a:rPr lang="en-GB" dirty="0"/>
              <a:t> butterflies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098230" cy="2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" y="1249435"/>
            <a:ext cx="9128496" cy="229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284984"/>
            <a:ext cx="9098230" cy="263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274" y="5973527"/>
            <a:ext cx="9098230" cy="263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Consensus sequence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504" y="6488668"/>
            <a:ext cx="610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DNA alignment of the </a:t>
            </a:r>
            <a:r>
              <a:rPr lang="en-GB" i="1" dirty="0" err="1"/>
              <a:t>Tpi</a:t>
            </a:r>
            <a:r>
              <a:rPr lang="en-GB" i="1" dirty="0"/>
              <a:t> </a:t>
            </a:r>
            <a:r>
              <a:rPr lang="en-GB" dirty="0"/>
              <a:t>gene from </a:t>
            </a:r>
            <a:r>
              <a:rPr lang="en-GB" dirty="0" err="1"/>
              <a:t>ithomiine</a:t>
            </a:r>
            <a:r>
              <a:rPr lang="en-GB" dirty="0"/>
              <a:t> butterflies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098230" cy="2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" y="1249435"/>
            <a:ext cx="9128496" cy="229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7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What is a multiple sequence alignment?</a:t>
            </a:r>
            <a:endParaRPr lang="en-US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1700808"/>
            <a:ext cx="82296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2000" kern="0" dirty="0"/>
              <a:t>DNA or protein sequences aligned such that positions with same history are aligned with each other</a:t>
            </a:r>
          </a:p>
          <a:p>
            <a:pPr eaLnBrk="1" hangingPunct="1"/>
            <a:r>
              <a:rPr lang="en-GB" sz="2000" dirty="0">
                <a:cs typeface="Times New Roman" charset="0"/>
              </a:rPr>
              <a:t>A MSA is based on the hypothesis that all sequences are related, i.e., trace back to same common ancestor</a:t>
            </a:r>
          </a:p>
          <a:p>
            <a:pPr eaLnBrk="1" hangingPunct="1"/>
            <a:r>
              <a:rPr lang="en-GB" sz="2000" dirty="0">
                <a:cs typeface="Times New Roman" charset="0"/>
              </a:rPr>
              <a:t>Sequences that trace back to same common ancestor are </a:t>
            </a:r>
            <a:r>
              <a:rPr lang="en-GB" sz="2000" b="1" dirty="0">
                <a:cs typeface="Times New Roman" charset="0"/>
              </a:rPr>
              <a:t>homologous* </a:t>
            </a:r>
            <a:r>
              <a:rPr lang="en-GB" sz="2000" dirty="0"/>
              <a:t>alignment = collection of hypotheses</a:t>
            </a:r>
          </a:p>
          <a:p>
            <a:pPr lvl="1" eaLnBrk="1" hangingPunct="1">
              <a:buFont typeface="Wingdings" charset="2"/>
              <a:buNone/>
              <a:tabLst>
                <a:tab pos="342900" algn="l"/>
                <a:tab pos="685800" algn="l"/>
              </a:tabLst>
            </a:pPr>
            <a:r>
              <a:rPr lang="en-GB" sz="2000" dirty="0">
                <a:cs typeface="Times New Roman" charset="0"/>
              </a:rPr>
              <a:t>- every column = an hypothesis, i.e., each residue in each sequence traces to same ancestral residue</a:t>
            </a:r>
          </a:p>
          <a:p>
            <a:endParaRPr lang="en-GB" sz="2000" kern="0" dirty="0"/>
          </a:p>
          <a:p>
            <a:endParaRPr lang="en-GB" sz="2000" kern="0" dirty="0"/>
          </a:p>
          <a:p>
            <a:endParaRPr lang="en-GB" sz="2000" kern="0" dirty="0"/>
          </a:p>
          <a:p>
            <a:pPr marL="0" indent="0">
              <a:buNone/>
            </a:pPr>
            <a:r>
              <a:rPr lang="en-GB" sz="2000" kern="0" dirty="0"/>
              <a:t>* </a:t>
            </a:r>
            <a:r>
              <a:rPr lang="en-GB" sz="2000" dirty="0">
                <a:cs typeface="Times New Roman" charset="0"/>
              </a:rPr>
              <a:t>Homology is an important concept in biology see: </a:t>
            </a:r>
            <a:r>
              <a:rPr lang="en-GB" sz="2000" dirty="0">
                <a:cs typeface="Times New Roman" charset="0"/>
                <a:hlinkClick r:id="rId3"/>
              </a:rPr>
              <a:t>https://en.wikipedia.org/wiki/Homology_(biology)</a:t>
            </a:r>
            <a:r>
              <a:rPr lang="en-GB" sz="2000" dirty="0">
                <a:cs typeface="Times New Roman" charset="0"/>
              </a:rPr>
              <a:t> </a:t>
            </a:r>
          </a:p>
          <a:p>
            <a:endParaRPr lang="en-GB" sz="2000" kern="0" dirty="0"/>
          </a:p>
          <a:p>
            <a:pPr eaLnBrk="1" hangingPunct="1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1887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Guidelines for evaluating alignments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Modify alignments by eye. You can be better than the computer</a:t>
            </a:r>
          </a:p>
          <a:p>
            <a:r>
              <a:rPr lang="en-GB" dirty="0"/>
              <a:t>Minimise </a:t>
            </a:r>
            <a:r>
              <a:rPr lang="en-GB" dirty="0" err="1"/>
              <a:t>indels</a:t>
            </a:r>
            <a:r>
              <a:rPr lang="en-GB" dirty="0"/>
              <a:t> (insertion/deletion events), especially in coding sequence</a:t>
            </a:r>
          </a:p>
          <a:p>
            <a:r>
              <a:rPr lang="en-GB" dirty="0"/>
              <a:t>Experiment with gap penalties</a:t>
            </a:r>
          </a:p>
          <a:p>
            <a:r>
              <a:rPr lang="en-GB" dirty="0"/>
              <a:t>For divergent sequences</a:t>
            </a:r>
          </a:p>
          <a:p>
            <a:pPr lvl="1"/>
            <a:r>
              <a:rPr lang="en-GB" dirty="0"/>
              <a:t>Divide into smaller, similar groups first</a:t>
            </a:r>
          </a:p>
          <a:p>
            <a:pPr lvl="1"/>
            <a:r>
              <a:rPr lang="en-GB" dirty="0"/>
              <a:t>Find intermediate sequences</a:t>
            </a:r>
          </a:p>
          <a:p>
            <a:r>
              <a:rPr lang="en-GB" dirty="0"/>
              <a:t>Accept limitations. If more than one solution, test them all.</a:t>
            </a:r>
          </a:p>
        </p:txBody>
      </p:sp>
    </p:spTree>
    <p:extLst>
      <p:ext uri="{BB962C8B-B14F-4D97-AF65-F5344CB8AC3E}">
        <p14:creationId xmlns:p14="http://schemas.microsoft.com/office/powerpoint/2010/main" val="40849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Programs for MSA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58" r="1608"/>
          <a:stretch/>
        </p:blipFill>
        <p:spPr>
          <a:xfrm>
            <a:off x="33798" y="908720"/>
            <a:ext cx="9150131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98" y="6481132"/>
            <a:ext cx="873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See also: </a:t>
            </a:r>
            <a:r>
              <a:rPr lang="en-GB" sz="1400" dirty="0">
                <a:hlinkClick r:id="rId4"/>
              </a:rPr>
              <a:t>https://en.wikipedia.org/wiki/List_of_sequence_alignment_software#Multiple_sequence_alignment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4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Phylogenetic tree of </a:t>
            </a:r>
            <a:r>
              <a:rPr lang="en-GB" sz="3600" dirty="0" err="1"/>
              <a:t>lentiviruses</a:t>
            </a:r>
            <a:endParaRPr lang="en-US" sz="3600" dirty="0"/>
          </a:p>
        </p:txBody>
      </p:sp>
      <p:pic>
        <p:nvPicPr>
          <p:cNvPr id="4" name="Picture 2" descr="http://www.retrovirology.com/content/figures/1742-4690-7-21-6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8"/>
          <a:stretch/>
        </p:blipFill>
        <p:spPr bwMode="auto">
          <a:xfrm>
            <a:off x="1574330" y="836712"/>
            <a:ext cx="6238030" cy="53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0352" y="6165304"/>
            <a:ext cx="6736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Phylogenetic tree of </a:t>
            </a:r>
            <a:r>
              <a:rPr lang="en-GB" b="1" dirty="0" err="1"/>
              <a:t>lentiviral</a:t>
            </a:r>
            <a:r>
              <a:rPr lang="en-GB" b="1" dirty="0"/>
              <a:t> </a:t>
            </a:r>
            <a:r>
              <a:rPr lang="en-GB" b="1" dirty="0" err="1"/>
              <a:t>integrase</a:t>
            </a:r>
            <a:r>
              <a:rPr lang="en-GB" b="1" dirty="0"/>
              <a:t> core domains</a:t>
            </a:r>
          </a:p>
          <a:p>
            <a:r>
              <a:rPr lang="en-GB" b="1" dirty="0"/>
              <a:t>Lewis et al (2010) </a:t>
            </a:r>
            <a:r>
              <a:rPr lang="en-GB" b="1" i="1" dirty="0" err="1"/>
              <a:t>Retrovirology</a:t>
            </a:r>
            <a:r>
              <a:rPr lang="en-GB" b="1" i="1" dirty="0"/>
              <a:t> </a:t>
            </a:r>
            <a:r>
              <a:rPr lang="en-GB" b="1" dirty="0"/>
              <a:t>7:21.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04248" y="2204864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04248" y="3501008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Homologues can be </a:t>
            </a:r>
            <a:r>
              <a:rPr lang="en-GB" sz="3200" dirty="0" err="1"/>
              <a:t>paralogues</a:t>
            </a:r>
            <a:r>
              <a:rPr lang="en-GB" sz="3200" dirty="0"/>
              <a:t> or </a:t>
            </a:r>
            <a:r>
              <a:rPr lang="en-GB" sz="3200" dirty="0" err="1"/>
              <a:t>orthologues</a:t>
            </a:r>
            <a:r>
              <a:rPr lang="en-GB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5241" y="1151075"/>
            <a:ext cx="273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Homologous gene sequences have shared ancestry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71101" y="1145408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79213" y="976131"/>
            <a:ext cx="8640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gene X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79479" y="2035121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3648" y="1865844"/>
            <a:ext cx="8640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gene 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792" y="1866310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gene X’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41" y="2878197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2310" y="2708920"/>
            <a:ext cx="8640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gene 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8454" y="2709386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gene X’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203848" y="2899683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28017" y="2730406"/>
            <a:ext cx="8640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gene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4161" y="2730872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gene X’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11261" y="1474240"/>
            <a:ext cx="8378" cy="3920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403648" y="2204864"/>
            <a:ext cx="1008112" cy="4451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64160" y="2204864"/>
            <a:ext cx="1143744" cy="4451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16823" y="132443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 duplication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95936" y="220486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speciation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3157" y="301393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species 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7776" y="2996952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species 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356992"/>
            <a:ext cx="9144000" cy="1368152"/>
            <a:chOff x="0" y="3356992"/>
            <a:chExt cx="9144000" cy="13681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399264"/>
              <a:ext cx="4914900" cy="132588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020272" y="3409734"/>
              <a:ext cx="20339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Globular proteins comprising haemoglobin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47864" y="3506525"/>
              <a:ext cx="193001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/>
                <a:t>human haemoglobin subunit gamma2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03590" y="3661238"/>
              <a:ext cx="193001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FF0000"/>
                  </a:solidFill>
                </a:rPr>
                <a:t>human haemoglobin subunit gamma1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43808" y="3866565"/>
              <a:ext cx="184665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0000FF"/>
                  </a:solidFill>
                </a:rPr>
                <a:t>human haemoglobin subunit epsilon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47864" y="4082589"/>
              <a:ext cx="170559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009644"/>
                  </a:solidFill>
                </a:rPr>
                <a:t>human haemoglobin subunit beta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19872" y="4226605"/>
              <a:ext cx="173124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7030A0"/>
                  </a:solidFill>
                </a:rPr>
                <a:t>human haemoglobin subunit delta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4070" y="4645104"/>
            <a:ext cx="5164005" cy="2240280"/>
            <a:chOff x="334070" y="4645104"/>
            <a:chExt cx="5164005" cy="2240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70" y="4645104"/>
              <a:ext cx="4914900" cy="224028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391180" y="5104549"/>
              <a:ext cx="2051844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FF0000"/>
                  </a:solidFill>
                </a:rPr>
                <a:t>macaque haemoglobin subunit gamma1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87905" y="5306725"/>
              <a:ext cx="193001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FF0000"/>
                  </a:solidFill>
                </a:rPr>
                <a:t>human haemoglobin subunit gamma1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72606" y="5445224"/>
              <a:ext cx="184665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0000FF"/>
                  </a:solidFill>
                </a:rPr>
                <a:t>human haemoglobin subunit epsilon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84872" y="6034541"/>
              <a:ext cx="170559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009644"/>
                  </a:solidFill>
                </a:rPr>
                <a:t>human haemoglobin subunit beta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38287" y="6237312"/>
              <a:ext cx="173124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7030A0"/>
                  </a:solidFill>
                </a:rPr>
                <a:t>human haemoglobin subunit delta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03848" y="4925557"/>
              <a:ext cx="219932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/>
                <a:t>macaque haemoglobin subunit gamma2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26036" y="4747451"/>
              <a:ext cx="207749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/>
                <a:t>human haemoglobin subunit gamma2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72606" y="5631175"/>
              <a:ext cx="21352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>
                  <a:solidFill>
                    <a:srgbClr val="0000FF"/>
                  </a:solidFill>
                </a:rPr>
                <a:t>macaque haemoglobin subunit epsilon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35628" y="5825913"/>
              <a:ext cx="1968488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>
                  <a:solidFill>
                    <a:srgbClr val="009644"/>
                  </a:solidFill>
                </a:rPr>
                <a:t>macaque haemoglobin subunit beta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97527" y="6402824"/>
              <a:ext cx="2000548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>
                  <a:solidFill>
                    <a:srgbClr val="7030A0"/>
                  </a:solidFill>
                </a:rPr>
                <a:t>macaque haemoglobin subunit delta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0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96752"/>
          </a:xfrm>
        </p:spPr>
        <p:txBody>
          <a:bodyPr/>
          <a:lstStyle/>
          <a:p>
            <a:r>
              <a:rPr lang="en-GB" sz="4000" dirty="0"/>
              <a:t>Molecular phylogeny step 1</a:t>
            </a:r>
            <a:br>
              <a:rPr lang="en-GB" sz="4000" dirty="0"/>
            </a:br>
            <a:r>
              <a:rPr lang="en-GB" sz="4000" dirty="0"/>
              <a:t>obtain a good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Phylogeny: reconstructing the past based on the present state</a:t>
            </a:r>
          </a:p>
          <a:p>
            <a:pPr lvl="1"/>
            <a:r>
              <a:rPr lang="en-GB" dirty="0"/>
              <a:t>Only meaningful if comparing things with shared ancestry</a:t>
            </a:r>
          </a:p>
          <a:p>
            <a:pPr lvl="1"/>
            <a:r>
              <a:rPr lang="en-GB" dirty="0"/>
              <a:t>i.e. homologous sites in homologous sequences</a:t>
            </a:r>
          </a:p>
          <a:p>
            <a:pPr lvl="1"/>
            <a:r>
              <a:rPr lang="en-GB" dirty="0"/>
              <a:t>Every column in alignment needs to be homologous</a:t>
            </a:r>
          </a:p>
          <a:p>
            <a:r>
              <a:rPr lang="en-GB" b="1" dirty="0"/>
              <a:t>NEED A GOOD ALIGNMENT</a:t>
            </a:r>
          </a:p>
          <a:p>
            <a:r>
              <a:rPr lang="en-GB" dirty="0"/>
              <a:t>Evaluate and clean the alignment</a:t>
            </a:r>
          </a:p>
          <a:p>
            <a:pPr lvl="1"/>
            <a:r>
              <a:rPr lang="en-GB" dirty="0"/>
              <a:t>Remove regions where homology is uncertain</a:t>
            </a:r>
          </a:p>
          <a:p>
            <a:pPr lvl="1"/>
            <a:r>
              <a:rPr lang="en-GB" dirty="0"/>
              <a:t>e.g. perhaps regions in and around indels</a:t>
            </a:r>
          </a:p>
        </p:txBody>
      </p:sp>
    </p:spTree>
    <p:extLst>
      <p:ext uri="{BB962C8B-B14F-4D97-AF65-F5344CB8AC3E}">
        <p14:creationId xmlns:p14="http://schemas.microsoft.com/office/powerpoint/2010/main" val="26890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GB" sz="4000" dirty="0"/>
              <a:t>Distance and discrete phylogenetic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363272" cy="5030019"/>
          </a:xfrm>
        </p:spPr>
        <p:txBody>
          <a:bodyPr/>
          <a:lstStyle/>
          <a:p>
            <a:r>
              <a:rPr lang="en-GB" sz="2400" dirty="0"/>
              <a:t>Distance methods</a:t>
            </a:r>
          </a:p>
          <a:p>
            <a:pPr lvl="1"/>
            <a:r>
              <a:rPr lang="en-GB" sz="2000" dirty="0"/>
              <a:t>Tree based on pairwise distances between sequences</a:t>
            </a:r>
          </a:p>
          <a:p>
            <a:pPr lvl="1"/>
            <a:r>
              <a:rPr lang="en-GB" sz="2000" dirty="0"/>
              <a:t>Tree produced by clustering method</a:t>
            </a:r>
          </a:p>
          <a:p>
            <a:pPr lvl="1"/>
            <a:r>
              <a:rPr lang="en-GB" sz="2000" dirty="0"/>
              <a:t>One solution only</a:t>
            </a:r>
          </a:p>
          <a:p>
            <a:pPr lvl="1"/>
            <a:r>
              <a:rPr lang="en-GB" sz="2000" dirty="0"/>
              <a:t>Fast, easy and reasonably accurate</a:t>
            </a:r>
          </a:p>
          <a:p>
            <a:pPr lvl="1"/>
            <a:r>
              <a:rPr lang="en-GB" sz="2000" dirty="0"/>
              <a:t>Methods: UPGMA, neighbour-joining (NJ)</a:t>
            </a:r>
          </a:p>
          <a:p>
            <a:pPr lvl="1"/>
            <a:endParaRPr lang="en-GB" dirty="0"/>
          </a:p>
          <a:p>
            <a:r>
              <a:rPr lang="en-GB" sz="2400" dirty="0"/>
              <a:t>Discrete data methods</a:t>
            </a:r>
          </a:p>
          <a:p>
            <a:pPr lvl="1"/>
            <a:r>
              <a:rPr lang="en-GB" sz="2000" dirty="0"/>
              <a:t>Each position in an alignment considered separately</a:t>
            </a:r>
          </a:p>
          <a:p>
            <a:pPr lvl="1"/>
            <a:r>
              <a:rPr lang="en-GB" sz="2000" dirty="0"/>
              <a:t>Look for tree that best fits each position in an alignment</a:t>
            </a:r>
          </a:p>
          <a:p>
            <a:pPr lvl="1"/>
            <a:r>
              <a:rPr lang="en-GB" sz="2000" dirty="0"/>
              <a:t>More detailed and precise. Much slower than distance methods</a:t>
            </a:r>
          </a:p>
          <a:p>
            <a:pPr lvl="1"/>
            <a:r>
              <a:rPr lang="en-GB" sz="2000" dirty="0"/>
              <a:t>Methods: parsimony, maximum likelihood, Bayesian</a:t>
            </a:r>
          </a:p>
        </p:txBody>
      </p:sp>
    </p:spTree>
    <p:extLst>
      <p:ext uri="{BB962C8B-B14F-4D97-AF65-F5344CB8AC3E}">
        <p14:creationId xmlns:p14="http://schemas.microsoft.com/office/powerpoint/2010/main" val="13871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Falling cost of sequencing</a:t>
            </a:r>
          </a:p>
        </p:txBody>
      </p:sp>
      <p:pic>
        <p:nvPicPr>
          <p:cNvPr id="1026" name="Picture 2" descr="https://www.genome.gov/images/content/costpergenome_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048672" cy="45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2501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The falling costs of sequencing has transformed </a:t>
            </a:r>
          </a:p>
          <a:p>
            <a:pPr algn="ctr"/>
            <a:r>
              <a:rPr lang="en-GB" b="1" dirty="0"/>
              <a:t>genetics, genomics, cell biology, microbiology and evolutionary biology.</a:t>
            </a:r>
          </a:p>
        </p:txBody>
      </p:sp>
    </p:spTree>
    <p:extLst>
      <p:ext uri="{BB962C8B-B14F-4D97-AF65-F5344CB8AC3E}">
        <p14:creationId xmlns:p14="http://schemas.microsoft.com/office/powerpoint/2010/main" val="31248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Bootstrapping: how good is my tree?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525963"/>
          </a:xfrm>
        </p:spPr>
        <p:txBody>
          <a:bodyPr/>
          <a:lstStyle/>
          <a:p>
            <a:r>
              <a:rPr lang="en-GB" sz="2400" dirty="0"/>
              <a:t>How strongly does the data support each branching event?</a:t>
            </a:r>
          </a:p>
          <a:p>
            <a:r>
              <a:rPr lang="en-GB" sz="2400" dirty="0"/>
              <a:t>Bootstrapping</a:t>
            </a:r>
          </a:p>
          <a:p>
            <a:pPr lvl="1"/>
            <a:r>
              <a:rPr lang="en-GB" sz="2000" dirty="0"/>
              <a:t>Create multiple </a:t>
            </a:r>
            <a:r>
              <a:rPr lang="en-GB" sz="2000" dirty="0" err="1"/>
              <a:t>pseudoreplicate</a:t>
            </a:r>
            <a:r>
              <a:rPr lang="en-GB" sz="2000" dirty="0"/>
              <a:t> datasets from real dataset</a:t>
            </a:r>
          </a:p>
        </p:txBody>
      </p:sp>
    </p:spTree>
    <p:extLst>
      <p:ext uri="{BB962C8B-B14F-4D97-AF65-F5344CB8AC3E}">
        <p14:creationId xmlns:p14="http://schemas.microsoft.com/office/powerpoint/2010/main" val="35784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Bootstrapping: how good is my tree?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107504" y="3212216"/>
            <a:ext cx="9289032" cy="1800960"/>
            <a:chOff x="107504" y="3212216"/>
            <a:chExt cx="9289032" cy="1800960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07504" y="4182179"/>
              <a:ext cx="2194832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600" b="1" dirty="0">
                  <a:latin typeface="+mj-lt"/>
                </a:rPr>
                <a:t>Step 2</a:t>
              </a:r>
            </a:p>
            <a:p>
              <a:pPr defTabSz="762000"/>
              <a:r>
                <a:rPr lang="en-GB" sz="1600" b="1" dirty="0">
                  <a:latin typeface="+mj-lt"/>
                </a:rPr>
                <a:t>  build trees for each</a:t>
              </a:r>
            </a:p>
            <a:p>
              <a:pPr defTabSz="762000"/>
              <a:r>
                <a:rPr lang="en-GB" sz="1600" b="1" dirty="0">
                  <a:latin typeface="+mj-lt"/>
                </a:rPr>
                <a:t>    (= 1000 trees)</a:t>
              </a:r>
            </a:p>
          </p:txBody>
        </p: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2860871" y="3212217"/>
              <a:ext cx="2092544" cy="1743076"/>
              <a:chOff x="2420" y="1732"/>
              <a:chExt cx="1217" cy="1098"/>
            </a:xfrm>
          </p:grpSpPr>
          <p:grpSp>
            <p:nvGrpSpPr>
              <p:cNvPr id="38" name="Group 99"/>
              <p:cNvGrpSpPr>
                <a:grpSpLocks/>
              </p:cNvGrpSpPr>
              <p:nvPr/>
            </p:nvGrpSpPr>
            <p:grpSpPr bwMode="auto">
              <a:xfrm>
                <a:off x="2420" y="2354"/>
                <a:ext cx="942" cy="476"/>
                <a:chOff x="1670" y="2300"/>
                <a:chExt cx="942" cy="476"/>
              </a:xfrm>
            </p:grpSpPr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>
                  <a:off x="2084" y="2430"/>
                  <a:ext cx="2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>
                  <a:off x="2090" y="2580"/>
                  <a:ext cx="2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Line 16"/>
                <p:cNvSpPr>
                  <a:spLocks noChangeShapeType="1"/>
                </p:cNvSpPr>
                <p:nvPr/>
              </p:nvSpPr>
              <p:spPr bwMode="auto">
                <a:xfrm>
                  <a:off x="1902" y="2688"/>
                  <a:ext cx="2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Line 17"/>
                <p:cNvSpPr>
                  <a:spLocks noChangeShapeType="1"/>
                </p:cNvSpPr>
                <p:nvPr/>
              </p:nvSpPr>
              <p:spPr bwMode="auto">
                <a:xfrm>
                  <a:off x="1894" y="2500"/>
                  <a:ext cx="2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" name="Line 18"/>
                <p:cNvSpPr>
                  <a:spLocks noChangeShapeType="1"/>
                </p:cNvSpPr>
                <p:nvPr/>
              </p:nvSpPr>
              <p:spPr bwMode="auto">
                <a:xfrm>
                  <a:off x="2094" y="2432"/>
                  <a:ext cx="0" cy="1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" name="Line 19"/>
                <p:cNvSpPr>
                  <a:spLocks noChangeShapeType="1"/>
                </p:cNvSpPr>
                <p:nvPr/>
              </p:nvSpPr>
              <p:spPr bwMode="auto">
                <a:xfrm>
                  <a:off x="1908" y="2502"/>
                  <a:ext cx="0" cy="1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Line 21"/>
                <p:cNvSpPr>
                  <a:spLocks noChangeShapeType="1"/>
                </p:cNvSpPr>
                <p:nvPr/>
              </p:nvSpPr>
              <p:spPr bwMode="auto">
                <a:xfrm>
                  <a:off x="1758" y="2604"/>
                  <a:ext cx="14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Rectangle 26"/>
                <p:cNvSpPr>
                  <a:spLocks noChangeArrowheads="1"/>
                </p:cNvSpPr>
                <p:nvPr/>
              </p:nvSpPr>
              <p:spPr bwMode="auto">
                <a:xfrm>
                  <a:off x="2290" y="2334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 err="1">
                      <a:latin typeface="Courier New" charset="0"/>
                    </a:rPr>
                    <a:t>seqA</a:t>
                  </a:r>
                  <a:endParaRPr lang="en-GB" sz="1200" b="1" dirty="0">
                    <a:latin typeface="Courier New" charset="0"/>
                  </a:endParaRPr>
                </a:p>
              </p:txBody>
            </p:sp>
            <p:sp>
              <p:nvSpPr>
                <p:cNvPr id="48" name="Rectangle 28"/>
                <p:cNvSpPr>
                  <a:spLocks noChangeArrowheads="1"/>
                </p:cNvSpPr>
                <p:nvPr/>
              </p:nvSpPr>
              <p:spPr bwMode="auto">
                <a:xfrm>
                  <a:off x="2298" y="2474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seqB</a:t>
                  </a:r>
                </a:p>
              </p:txBody>
            </p:sp>
            <p:sp>
              <p:nvSpPr>
                <p:cNvPr id="49" name="Rectangle 29"/>
                <p:cNvSpPr>
                  <a:spLocks noChangeArrowheads="1"/>
                </p:cNvSpPr>
                <p:nvPr/>
              </p:nvSpPr>
              <p:spPr bwMode="auto">
                <a:xfrm>
                  <a:off x="2106" y="2602"/>
                  <a:ext cx="324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 err="1">
                      <a:latin typeface="Courier New" charset="0"/>
                    </a:rPr>
                    <a:t>seqC</a:t>
                  </a:r>
                  <a:endParaRPr lang="en-GB" sz="1200" b="1" dirty="0">
                    <a:latin typeface="Courier New" charset="0"/>
                  </a:endParaRPr>
                </a:p>
              </p:txBody>
            </p:sp>
            <p:sp>
              <p:nvSpPr>
                <p:cNvPr id="50" name="Rectangle 52"/>
                <p:cNvSpPr>
                  <a:spLocks noChangeArrowheads="1"/>
                </p:cNvSpPr>
                <p:nvPr/>
              </p:nvSpPr>
              <p:spPr bwMode="auto">
                <a:xfrm>
                  <a:off x="1670" y="2300"/>
                  <a:ext cx="345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/>
                    <a:t>tree 1</a:t>
                  </a:r>
                </a:p>
              </p:txBody>
            </p:sp>
          </p:grpSp>
          <p:sp>
            <p:nvSpPr>
              <p:cNvPr id="39" name="Line 101"/>
              <p:cNvSpPr>
                <a:spLocks noChangeShapeType="1"/>
              </p:cNvSpPr>
              <p:nvPr/>
            </p:nvSpPr>
            <p:spPr bwMode="auto">
              <a:xfrm flipH="1">
                <a:off x="3102" y="1732"/>
                <a:ext cx="535" cy="5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112"/>
            <p:cNvGrpSpPr>
              <a:grpSpLocks/>
            </p:cNvGrpSpPr>
            <p:nvPr/>
          </p:nvGrpSpPr>
          <p:grpSpPr bwMode="auto">
            <a:xfrm>
              <a:off x="4723837" y="3212216"/>
              <a:ext cx="3016515" cy="1741488"/>
              <a:chOff x="3438" y="1732"/>
              <a:chExt cx="1754" cy="1097"/>
            </a:xfrm>
          </p:grpSpPr>
          <p:grpSp>
            <p:nvGrpSpPr>
              <p:cNvPr id="25" name="Group 98"/>
              <p:cNvGrpSpPr>
                <a:grpSpLocks/>
              </p:cNvGrpSpPr>
              <p:nvPr/>
            </p:nvGrpSpPr>
            <p:grpSpPr bwMode="auto">
              <a:xfrm>
                <a:off x="3438" y="2370"/>
                <a:ext cx="918" cy="459"/>
                <a:chOff x="3156" y="2258"/>
                <a:chExt cx="918" cy="459"/>
              </a:xfrm>
            </p:grpSpPr>
            <p:sp>
              <p:nvSpPr>
                <p:cNvPr id="27" name="Line 30"/>
                <p:cNvSpPr>
                  <a:spLocks noChangeShapeType="1"/>
                </p:cNvSpPr>
                <p:nvPr/>
              </p:nvSpPr>
              <p:spPr bwMode="auto">
                <a:xfrm>
                  <a:off x="3544" y="2376"/>
                  <a:ext cx="2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Line 31"/>
                <p:cNvSpPr>
                  <a:spLocks noChangeShapeType="1"/>
                </p:cNvSpPr>
                <p:nvPr/>
              </p:nvSpPr>
              <p:spPr bwMode="auto">
                <a:xfrm>
                  <a:off x="3550" y="2526"/>
                  <a:ext cx="2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Line 32"/>
                <p:cNvSpPr>
                  <a:spLocks noChangeShapeType="1"/>
                </p:cNvSpPr>
                <p:nvPr/>
              </p:nvSpPr>
              <p:spPr bwMode="auto">
                <a:xfrm>
                  <a:off x="3362" y="2634"/>
                  <a:ext cx="2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Line 33"/>
                <p:cNvSpPr>
                  <a:spLocks noChangeShapeType="1"/>
                </p:cNvSpPr>
                <p:nvPr/>
              </p:nvSpPr>
              <p:spPr bwMode="auto">
                <a:xfrm>
                  <a:off x="3356" y="2446"/>
                  <a:ext cx="20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Line 34"/>
                <p:cNvSpPr>
                  <a:spLocks noChangeShapeType="1"/>
                </p:cNvSpPr>
                <p:nvPr/>
              </p:nvSpPr>
              <p:spPr bwMode="auto">
                <a:xfrm>
                  <a:off x="3554" y="2376"/>
                  <a:ext cx="0" cy="1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Line 35"/>
                <p:cNvSpPr>
                  <a:spLocks noChangeShapeType="1"/>
                </p:cNvSpPr>
                <p:nvPr/>
              </p:nvSpPr>
              <p:spPr bwMode="auto">
                <a:xfrm>
                  <a:off x="3368" y="2448"/>
                  <a:ext cx="0" cy="1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Line 36"/>
                <p:cNvSpPr>
                  <a:spLocks noChangeShapeType="1"/>
                </p:cNvSpPr>
                <p:nvPr/>
              </p:nvSpPr>
              <p:spPr bwMode="auto">
                <a:xfrm>
                  <a:off x="3218" y="2550"/>
                  <a:ext cx="14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Rectangle 38"/>
                <p:cNvSpPr>
                  <a:spLocks noChangeArrowheads="1"/>
                </p:cNvSpPr>
                <p:nvPr/>
              </p:nvSpPr>
              <p:spPr bwMode="auto">
                <a:xfrm>
                  <a:off x="3750" y="2280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seqA</a:t>
                  </a:r>
                </a:p>
              </p:txBody>
            </p:sp>
            <p:sp>
              <p:nvSpPr>
                <p:cNvPr id="35" name="Rectangle 39"/>
                <p:cNvSpPr>
                  <a:spLocks noChangeArrowheads="1"/>
                </p:cNvSpPr>
                <p:nvPr/>
              </p:nvSpPr>
              <p:spPr bwMode="auto">
                <a:xfrm>
                  <a:off x="3582" y="2544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seqB</a:t>
                  </a:r>
                </a:p>
              </p:txBody>
            </p:sp>
            <p:sp>
              <p:nvSpPr>
                <p:cNvPr id="36" name="Rectangle 40"/>
                <p:cNvSpPr>
                  <a:spLocks noChangeArrowheads="1"/>
                </p:cNvSpPr>
                <p:nvPr/>
              </p:nvSpPr>
              <p:spPr bwMode="auto">
                <a:xfrm>
                  <a:off x="3750" y="2424"/>
                  <a:ext cx="324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 err="1">
                      <a:latin typeface="Courier New" charset="0"/>
                    </a:rPr>
                    <a:t>seqC</a:t>
                  </a:r>
                  <a:endParaRPr lang="en-GB" sz="1200" b="1" dirty="0">
                    <a:latin typeface="Courier New" charset="0"/>
                  </a:endParaRPr>
                </a:p>
              </p:txBody>
            </p:sp>
            <p:sp>
              <p:nvSpPr>
                <p:cNvPr id="37" name="Rectangle 53"/>
                <p:cNvSpPr>
                  <a:spLocks noChangeArrowheads="1"/>
                </p:cNvSpPr>
                <p:nvPr/>
              </p:nvSpPr>
              <p:spPr bwMode="auto">
                <a:xfrm>
                  <a:off x="3156" y="2258"/>
                  <a:ext cx="345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/>
                    <a:t>tree 2</a:t>
                  </a:r>
                </a:p>
              </p:txBody>
            </p:sp>
          </p:grpSp>
          <p:sp>
            <p:nvSpPr>
              <p:cNvPr id="26" name="Line 102"/>
              <p:cNvSpPr>
                <a:spLocks noChangeShapeType="1"/>
              </p:cNvSpPr>
              <p:nvPr/>
            </p:nvSpPr>
            <p:spPr bwMode="auto">
              <a:xfrm flipH="1">
                <a:off x="4086" y="1732"/>
                <a:ext cx="1106" cy="6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113"/>
            <p:cNvGrpSpPr>
              <a:grpSpLocks/>
            </p:cNvGrpSpPr>
            <p:nvPr/>
          </p:nvGrpSpPr>
          <p:grpSpPr bwMode="auto">
            <a:xfrm>
              <a:off x="6548235" y="3212216"/>
              <a:ext cx="2848301" cy="1743076"/>
              <a:chOff x="4418" y="1732"/>
              <a:chExt cx="1656" cy="1098"/>
            </a:xfrm>
          </p:grpSpPr>
          <p:grpSp>
            <p:nvGrpSpPr>
              <p:cNvPr id="10" name="Group 100"/>
              <p:cNvGrpSpPr>
                <a:grpSpLocks/>
              </p:cNvGrpSpPr>
              <p:nvPr/>
            </p:nvGrpSpPr>
            <p:grpSpPr bwMode="auto">
              <a:xfrm>
                <a:off x="4418" y="2368"/>
                <a:ext cx="931" cy="462"/>
                <a:chOff x="4052" y="2296"/>
                <a:chExt cx="931" cy="462"/>
              </a:xfrm>
            </p:grpSpPr>
            <p:sp>
              <p:nvSpPr>
                <p:cNvPr id="13" name="Line 41"/>
                <p:cNvSpPr>
                  <a:spLocks noChangeShapeType="1"/>
                </p:cNvSpPr>
                <p:nvPr/>
              </p:nvSpPr>
              <p:spPr bwMode="auto">
                <a:xfrm>
                  <a:off x="4456" y="2412"/>
                  <a:ext cx="2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42"/>
                <p:cNvSpPr>
                  <a:spLocks noChangeShapeType="1"/>
                </p:cNvSpPr>
                <p:nvPr/>
              </p:nvSpPr>
              <p:spPr bwMode="auto">
                <a:xfrm>
                  <a:off x="4462" y="2562"/>
                  <a:ext cx="2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Line 43"/>
                <p:cNvSpPr>
                  <a:spLocks noChangeShapeType="1"/>
                </p:cNvSpPr>
                <p:nvPr/>
              </p:nvSpPr>
              <p:spPr bwMode="auto">
                <a:xfrm>
                  <a:off x="4274" y="2670"/>
                  <a:ext cx="2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" name="Line 44"/>
                <p:cNvSpPr>
                  <a:spLocks noChangeShapeType="1"/>
                </p:cNvSpPr>
                <p:nvPr/>
              </p:nvSpPr>
              <p:spPr bwMode="auto">
                <a:xfrm>
                  <a:off x="4276" y="2482"/>
                  <a:ext cx="19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Line 45"/>
                <p:cNvSpPr>
                  <a:spLocks noChangeShapeType="1"/>
                </p:cNvSpPr>
                <p:nvPr/>
              </p:nvSpPr>
              <p:spPr bwMode="auto">
                <a:xfrm>
                  <a:off x="4466" y="2414"/>
                  <a:ext cx="0" cy="1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Line 46"/>
                <p:cNvSpPr>
                  <a:spLocks noChangeShapeType="1"/>
                </p:cNvSpPr>
                <p:nvPr/>
              </p:nvSpPr>
              <p:spPr bwMode="auto">
                <a:xfrm>
                  <a:off x="4280" y="2484"/>
                  <a:ext cx="0" cy="1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Line 47"/>
                <p:cNvSpPr>
                  <a:spLocks noChangeShapeType="1"/>
                </p:cNvSpPr>
                <p:nvPr/>
              </p:nvSpPr>
              <p:spPr bwMode="auto">
                <a:xfrm>
                  <a:off x="4130" y="2586"/>
                  <a:ext cx="14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Line 48"/>
                <p:cNvSpPr>
                  <a:spLocks noChangeShapeType="1"/>
                </p:cNvSpPr>
                <p:nvPr/>
              </p:nvSpPr>
              <p:spPr bwMode="auto">
                <a:xfrm>
                  <a:off x="4280" y="2466"/>
                  <a:ext cx="19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Rectangle 49"/>
                <p:cNvSpPr>
                  <a:spLocks noChangeArrowheads="1"/>
                </p:cNvSpPr>
                <p:nvPr/>
              </p:nvSpPr>
              <p:spPr bwMode="auto">
                <a:xfrm>
                  <a:off x="4662" y="2316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seqA</a:t>
                  </a:r>
                </a:p>
              </p:txBody>
            </p:sp>
            <p:sp>
              <p:nvSpPr>
                <p:cNvPr id="22" name="Rectangle 50"/>
                <p:cNvSpPr>
                  <a:spLocks noChangeArrowheads="1"/>
                </p:cNvSpPr>
                <p:nvPr/>
              </p:nvSpPr>
              <p:spPr bwMode="auto">
                <a:xfrm>
                  <a:off x="4669" y="2456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seqB</a:t>
                  </a:r>
                </a:p>
              </p:txBody>
            </p:sp>
            <p:sp>
              <p:nvSpPr>
                <p:cNvPr id="23" name="Rectangle 51"/>
                <p:cNvSpPr>
                  <a:spLocks noChangeArrowheads="1"/>
                </p:cNvSpPr>
                <p:nvPr/>
              </p:nvSpPr>
              <p:spPr bwMode="auto">
                <a:xfrm>
                  <a:off x="4477" y="2584"/>
                  <a:ext cx="324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 err="1">
                      <a:latin typeface="Courier New" charset="0"/>
                    </a:rPr>
                    <a:t>seqC</a:t>
                  </a:r>
                  <a:endParaRPr lang="en-GB" sz="1200" b="1" dirty="0">
                    <a:latin typeface="Courier New" charset="0"/>
                  </a:endParaRPr>
                </a:p>
              </p:txBody>
            </p:sp>
            <p:sp>
              <p:nvSpPr>
                <p:cNvPr id="24" name="Rectangle 54"/>
                <p:cNvSpPr>
                  <a:spLocks noChangeArrowheads="1"/>
                </p:cNvSpPr>
                <p:nvPr/>
              </p:nvSpPr>
              <p:spPr bwMode="auto">
                <a:xfrm>
                  <a:off x="4052" y="2296"/>
                  <a:ext cx="345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/>
                    <a:t>tree 3</a:t>
                  </a:r>
                </a:p>
              </p:txBody>
            </p:sp>
          </p:grpSp>
          <p:sp>
            <p:nvSpPr>
              <p:cNvPr id="11" name="Line 103"/>
              <p:cNvSpPr>
                <a:spLocks noChangeShapeType="1"/>
              </p:cNvSpPr>
              <p:nvPr/>
            </p:nvSpPr>
            <p:spPr bwMode="auto">
              <a:xfrm flipH="1">
                <a:off x="5124" y="1732"/>
                <a:ext cx="950" cy="6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Rectangle 104"/>
              <p:cNvSpPr>
                <a:spLocks noChangeArrowheads="1"/>
              </p:cNvSpPr>
              <p:nvPr/>
            </p:nvSpPr>
            <p:spPr bwMode="auto">
              <a:xfrm>
                <a:off x="5421" y="2532"/>
                <a:ext cx="26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GB" sz="1400" b="1" dirty="0">
                    <a:latin typeface="+mj-lt"/>
                  </a:rPr>
                  <a:t>etc.</a:t>
                </a:r>
              </a:p>
            </p:txBody>
          </p:sp>
        </p:grpSp>
      </p:grp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179512" y="908720"/>
            <a:ext cx="461216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lnSpc>
                <a:spcPct val="125000"/>
              </a:lnSpc>
            </a:pPr>
            <a:r>
              <a:rPr lang="en-GB" sz="1600" b="1" dirty="0">
                <a:latin typeface="+mj-lt"/>
              </a:rPr>
              <a:t>Step 1</a:t>
            </a:r>
          </a:p>
          <a:p>
            <a:pPr defTabSz="762000">
              <a:lnSpc>
                <a:spcPct val="125000"/>
              </a:lnSpc>
            </a:pPr>
            <a:r>
              <a:rPr lang="en-GB" sz="1600" b="1" dirty="0">
                <a:latin typeface="+mj-lt"/>
              </a:rPr>
              <a:t>  a) build bootstrap  </a:t>
            </a:r>
            <a:r>
              <a:rPr lang="en-GB" sz="1600" b="1" dirty="0" err="1">
                <a:latin typeface="+mj-lt"/>
              </a:rPr>
              <a:t>pseudoreplicate</a:t>
            </a:r>
            <a:r>
              <a:rPr lang="en-GB" sz="1600" b="1" dirty="0">
                <a:latin typeface="+mj-lt"/>
              </a:rPr>
              <a:t> datasets</a:t>
            </a: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546205" y="1916832"/>
            <a:ext cx="2134955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urier New" charset="0"/>
              </a:rPr>
              <a:t>      0123456789</a:t>
            </a:r>
          </a:p>
          <a:p>
            <a:r>
              <a:rPr lang="en-GB" b="1" dirty="0" err="1">
                <a:latin typeface="Courier New" charset="0"/>
              </a:rPr>
              <a:t>seqA</a:t>
            </a:r>
            <a:r>
              <a:rPr lang="en-GB" b="1" dirty="0">
                <a:latin typeface="Courier New" charset="0"/>
              </a:rPr>
              <a:t>  ACCGTTCGGT</a:t>
            </a:r>
          </a:p>
          <a:p>
            <a:r>
              <a:rPr lang="en-GB" b="1" dirty="0" err="1">
                <a:latin typeface="Courier New" charset="0"/>
              </a:rPr>
              <a:t>seqB</a:t>
            </a:r>
            <a:r>
              <a:rPr lang="en-GB" b="1" dirty="0">
                <a:latin typeface="Courier New" charset="0"/>
              </a:rPr>
              <a:t>  ATGGTTCAGA</a:t>
            </a:r>
          </a:p>
          <a:p>
            <a:r>
              <a:rPr lang="en-GB" b="1" dirty="0" err="1">
                <a:latin typeface="Courier New" charset="0"/>
              </a:rPr>
              <a:t>seqC</a:t>
            </a:r>
            <a:r>
              <a:rPr lang="en-GB" b="1" dirty="0">
                <a:latin typeface="Courier New" charset="0"/>
              </a:rPr>
              <a:t>  ATCGATCGGA</a:t>
            </a: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546205" y="1946597"/>
            <a:ext cx="2336236" cy="1122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Rectangle 91"/>
          <p:cNvSpPr>
            <a:spLocks noChangeArrowheads="1"/>
          </p:cNvSpPr>
          <p:nvPr/>
        </p:nvSpPr>
        <p:spPr bwMode="auto">
          <a:xfrm>
            <a:off x="539552" y="1700808"/>
            <a:ext cx="139172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200" b="1" dirty="0"/>
              <a:t>Original dataset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504" y="5301208"/>
            <a:ext cx="6051843" cy="1546027"/>
            <a:chOff x="107504" y="5301208"/>
            <a:chExt cx="6051843" cy="1546027"/>
          </a:xfrm>
        </p:grpSpPr>
        <p:sp>
          <p:nvSpPr>
            <p:cNvPr id="52" name="Text Box 56"/>
            <p:cNvSpPr txBox="1">
              <a:spLocks noChangeArrowheads="1"/>
            </p:cNvSpPr>
            <p:nvPr/>
          </p:nvSpPr>
          <p:spPr bwMode="auto">
            <a:xfrm>
              <a:off x="107504" y="5420271"/>
              <a:ext cx="1818126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600" b="1" dirty="0">
                  <a:latin typeface="+mj-lt"/>
                </a:rPr>
                <a:t>Step 3</a:t>
              </a:r>
            </a:p>
            <a:p>
              <a:pPr defTabSz="762000"/>
              <a:r>
                <a:rPr lang="en-GB" sz="1600" b="1" dirty="0">
                  <a:latin typeface="+mj-lt"/>
                </a:rPr>
                <a:t>  tabulate results</a:t>
              </a:r>
            </a:p>
            <a:p>
              <a:pPr defTabSz="762000"/>
              <a:r>
                <a:rPr lang="en-GB" sz="1600" b="1" dirty="0">
                  <a:latin typeface="+mj-lt"/>
                </a:rPr>
                <a:t>  </a:t>
              </a: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4512817" y="5679033"/>
              <a:ext cx="406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80"/>
            <p:cNvSpPr>
              <a:spLocks noChangeShapeType="1"/>
            </p:cNvSpPr>
            <p:nvPr/>
          </p:nvSpPr>
          <p:spPr bwMode="auto">
            <a:xfrm>
              <a:off x="4523929" y="5917158"/>
              <a:ext cx="392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81"/>
            <p:cNvSpPr>
              <a:spLocks noChangeShapeType="1"/>
            </p:cNvSpPr>
            <p:nvPr/>
          </p:nvSpPr>
          <p:spPr bwMode="auto">
            <a:xfrm>
              <a:off x="4200079" y="6088608"/>
              <a:ext cx="420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203254" y="5790158"/>
              <a:ext cx="3413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83"/>
            <p:cNvSpPr>
              <a:spLocks noChangeShapeType="1"/>
            </p:cNvSpPr>
            <p:nvPr/>
          </p:nvSpPr>
          <p:spPr bwMode="auto">
            <a:xfrm>
              <a:off x="4530279" y="5682208"/>
              <a:ext cx="0" cy="234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84"/>
            <p:cNvSpPr>
              <a:spLocks noChangeShapeType="1"/>
            </p:cNvSpPr>
            <p:nvPr/>
          </p:nvSpPr>
          <p:spPr bwMode="auto">
            <a:xfrm>
              <a:off x="4211192" y="5793333"/>
              <a:ext cx="0" cy="311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85"/>
            <p:cNvSpPr>
              <a:spLocks noChangeShapeType="1"/>
            </p:cNvSpPr>
            <p:nvPr/>
          </p:nvSpPr>
          <p:spPr bwMode="auto">
            <a:xfrm>
              <a:off x="3952429" y="5955258"/>
              <a:ext cx="2508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86"/>
            <p:cNvSpPr>
              <a:spLocks noChangeShapeType="1"/>
            </p:cNvSpPr>
            <p:nvPr/>
          </p:nvSpPr>
          <p:spPr bwMode="auto">
            <a:xfrm>
              <a:off x="4211192" y="5764758"/>
              <a:ext cx="339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Rectangle 87"/>
            <p:cNvSpPr>
              <a:spLocks noChangeArrowheads="1"/>
            </p:cNvSpPr>
            <p:nvPr/>
          </p:nvSpPr>
          <p:spPr bwMode="auto">
            <a:xfrm>
              <a:off x="4868417" y="5526633"/>
              <a:ext cx="53975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200" b="1">
                  <a:latin typeface="Courier New" charset="0"/>
                </a:rPr>
                <a:t>seqA</a:t>
              </a:r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4881117" y="5748883"/>
              <a:ext cx="53975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200" b="1">
                  <a:latin typeface="Courier New" charset="0"/>
                </a:rPr>
                <a:t>seqB</a:t>
              </a:r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4550917" y="5952083"/>
              <a:ext cx="556563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200" b="1" dirty="0" err="1">
                  <a:latin typeface="Courier New" charset="0"/>
                </a:rPr>
                <a:t>seqC</a:t>
              </a:r>
              <a:endParaRPr lang="en-GB" sz="1200" b="1" dirty="0">
                <a:latin typeface="Courier New" charset="0"/>
              </a:endParaRPr>
            </a:p>
          </p:txBody>
        </p:sp>
        <p:sp>
          <p:nvSpPr>
            <p:cNvPr id="64" name="Rectangle 105"/>
            <p:cNvSpPr>
              <a:spLocks noChangeArrowheads="1"/>
            </p:cNvSpPr>
            <p:nvPr/>
          </p:nvSpPr>
          <p:spPr bwMode="auto">
            <a:xfrm>
              <a:off x="3498404" y="5301208"/>
              <a:ext cx="2322513" cy="1190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06"/>
            <p:cNvSpPr>
              <a:spLocks noChangeArrowheads="1"/>
            </p:cNvSpPr>
            <p:nvPr/>
          </p:nvSpPr>
          <p:spPr bwMode="auto">
            <a:xfrm>
              <a:off x="3371404" y="6539458"/>
              <a:ext cx="278794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400" b="1" dirty="0">
                  <a:latin typeface="+mj-lt"/>
                </a:rPr>
                <a:t>NJ tree with bootstrap support</a:t>
              </a:r>
            </a:p>
          </p:txBody>
        </p:sp>
        <p:sp>
          <p:nvSpPr>
            <p:cNvPr id="80" name="Rectangle 90"/>
            <p:cNvSpPr>
              <a:spLocks noChangeArrowheads="1"/>
            </p:cNvSpPr>
            <p:nvPr/>
          </p:nvSpPr>
          <p:spPr bwMode="auto">
            <a:xfrm>
              <a:off x="4139952" y="5555208"/>
              <a:ext cx="43815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000" b="1" dirty="0"/>
                <a:t>67%</a:t>
              </a:r>
            </a:p>
          </p:txBody>
        </p:sp>
      </p:grpSp>
      <p:sp>
        <p:nvSpPr>
          <p:cNvPr id="83" name="Rectangle 110"/>
          <p:cNvSpPr>
            <a:spLocks noChangeArrowheads="1"/>
          </p:cNvSpPr>
          <p:nvPr/>
        </p:nvSpPr>
        <p:spPr bwMode="auto">
          <a:xfrm>
            <a:off x="309563" y="3429000"/>
            <a:ext cx="227498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600" b="1" dirty="0">
                <a:latin typeface="+mj-lt"/>
              </a:rPr>
              <a:t> b) repeat  1000 times</a:t>
            </a:r>
          </a:p>
        </p:txBody>
      </p:sp>
      <p:grpSp>
        <p:nvGrpSpPr>
          <p:cNvPr id="88" name="Group 108"/>
          <p:cNvGrpSpPr>
            <a:grpSpLocks/>
          </p:cNvGrpSpPr>
          <p:nvPr/>
        </p:nvGrpSpPr>
        <p:grpSpPr bwMode="auto">
          <a:xfrm>
            <a:off x="3572714" y="1942795"/>
            <a:ext cx="2357834" cy="1152525"/>
            <a:chOff x="1068" y="1196"/>
            <a:chExt cx="1371" cy="726"/>
          </a:xfrm>
        </p:grpSpPr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1068" y="1196"/>
              <a:ext cx="1242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urier New" charset="0"/>
                </a:rPr>
                <a:t>      1562314951</a:t>
              </a:r>
            </a:p>
            <a:p>
              <a:r>
                <a:rPr lang="en-GB" b="1" dirty="0" err="1">
                  <a:latin typeface="Courier New" charset="0"/>
                </a:rPr>
                <a:t>seqA</a:t>
              </a:r>
              <a:r>
                <a:rPr lang="en-GB" b="1" dirty="0">
                  <a:latin typeface="Courier New" charset="0"/>
                </a:rPr>
                <a:t>  CTCCGCTTTC</a:t>
              </a:r>
            </a:p>
            <a:p>
              <a:r>
                <a:rPr lang="en-GB" b="1" dirty="0" err="1">
                  <a:latin typeface="Courier New" charset="0"/>
                </a:rPr>
                <a:t>seqB</a:t>
              </a:r>
              <a:r>
                <a:rPr lang="en-GB" b="1" dirty="0">
                  <a:latin typeface="Courier New" charset="0"/>
                </a:rPr>
                <a:t>  TTCGGTTATT</a:t>
              </a:r>
            </a:p>
            <a:p>
              <a:r>
                <a:rPr lang="en-GB" b="1" dirty="0" err="1">
                  <a:latin typeface="Courier New" charset="0"/>
                </a:rPr>
                <a:t>seqC</a:t>
              </a:r>
              <a:r>
                <a:rPr lang="en-GB" b="1" dirty="0">
                  <a:latin typeface="Courier New" charset="0"/>
                </a:rPr>
                <a:t>  TTCCGTAATT</a:t>
              </a: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1105" y="1214"/>
              <a:ext cx="1334" cy="7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Rectangle 91"/>
          <p:cNvSpPr>
            <a:spLocks noChangeArrowheads="1"/>
          </p:cNvSpPr>
          <p:nvPr/>
        </p:nvSpPr>
        <p:spPr bwMode="auto">
          <a:xfrm>
            <a:off x="3672726" y="1711841"/>
            <a:ext cx="161935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200" b="1" dirty="0"/>
              <a:t>Bootstrap dataset 1</a:t>
            </a:r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2123728" y="1844824"/>
            <a:ext cx="150316" cy="12917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endParaRPr lang="en-US"/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1613372" y="1844824"/>
            <a:ext cx="150316" cy="12917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6390630" y="1700808"/>
            <a:ext cx="2390510" cy="1435768"/>
            <a:chOff x="6390630" y="1700808"/>
            <a:chExt cx="2390510" cy="1435768"/>
          </a:xfrm>
        </p:grpSpPr>
        <p:grpSp>
          <p:nvGrpSpPr>
            <p:cNvPr id="101" name="Group 108"/>
            <p:cNvGrpSpPr>
              <a:grpSpLocks/>
            </p:cNvGrpSpPr>
            <p:nvPr/>
          </p:nvGrpSpPr>
          <p:grpSpPr bwMode="auto">
            <a:xfrm>
              <a:off x="6390630" y="1936426"/>
              <a:ext cx="2390510" cy="1200150"/>
              <a:chOff x="1068" y="1196"/>
              <a:chExt cx="1390" cy="756"/>
            </a:xfrm>
          </p:grpSpPr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1068" y="1196"/>
                <a:ext cx="1390" cy="7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Courier New" charset="0"/>
                  </a:rPr>
                  <a:t>      5539282517</a:t>
                </a:r>
              </a:p>
              <a:p>
                <a:r>
                  <a:rPr lang="en-GB" b="1" dirty="0" err="1">
                    <a:latin typeface="Courier New" charset="0"/>
                  </a:rPr>
                  <a:t>seqA</a:t>
                </a:r>
                <a:r>
                  <a:rPr lang="en-GB" b="1" dirty="0">
                    <a:latin typeface="Courier New" charset="0"/>
                  </a:rPr>
                  <a:t>  TTGTGGCTCG</a:t>
                </a:r>
              </a:p>
              <a:p>
                <a:r>
                  <a:rPr lang="en-GB" b="1" dirty="0" err="1">
                    <a:latin typeface="Courier New" charset="0"/>
                  </a:rPr>
                  <a:t>seqB</a:t>
                </a:r>
                <a:r>
                  <a:rPr lang="en-GB" b="1" dirty="0">
                    <a:latin typeface="Courier New" charset="0"/>
                  </a:rPr>
                  <a:t>  TTGAGGGTTA</a:t>
                </a:r>
              </a:p>
              <a:p>
                <a:r>
                  <a:rPr lang="en-GB" b="1" dirty="0" err="1">
                    <a:latin typeface="Courier New" charset="0"/>
                  </a:rPr>
                  <a:t>seqC</a:t>
                </a:r>
                <a:r>
                  <a:rPr lang="en-GB" b="1" dirty="0">
                    <a:latin typeface="Courier New" charset="0"/>
                  </a:rPr>
                  <a:t>  TTCTCGCTTG</a:t>
                </a:r>
              </a:p>
            </p:txBody>
          </p:sp>
          <p:sp>
            <p:nvSpPr>
              <p:cNvPr id="103" name="Rectangle 8"/>
              <p:cNvSpPr>
                <a:spLocks noChangeArrowheads="1"/>
              </p:cNvSpPr>
              <p:nvPr/>
            </p:nvSpPr>
            <p:spPr bwMode="auto">
              <a:xfrm>
                <a:off x="1105" y="1214"/>
                <a:ext cx="1334" cy="7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" name="Rectangle 91"/>
            <p:cNvSpPr>
              <a:spLocks noChangeArrowheads="1"/>
            </p:cNvSpPr>
            <p:nvPr/>
          </p:nvSpPr>
          <p:spPr bwMode="auto">
            <a:xfrm>
              <a:off x="6481038" y="1700808"/>
              <a:ext cx="161935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200" b="1" dirty="0"/>
                <a:t>Bootstrap dataset 2</a:t>
              </a:r>
            </a:p>
          </p:txBody>
        </p:sp>
      </p:grpSp>
      <p:grpSp>
        <p:nvGrpSpPr>
          <p:cNvPr id="106" name="Group 108"/>
          <p:cNvGrpSpPr>
            <a:grpSpLocks/>
          </p:cNvGrpSpPr>
          <p:nvPr/>
        </p:nvGrpSpPr>
        <p:grpSpPr bwMode="auto">
          <a:xfrm>
            <a:off x="3582318" y="1940818"/>
            <a:ext cx="2357834" cy="1200150"/>
            <a:chOff x="1068" y="1196"/>
            <a:chExt cx="1371" cy="756"/>
          </a:xfrm>
        </p:grpSpPr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1068" y="1196"/>
              <a:ext cx="749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urier New" charset="0"/>
                </a:rPr>
                <a:t>      15</a:t>
              </a:r>
            </a:p>
            <a:p>
              <a:r>
                <a:rPr lang="en-GB" b="1" dirty="0" err="1">
                  <a:latin typeface="Courier New" charset="0"/>
                </a:rPr>
                <a:t>seqA</a:t>
              </a:r>
              <a:r>
                <a:rPr lang="en-GB" b="1" dirty="0">
                  <a:latin typeface="Courier New" charset="0"/>
                </a:rPr>
                <a:t>  CT</a:t>
              </a:r>
            </a:p>
            <a:p>
              <a:r>
                <a:rPr lang="en-GB" b="1" dirty="0" err="1">
                  <a:latin typeface="Courier New" charset="0"/>
                </a:rPr>
                <a:t>seqB</a:t>
              </a:r>
              <a:r>
                <a:rPr lang="en-GB" b="1" dirty="0">
                  <a:latin typeface="Courier New" charset="0"/>
                </a:rPr>
                <a:t>  TT</a:t>
              </a:r>
            </a:p>
            <a:p>
              <a:r>
                <a:rPr lang="en-GB" b="1" dirty="0" err="1">
                  <a:latin typeface="Courier New" charset="0"/>
                </a:rPr>
                <a:t>seqC</a:t>
              </a:r>
              <a:r>
                <a:rPr lang="en-GB" b="1" dirty="0">
                  <a:latin typeface="Courier New" charset="0"/>
                </a:rPr>
                <a:t>  TT</a:t>
              </a:r>
            </a:p>
          </p:txBody>
        </p:sp>
        <p:sp>
          <p:nvSpPr>
            <p:cNvPr id="108" name="Rectangle 8"/>
            <p:cNvSpPr>
              <a:spLocks noChangeArrowheads="1"/>
            </p:cNvSpPr>
            <p:nvPr/>
          </p:nvSpPr>
          <p:spPr bwMode="auto">
            <a:xfrm>
              <a:off x="1105" y="1214"/>
              <a:ext cx="1334" cy="7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3582318" y="1940818"/>
            <a:ext cx="2357834" cy="1200150"/>
            <a:chOff x="1068" y="1196"/>
            <a:chExt cx="1371" cy="756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1068" y="1196"/>
              <a:ext cx="668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urier New" charset="0"/>
                </a:rPr>
                <a:t>      1</a:t>
              </a:r>
            </a:p>
            <a:p>
              <a:r>
                <a:rPr lang="en-GB" b="1" dirty="0" err="1">
                  <a:latin typeface="Courier New" charset="0"/>
                </a:rPr>
                <a:t>seqA</a:t>
              </a:r>
              <a:r>
                <a:rPr lang="en-GB" b="1" dirty="0">
                  <a:latin typeface="Courier New" charset="0"/>
                </a:rPr>
                <a:t>  C</a:t>
              </a:r>
            </a:p>
            <a:p>
              <a:r>
                <a:rPr lang="en-GB" b="1" dirty="0" err="1">
                  <a:latin typeface="Courier New" charset="0"/>
                </a:rPr>
                <a:t>seqB</a:t>
              </a:r>
              <a:r>
                <a:rPr lang="en-GB" b="1" dirty="0">
                  <a:latin typeface="Courier New" charset="0"/>
                </a:rPr>
                <a:t>  T</a:t>
              </a:r>
            </a:p>
            <a:p>
              <a:r>
                <a:rPr lang="en-GB" b="1" dirty="0" err="1">
                  <a:latin typeface="Courier New" charset="0"/>
                </a:rPr>
                <a:t>seqC</a:t>
              </a:r>
              <a:r>
                <a:rPr lang="en-GB" b="1" dirty="0">
                  <a:latin typeface="Courier New" charset="0"/>
                </a:rPr>
                <a:t>  T</a:t>
              </a:r>
            </a:p>
          </p:txBody>
        </p:sp>
        <p:sp>
          <p:nvSpPr>
            <p:cNvPr id="111" name="Rectangle 8"/>
            <p:cNvSpPr>
              <a:spLocks noChangeArrowheads="1"/>
            </p:cNvSpPr>
            <p:nvPr/>
          </p:nvSpPr>
          <p:spPr bwMode="auto">
            <a:xfrm>
              <a:off x="1105" y="1214"/>
              <a:ext cx="1334" cy="7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3582318" y="1940818"/>
            <a:ext cx="2357834" cy="1200150"/>
            <a:chOff x="1068" y="1196"/>
            <a:chExt cx="1371" cy="756"/>
          </a:xfrm>
        </p:grpSpPr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1068" y="1196"/>
              <a:ext cx="588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urier New" charset="0"/>
                </a:rPr>
                <a:t>      </a:t>
              </a:r>
            </a:p>
            <a:p>
              <a:r>
                <a:rPr lang="en-GB" b="1" dirty="0" err="1">
                  <a:latin typeface="Courier New" charset="0"/>
                </a:rPr>
                <a:t>seqA</a:t>
              </a:r>
              <a:r>
                <a:rPr lang="en-GB" b="1" dirty="0">
                  <a:latin typeface="Courier New" charset="0"/>
                </a:rPr>
                <a:t>  </a:t>
              </a:r>
            </a:p>
            <a:p>
              <a:r>
                <a:rPr lang="en-GB" b="1" dirty="0" err="1">
                  <a:latin typeface="Courier New" charset="0"/>
                </a:rPr>
                <a:t>seqB</a:t>
              </a:r>
              <a:r>
                <a:rPr lang="en-GB" b="1" dirty="0">
                  <a:latin typeface="Courier New" charset="0"/>
                </a:rPr>
                <a:t>  </a:t>
              </a:r>
            </a:p>
            <a:p>
              <a:r>
                <a:rPr lang="en-GB" b="1" dirty="0" err="1">
                  <a:latin typeface="Courier New" charset="0"/>
                </a:rPr>
                <a:t>seqC</a:t>
              </a:r>
              <a:r>
                <a:rPr lang="en-GB" b="1" dirty="0">
                  <a:latin typeface="Courier New" charset="0"/>
                </a:rPr>
                <a:t>  </a:t>
              </a:r>
            </a:p>
          </p:txBody>
        </p:sp>
        <p:sp>
          <p:nvSpPr>
            <p:cNvPr id="114" name="Rectangle 8"/>
            <p:cNvSpPr>
              <a:spLocks noChangeArrowheads="1"/>
            </p:cNvSpPr>
            <p:nvPr/>
          </p:nvSpPr>
          <p:spPr bwMode="auto">
            <a:xfrm>
              <a:off x="1105" y="1214"/>
              <a:ext cx="1334" cy="7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88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9" grpId="0" animBg="1"/>
      <p:bldP spid="99" grpId="1" animBg="1"/>
      <p:bldP spid="100" grpId="0" animBg="1"/>
      <p:bldP spid="10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Bootstrapping: how good is my tree?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r>
              <a:rPr lang="en-GB" sz="2400" dirty="0"/>
              <a:t>How strongly does the data support each branching event?</a:t>
            </a:r>
          </a:p>
          <a:p>
            <a:r>
              <a:rPr lang="en-GB" sz="2400" dirty="0"/>
              <a:t>Bootstrapping</a:t>
            </a:r>
          </a:p>
          <a:p>
            <a:pPr lvl="1"/>
            <a:r>
              <a:rPr lang="en-GB" sz="2000" dirty="0"/>
              <a:t>Create multiple </a:t>
            </a:r>
            <a:r>
              <a:rPr lang="en-GB" sz="2000" dirty="0" err="1"/>
              <a:t>pseudoreplicate</a:t>
            </a:r>
            <a:r>
              <a:rPr lang="en-GB" sz="2000" dirty="0"/>
              <a:t> datasets from real dataset</a:t>
            </a:r>
          </a:p>
          <a:p>
            <a:pPr lvl="2"/>
            <a:r>
              <a:rPr lang="en-GB" sz="2000" dirty="0"/>
              <a:t>Randomly sample each position of an alignment</a:t>
            </a:r>
          </a:p>
          <a:p>
            <a:pPr lvl="2"/>
            <a:r>
              <a:rPr lang="en-GB" sz="2000" dirty="0"/>
              <a:t>Repeat random sampling with replacement until alignment complete</a:t>
            </a:r>
            <a:endParaRPr lang="en-GB" sz="2000" dirty="0">
              <a:solidFill>
                <a:srgbClr val="FF0000"/>
              </a:solidFill>
            </a:endParaRPr>
          </a:p>
          <a:p>
            <a:pPr lvl="2"/>
            <a:r>
              <a:rPr lang="en-GB" sz="2000" dirty="0"/>
              <a:t>Some positions sampled multiple times, other positions missed out</a:t>
            </a:r>
          </a:p>
          <a:p>
            <a:pPr lvl="2"/>
            <a:r>
              <a:rPr lang="en-GB" sz="2000" dirty="0"/>
              <a:t>Repeat X times to generate X </a:t>
            </a:r>
            <a:r>
              <a:rPr lang="en-GB" sz="2000" dirty="0" err="1"/>
              <a:t>pseudoreplicate</a:t>
            </a:r>
            <a:r>
              <a:rPr lang="en-GB" sz="2000" dirty="0"/>
              <a:t> datasets (X &gt; 100)</a:t>
            </a:r>
          </a:p>
          <a:p>
            <a:pPr lvl="1"/>
            <a:r>
              <a:rPr lang="en-GB" sz="2000" dirty="0"/>
              <a:t>Compute the phylogenetic tree for each </a:t>
            </a:r>
            <a:r>
              <a:rPr lang="en-GB" sz="2000" dirty="0" err="1"/>
              <a:t>pseudoreplicate</a:t>
            </a:r>
            <a:r>
              <a:rPr lang="en-GB" sz="2000" dirty="0"/>
              <a:t> dataset</a:t>
            </a:r>
          </a:p>
          <a:p>
            <a:pPr lvl="1"/>
            <a:r>
              <a:rPr lang="en-GB" sz="2000" dirty="0"/>
              <a:t>Calculate what fraction of </a:t>
            </a:r>
            <a:r>
              <a:rPr lang="en-GB" sz="2000" dirty="0" err="1"/>
              <a:t>pseudoreplicate</a:t>
            </a:r>
            <a:r>
              <a:rPr lang="en-GB" sz="2000" dirty="0"/>
              <a:t> trees support each clade in the original “best” tree, or on a “consensus” tree</a:t>
            </a:r>
          </a:p>
          <a:p>
            <a:r>
              <a:rPr lang="en-GB" sz="2400" dirty="0"/>
              <a:t>A node may have high bootstrap support, but may be completely wrong</a:t>
            </a:r>
          </a:p>
          <a:p>
            <a:r>
              <a:rPr lang="en-GB" sz="2400" dirty="0"/>
              <a:t>Bootstrapping not used for Bayesian trees.</a:t>
            </a:r>
          </a:p>
        </p:txBody>
      </p:sp>
    </p:spTree>
    <p:extLst>
      <p:ext uri="{BB962C8B-B14F-4D97-AF65-F5344CB8AC3E}">
        <p14:creationId xmlns:p14="http://schemas.microsoft.com/office/powerpoint/2010/main" val="18865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Bootstrapping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96544"/>
          </a:xfrm>
        </p:spPr>
        <p:txBody>
          <a:bodyPr/>
          <a:lstStyle/>
          <a:p>
            <a:r>
              <a:rPr lang="en-GB" sz="2400" dirty="0"/>
              <a:t>Bootstrap gives support for a clade, but NOT relationships within the clade in question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Theoretically, only bootstraps &gt; 95% are significant</a:t>
            </a:r>
          </a:p>
          <a:p>
            <a:r>
              <a:rPr lang="en-GB" sz="2000" dirty="0"/>
              <a:t>Experimental evidence: bootstraps &gt; 70% show strong clade support for molecular data </a:t>
            </a:r>
            <a:br>
              <a:rPr lang="en-GB" sz="2000" dirty="0"/>
            </a:br>
            <a:r>
              <a:rPr lang="en-GB" sz="2000" dirty="0"/>
              <a:t>(</a:t>
            </a:r>
            <a:r>
              <a:rPr lang="en-GB" sz="2000" dirty="0" err="1"/>
              <a:t>Hillis</a:t>
            </a:r>
            <a:r>
              <a:rPr lang="en-GB" sz="2000" dirty="0"/>
              <a:t> &amp; Bull 1993. </a:t>
            </a:r>
            <a:r>
              <a:rPr lang="en-GB" sz="2000" i="1" dirty="0"/>
              <a:t>Systematic Biology</a:t>
            </a:r>
            <a:r>
              <a:rPr lang="en-GB" sz="2000" dirty="0"/>
              <a:t> 42: 182-192)</a:t>
            </a:r>
          </a:p>
          <a:p>
            <a:r>
              <a:rPr lang="en-GB" sz="2400" dirty="0"/>
              <a:t>what if BP &gt; 90% for clade of interest, but &lt;50% for others?</a:t>
            </a:r>
          </a:p>
          <a:p>
            <a:pPr lvl="1"/>
            <a:r>
              <a:rPr lang="en-GB" sz="2000" dirty="0"/>
              <a:t>Tree does not have to be fully resolved to be useful</a:t>
            </a:r>
          </a:p>
          <a:p>
            <a:pPr lvl="1"/>
            <a:endParaRPr lang="en-GB" sz="1600" dirty="0"/>
          </a:p>
        </p:txBody>
      </p: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481263" y="2060848"/>
            <a:ext cx="1649413" cy="1216026"/>
            <a:chOff x="643" y="1382"/>
            <a:chExt cx="1039" cy="766"/>
          </a:xfrm>
        </p:grpSpPr>
        <p:sp>
          <p:nvSpPr>
            <p:cNvPr id="5" name="Line 20"/>
            <p:cNvSpPr>
              <a:spLocks noChangeShapeType="1"/>
            </p:cNvSpPr>
            <p:nvPr/>
          </p:nvSpPr>
          <p:spPr bwMode="auto">
            <a:xfrm>
              <a:off x="849" y="1478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>
              <a:off x="855" y="1628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667" y="1838"/>
              <a:ext cx="244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669" y="1548"/>
              <a:ext cx="1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859" y="1480"/>
              <a:ext cx="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673" y="1550"/>
              <a:ext cx="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1055" y="1382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seqA</a:t>
              </a:r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1055" y="1522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seqB</a:t>
              </a: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643" y="1706"/>
              <a:ext cx="282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000" dirty="0">
                  <a:latin typeface="Comic Sans MS" charset="0"/>
                </a:rPr>
                <a:t>92%</a:t>
              </a:r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897" y="1772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903" y="1982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907" y="1774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1115" y="1680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seqC</a:t>
              </a: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1331" y="1830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seqD</a:t>
              </a:r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1125" y="1916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>
              <a:off x="1131" y="2066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>
              <a:off x="1135" y="1918"/>
              <a:ext cx="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1325" y="1974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seqE</a:t>
              </a:r>
            </a:p>
          </p:txBody>
        </p:sp>
      </p:grpSp>
      <p:grpSp>
        <p:nvGrpSpPr>
          <p:cNvPr id="23" name="Group 110"/>
          <p:cNvGrpSpPr>
            <a:grpSpLocks/>
          </p:cNvGrpSpPr>
          <p:nvPr/>
        </p:nvGrpSpPr>
        <p:grpSpPr bwMode="auto">
          <a:xfrm>
            <a:off x="4902202" y="2060848"/>
            <a:ext cx="1646238" cy="1216026"/>
            <a:chOff x="2811" y="1366"/>
            <a:chExt cx="1037" cy="766"/>
          </a:xfrm>
        </p:grpSpPr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3005" y="1462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3011" y="1612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2823" y="1888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2825" y="1532"/>
              <a:ext cx="1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3015" y="1464"/>
              <a:ext cx="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2829" y="1522"/>
              <a:ext cx="0" cy="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3211" y="1366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seqA</a:t>
              </a:r>
            </a:p>
          </p:txBody>
        </p: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3211" y="1506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seqB</a:t>
              </a:r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2811" y="1750"/>
              <a:ext cx="282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000" dirty="0">
                  <a:latin typeface="Comic Sans MS" charset="0"/>
                </a:rPr>
                <a:t>92%</a:t>
              </a:r>
            </a:p>
          </p:txBody>
        </p:sp>
        <p:sp>
          <p:nvSpPr>
            <p:cNvPr id="33" name="Line 52"/>
            <p:cNvSpPr>
              <a:spLocks noChangeShapeType="1"/>
            </p:cNvSpPr>
            <p:nvPr/>
          </p:nvSpPr>
          <p:spPr bwMode="auto">
            <a:xfrm>
              <a:off x="3285" y="1747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53"/>
            <p:cNvSpPr>
              <a:spLocks noChangeShapeType="1"/>
            </p:cNvSpPr>
            <p:nvPr/>
          </p:nvSpPr>
          <p:spPr bwMode="auto">
            <a:xfrm>
              <a:off x="3295" y="1749"/>
              <a:ext cx="2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3491" y="1667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seqC</a:t>
              </a:r>
            </a:p>
          </p:txBody>
        </p:sp>
        <p:sp>
          <p:nvSpPr>
            <p:cNvPr id="36" name="Rectangle 55"/>
            <p:cNvSpPr>
              <a:spLocks noChangeArrowheads="1"/>
            </p:cNvSpPr>
            <p:nvPr/>
          </p:nvSpPr>
          <p:spPr bwMode="auto">
            <a:xfrm>
              <a:off x="3497" y="1796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seqD</a:t>
              </a:r>
            </a:p>
          </p:txBody>
        </p:sp>
        <p:sp>
          <p:nvSpPr>
            <p:cNvPr id="37" name="Line 56"/>
            <p:cNvSpPr>
              <a:spLocks noChangeShapeType="1"/>
            </p:cNvSpPr>
            <p:nvPr/>
          </p:nvSpPr>
          <p:spPr bwMode="auto">
            <a:xfrm>
              <a:off x="3285" y="1891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57"/>
            <p:cNvSpPr>
              <a:spLocks noChangeShapeType="1"/>
            </p:cNvSpPr>
            <p:nvPr/>
          </p:nvSpPr>
          <p:spPr bwMode="auto">
            <a:xfrm>
              <a:off x="3065" y="2050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58"/>
            <p:cNvSpPr>
              <a:spLocks noChangeShapeType="1"/>
            </p:cNvSpPr>
            <p:nvPr/>
          </p:nvSpPr>
          <p:spPr bwMode="auto">
            <a:xfrm>
              <a:off x="3069" y="1826"/>
              <a:ext cx="0" cy="2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59"/>
            <p:cNvSpPr>
              <a:spLocks noChangeArrowheads="1"/>
            </p:cNvSpPr>
            <p:nvPr/>
          </p:nvSpPr>
          <p:spPr bwMode="auto">
            <a:xfrm>
              <a:off x="3259" y="1958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seqE</a:t>
              </a:r>
            </a:p>
          </p:txBody>
        </p:sp>
        <p:sp>
          <p:nvSpPr>
            <p:cNvPr id="41" name="Line 105"/>
            <p:cNvSpPr>
              <a:spLocks noChangeShapeType="1"/>
            </p:cNvSpPr>
            <p:nvPr/>
          </p:nvSpPr>
          <p:spPr bwMode="auto">
            <a:xfrm>
              <a:off x="3059" y="1820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05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phylogenetic trees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000"/>
          <a:stretch/>
        </p:blipFill>
        <p:spPr bwMode="auto">
          <a:xfrm>
            <a:off x="611560" y="908720"/>
            <a:ext cx="7834288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347864" y="4725144"/>
            <a:ext cx="1080120" cy="21602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1560" y="6093296"/>
            <a:ext cx="453650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660232" y="6453336"/>
            <a:ext cx="165618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1560" y="6597352"/>
            <a:ext cx="1224136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87924" y="3212976"/>
            <a:ext cx="252028" cy="1440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11560" y="1628800"/>
            <a:ext cx="2736304" cy="3600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940152" y="1628800"/>
            <a:ext cx="2736304" cy="3600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0" grpId="0" animBg="1"/>
      <p:bldP spid="3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phylogenetic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/>
          <a:lstStyle/>
          <a:p>
            <a:r>
              <a:rPr lang="en-GB" sz="2400" dirty="0"/>
              <a:t>Think who is going to be looking at the figure, and what will help them see what is important</a:t>
            </a:r>
          </a:p>
          <a:p>
            <a:r>
              <a:rPr lang="en-GB" sz="2400" dirty="0"/>
              <a:t>Use real names and not accession numbers</a:t>
            </a:r>
          </a:p>
          <a:p>
            <a:r>
              <a:rPr lang="en-GB" sz="2400" dirty="0"/>
              <a:t>Place bootstrap percentage on branch leading to the relevant clade</a:t>
            </a:r>
          </a:p>
          <a:p>
            <a:r>
              <a:rPr lang="en-GB" sz="2400" dirty="0"/>
              <a:t>Scale bar and what it stands for</a:t>
            </a:r>
          </a:p>
          <a:p>
            <a:r>
              <a:rPr lang="en-GB" sz="2400" dirty="0"/>
              <a:t>Use colours and pictures to clarify and draw attention to interesting parts of the tree</a:t>
            </a:r>
          </a:p>
          <a:p>
            <a:r>
              <a:rPr lang="en-GB" sz="2400" dirty="0"/>
              <a:t>Figure + legend should be stand-alone</a:t>
            </a:r>
          </a:p>
          <a:p>
            <a:r>
              <a:rPr lang="en-GB" sz="2400" dirty="0"/>
              <a:t>Figure title: short and succinct and informative</a:t>
            </a:r>
          </a:p>
          <a:p>
            <a:r>
              <a:rPr lang="en-GB" sz="2400" dirty="0"/>
              <a:t>Figure legend:</a:t>
            </a:r>
          </a:p>
          <a:p>
            <a:pPr lvl="1"/>
            <a:r>
              <a:rPr lang="en-GB" sz="2000" dirty="0"/>
              <a:t>Describe what the tree is (gene, phylogenetic method, taxa)</a:t>
            </a:r>
          </a:p>
          <a:p>
            <a:pPr lvl="1"/>
            <a:r>
              <a:rPr lang="en-GB" sz="2000" dirty="0"/>
              <a:t>Number of bootstrap replicates</a:t>
            </a:r>
          </a:p>
        </p:txBody>
      </p:sp>
    </p:spTree>
    <p:extLst>
      <p:ext uri="{BB962C8B-B14F-4D97-AF65-F5344CB8AC3E}">
        <p14:creationId xmlns:p14="http://schemas.microsoft.com/office/powerpoint/2010/main" val="27707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Phylogeny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/>
              <a:t>Distance methods</a:t>
            </a:r>
          </a:p>
          <a:p>
            <a:pPr lvl="1"/>
            <a:r>
              <a:rPr lang="en-GB" dirty="0"/>
              <a:t>MEGA: user friendly</a:t>
            </a:r>
          </a:p>
          <a:p>
            <a:r>
              <a:rPr lang="en-GB" dirty="0"/>
              <a:t>Likelihood</a:t>
            </a:r>
          </a:p>
          <a:p>
            <a:pPr lvl="1"/>
            <a:r>
              <a:rPr lang="en-GB" dirty="0" err="1"/>
              <a:t>MrBayes</a:t>
            </a:r>
            <a:r>
              <a:rPr lang="en-GB" dirty="0"/>
              <a:t>: Bayesian inference</a:t>
            </a:r>
          </a:p>
          <a:p>
            <a:pPr lvl="1"/>
            <a:r>
              <a:rPr lang="en-GB" dirty="0"/>
              <a:t>BEAST: more for population analyses</a:t>
            </a:r>
          </a:p>
          <a:p>
            <a:pPr lvl="1"/>
            <a:r>
              <a:rPr lang="en-GB" dirty="0"/>
              <a:t>PHYML: fast maximum likelihood</a:t>
            </a:r>
          </a:p>
          <a:p>
            <a:pPr lvl="1"/>
            <a:r>
              <a:rPr lang="en-GB" dirty="0" err="1"/>
              <a:t>RAxML</a:t>
            </a:r>
            <a:r>
              <a:rPr lang="en-GB" dirty="0"/>
              <a:t>: better maximum likelihood</a:t>
            </a:r>
          </a:p>
          <a:p>
            <a:r>
              <a:rPr lang="en-GB" dirty="0"/>
              <a:t>PHYLIP: NJ, parsimony, likelihood</a:t>
            </a:r>
          </a:p>
          <a:p>
            <a:r>
              <a:rPr lang="en-GB" dirty="0"/>
              <a:t>PAUP: NJ, parsimony, likelihood</a:t>
            </a:r>
          </a:p>
        </p:txBody>
      </p:sp>
    </p:spTree>
    <p:extLst>
      <p:ext uri="{BB962C8B-B14F-4D97-AF65-F5344CB8AC3E}">
        <p14:creationId xmlns:p14="http://schemas.microsoft.com/office/powerpoint/2010/main" val="34017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Page &amp; Holmes (1998) Molecular evolution: a phylogenetic approach. Blackwell Science</a:t>
            </a:r>
          </a:p>
          <a:p>
            <a:r>
              <a:rPr lang="en-GB" dirty="0" err="1"/>
              <a:t>Felsenstein</a:t>
            </a:r>
            <a:r>
              <a:rPr lang="en-GB" dirty="0"/>
              <a:t> (2004) Inferring phylogenies. </a:t>
            </a:r>
            <a:r>
              <a:rPr lang="en-GB" dirty="0" err="1"/>
              <a:t>Sinauer</a:t>
            </a:r>
            <a:r>
              <a:rPr lang="en-GB" dirty="0"/>
              <a:t> Associates</a:t>
            </a:r>
          </a:p>
          <a:p>
            <a:r>
              <a:rPr lang="en-GB" dirty="0"/>
              <a:t>Wikipedia + manuals for software</a:t>
            </a:r>
          </a:p>
          <a:p>
            <a:r>
              <a:rPr lang="en-GB" dirty="0"/>
              <a:t>Barry G. Hall (2004) Phylogenetic Trees Made Easy (book). </a:t>
            </a:r>
            <a:r>
              <a:rPr lang="en-GB" dirty="0" err="1"/>
              <a:t>Sinauer</a:t>
            </a:r>
            <a:r>
              <a:rPr lang="en-GB" dirty="0"/>
              <a:t> Associates.</a:t>
            </a:r>
          </a:p>
        </p:txBody>
      </p:sp>
    </p:spTree>
    <p:extLst>
      <p:ext uri="{BB962C8B-B14F-4D97-AF65-F5344CB8AC3E}">
        <p14:creationId xmlns:p14="http://schemas.microsoft.com/office/powerpoint/2010/main" val="10777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/>
          <a:lstStyle/>
          <a:p>
            <a:r>
              <a:rPr lang="en-GB" sz="2000" b="1" dirty="0"/>
              <a:t>You will be using </a:t>
            </a:r>
            <a:r>
              <a:rPr lang="en-GB" sz="2000" b="1" dirty="0" err="1"/>
              <a:t>linux</a:t>
            </a:r>
            <a:r>
              <a:rPr lang="en-GB" sz="2000" b="1" dirty="0"/>
              <a:t> command line machines for your projects. </a:t>
            </a:r>
          </a:p>
          <a:p>
            <a:r>
              <a:rPr lang="en-GB" sz="2000" b="1" dirty="0"/>
              <a:t>This will be challenging unless you have a basic knowledge of </a:t>
            </a:r>
            <a:r>
              <a:rPr lang="en-GB" sz="2000" b="1" dirty="0" err="1"/>
              <a:t>linux</a:t>
            </a:r>
            <a:r>
              <a:rPr lang="en-GB" sz="2000" b="1" dirty="0"/>
              <a:t> commands.</a:t>
            </a:r>
          </a:p>
          <a:p>
            <a:r>
              <a:rPr lang="en-GB" sz="2000" b="1" dirty="0"/>
              <a:t>So, learn about it </a:t>
            </a:r>
            <a:r>
              <a:rPr lang="en-GB" sz="2000" b="1" u="sng" dirty="0"/>
              <a:t>before</a:t>
            </a:r>
            <a:r>
              <a:rPr lang="en-GB" sz="2000" b="1" dirty="0"/>
              <a:t> you get into the computer lab.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Before workshop 2:</a:t>
            </a:r>
          </a:p>
          <a:p>
            <a:r>
              <a:rPr lang="en-GB" sz="2000" dirty="0"/>
              <a:t>Read this Linux tutorial </a:t>
            </a:r>
            <a:br>
              <a:rPr lang="en-GB" sz="2000" dirty="0"/>
            </a:br>
            <a:r>
              <a:rPr lang="en-GB" sz="2000" dirty="0"/>
              <a:t>https://</a:t>
            </a:r>
            <a:r>
              <a:rPr lang="en-GB" sz="2000" dirty="0" err="1"/>
              <a:t>maker.pro</a:t>
            </a:r>
            <a:r>
              <a:rPr lang="en-GB" sz="2000" dirty="0"/>
              <a:t>/</a:t>
            </a:r>
            <a:r>
              <a:rPr lang="en-GB" sz="2000" dirty="0" err="1"/>
              <a:t>linux</a:t>
            </a:r>
            <a:r>
              <a:rPr lang="en-GB" sz="2000" dirty="0"/>
              <a:t>/tutorial/basic-</a:t>
            </a:r>
            <a:r>
              <a:rPr lang="en-GB" sz="2000" dirty="0" err="1"/>
              <a:t>linux</a:t>
            </a:r>
            <a:r>
              <a:rPr lang="en-GB" sz="2000" dirty="0"/>
              <a:t>-commands-for-beginners</a:t>
            </a:r>
          </a:p>
          <a:p>
            <a:r>
              <a:rPr lang="en-GB" sz="2000" dirty="0"/>
              <a:t>Read the Linux tips and tricks tab in the VLE</a:t>
            </a:r>
          </a:p>
          <a:p>
            <a:r>
              <a:rPr lang="en-GB" sz="2000" dirty="0"/>
              <a:t>Get the </a:t>
            </a:r>
            <a:r>
              <a:rPr lang="en-GB" sz="2000" dirty="0" err="1"/>
              <a:t>linux</a:t>
            </a:r>
            <a:r>
              <a:rPr lang="en-GB" sz="2000" dirty="0"/>
              <a:t> ‘cheat sheets’ from the VLE </a:t>
            </a:r>
            <a:r>
              <a:rPr lang="mr-IN" sz="2000" dirty="0"/>
              <a:t>–</a:t>
            </a:r>
            <a:r>
              <a:rPr lang="en-GB" sz="2000" dirty="0"/>
              <a:t> </a:t>
            </a:r>
            <a:r>
              <a:rPr lang="en-GB" sz="2000" b="1" dirty="0"/>
              <a:t>and read them!</a:t>
            </a:r>
            <a:br>
              <a:rPr lang="en-GB" sz="2000" b="1" dirty="0"/>
            </a:br>
            <a:endParaRPr lang="en-GB" sz="2000" b="1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0" y="5301208"/>
            <a:ext cx="9144000" cy="13665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800" kern="0" dirty="0"/>
              <a:t>All the primary literature that I mention are in a </a:t>
            </a:r>
            <a:r>
              <a:rPr lang="en-GB" sz="1800" kern="0" dirty="0" err="1"/>
              <a:t>Paperpile</a:t>
            </a:r>
            <a:r>
              <a:rPr lang="en-GB" sz="1800" kern="0" dirty="0"/>
              <a:t> collection.</a:t>
            </a:r>
          </a:p>
          <a:p>
            <a:pPr marL="0" indent="0" algn="ctr">
              <a:buNone/>
            </a:pPr>
            <a:r>
              <a:rPr lang="en-GB" sz="1800" kern="0" dirty="0"/>
              <a:t>I suggest you look at them, or similar.</a:t>
            </a:r>
          </a:p>
          <a:p>
            <a:pPr marL="0" indent="0" algn="ctr">
              <a:buNone/>
            </a:pPr>
            <a:endParaRPr lang="en-GB" sz="1800" kern="0" dirty="0"/>
          </a:p>
          <a:p>
            <a:pPr marL="0" indent="0" algn="ctr">
              <a:buNone/>
            </a:pPr>
            <a:r>
              <a:rPr lang="en-GB" sz="1800" kern="0" dirty="0"/>
              <a:t>See the </a:t>
            </a:r>
            <a:r>
              <a:rPr lang="en-GB" sz="1800" b="1" kern="0" dirty="0"/>
              <a:t>Articles</a:t>
            </a:r>
            <a:r>
              <a:rPr lang="en-GB" sz="1800" kern="0" dirty="0"/>
              <a:t> tab in the VLE for the link</a:t>
            </a:r>
          </a:p>
        </p:txBody>
      </p:sp>
    </p:spTree>
    <p:extLst>
      <p:ext uri="{BB962C8B-B14F-4D97-AF65-F5344CB8AC3E}">
        <p14:creationId xmlns:p14="http://schemas.microsoft.com/office/powerpoint/2010/main" val="9492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A44E9-E04E-5744-9921-A5014B90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3147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GB" b="1" dirty="0"/>
              <a:t>Influences of sequence data: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124744"/>
            <a:ext cx="8136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b="1" dirty="0"/>
              <a:t>Genomes!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b="1" dirty="0"/>
              <a:t>We can now know the entire gene set of any species.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/>
              <a:t>This has an enormous effect on molecular biology, medicine, plant biology, microbiology and biotechnology. Many things we now do routinely were challenging, expensive and/or impossible without genomes.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err="1"/>
              <a:t>Eg</a:t>
            </a:r>
            <a:r>
              <a:rPr lang="en-GB" sz="1600" dirty="0"/>
              <a:t>: knocking out (removing a gene).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b="1" dirty="0"/>
              <a:t>Cell biology has been transformed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/>
              <a:t>Many techniques use next generation sequencing (mainly Illumina) to understand cell and organismal function.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/>
              <a:t>RNA seq (to examine expression patterns and changes)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err="1"/>
              <a:t>ChipSeq</a:t>
            </a:r>
            <a:r>
              <a:rPr lang="en-GB" sz="1600" dirty="0"/>
              <a:t> (to tell us where transcription factors bind)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/>
              <a:t>Chromosome conformation capture (3C) (to analyse the spatial organization of chromatin in a cell)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b="1" dirty="0"/>
              <a:t>Evolutionary biology/molecular ecology has been transformed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/>
              <a:t>Comparative genomics: using all the genomes we have, we can now compare entire genomes, and examine what genes have changed over time, and how fast it has changed.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/>
              <a:t>Population genomics: by comparing individuals within a species we can locate new events of rapid selection, uncover migrations from the distant past, and do other amazing things </a:t>
            </a:r>
            <a:r>
              <a:rPr lang="mr-IN" sz="1600" dirty="0"/>
              <a:t>–</a:t>
            </a:r>
            <a:r>
              <a:rPr lang="en-GB" sz="1600" dirty="0"/>
              <a:t> like estimate population sizes backwards though time.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b="1" dirty="0"/>
              <a:t>Metagenomics: allows us to characterise the members of entire ecosystems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/>
              <a:t>Even ecosystems within our bodies (human microbiomes)</a:t>
            </a:r>
          </a:p>
          <a:p>
            <a:pPr marL="285750" indent="-285750">
              <a:buFont typeface="Arial" charset="0"/>
              <a:buChar char="•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005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79512" y="6597352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/>
              <a:t>S Leslie </a:t>
            </a:r>
            <a:r>
              <a:rPr lang="en-GB" altLang="zh-CN" i="1">
                <a:ea typeface="宋体" charset="-122"/>
              </a:rPr>
              <a:t>et al. Nature </a:t>
            </a:r>
            <a:r>
              <a:rPr lang="en-US" altLang="zh-CN" b="1">
                <a:ea typeface="宋体" charset="-122"/>
              </a:rPr>
              <a:t>519</a:t>
            </a:r>
            <a:r>
              <a:rPr lang="en-GB" altLang="zh-CN">
                <a:ea typeface="宋体" charset="-122"/>
              </a:rPr>
              <a:t>, 309-314 (2015) </a:t>
            </a:r>
            <a:r>
              <a:rPr lang="en-US" altLang="x-none"/>
              <a:t>doi:10.1038/nature14230</a:t>
            </a: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395536" y="116632"/>
            <a:ext cx="839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800" dirty="0"/>
              <a:t>Clustering of the 2,039 UK individuals into 17 clusters</a:t>
            </a:r>
          </a:p>
          <a:p>
            <a:pPr eaLnBrk="1" hangingPunct="1"/>
            <a:r>
              <a:rPr lang="en-US" altLang="x-none" sz="1800" dirty="0"/>
              <a:t>based only on genetic data.</a:t>
            </a:r>
          </a:p>
        </p:txBody>
      </p:sp>
      <p:pic>
        <p:nvPicPr>
          <p:cNvPr id="2053" name="Picture 6" descr="C:\Documents and Settings\Administrator\Desktop\New Folder\New Folder\nature14230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4640802" cy="542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3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this option is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GB" dirty="0"/>
              <a:t>L1 + W1: Analysis of low throughput sequence data</a:t>
            </a:r>
          </a:p>
          <a:p>
            <a:r>
              <a:rPr lang="en-GB" dirty="0"/>
              <a:t>L2 + W2: Introduction to high throughput sequencing. Group projects.</a:t>
            </a:r>
          </a:p>
          <a:p>
            <a:r>
              <a:rPr lang="en-GB" dirty="0"/>
              <a:t>L3 + W3: Aligning sequence to reference genomes. SNP calling.</a:t>
            </a:r>
          </a:p>
          <a:p>
            <a:r>
              <a:rPr lang="en-GB" dirty="0"/>
              <a:t>L4 + W4: Genome browsers</a:t>
            </a:r>
          </a:p>
          <a:p>
            <a:r>
              <a:rPr lang="en-GB" dirty="0"/>
              <a:t>L5 + W5: Project plans and help with projects</a:t>
            </a:r>
          </a:p>
          <a:p>
            <a:r>
              <a:rPr lang="en-GB" dirty="0"/>
              <a:t>W6: Group projects help session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4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L1 + W1: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how to edit Sanger sequences</a:t>
            </a:r>
          </a:p>
          <a:p>
            <a:r>
              <a:rPr lang="en-GB" dirty="0"/>
              <a:t>How to create an alignment</a:t>
            </a:r>
          </a:p>
          <a:p>
            <a:r>
              <a:rPr lang="en-GB" dirty="0"/>
              <a:t>How to make phylogenies</a:t>
            </a:r>
          </a:p>
          <a:p>
            <a:r>
              <a:rPr lang="en-GB" dirty="0"/>
              <a:t>How to obtain sequences from </a:t>
            </a:r>
            <a:r>
              <a:rPr lang="en-GB" dirty="0" err="1"/>
              <a:t>Genbank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0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Sanger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1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Chromatograms</a:t>
            </a:r>
          </a:p>
        </p:txBody>
      </p:sp>
      <p:pic>
        <p:nvPicPr>
          <p:cNvPr id="2050" name="Picture 2" descr="no_noise.gif (686×1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8" y="847045"/>
            <a:ext cx="8352928" cy="22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0272458" cy="22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8" y="1124744"/>
            <a:ext cx="8706768" cy="2238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98" y="3861048"/>
            <a:ext cx="8699623" cy="20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8.5.0.25"/>
  <p:tag name="PPTVERSION" val="16"/>
  <p:tag name="TPOS" val="6"/>
</p:tagLst>
</file>

<file path=ppt/theme/theme1.xml><?xml version="1.0" encoding="utf-8"?>
<a:theme xmlns:a="http://schemas.openxmlformats.org/drawingml/2006/main" name="Dasmahapatra York 2011b">
  <a:themeElements>
    <a:clrScheme name="Dasmahapatra York 2011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smahapatra York 2011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smahapatra York 201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oupAssign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6A8C79-B8F1-9646-97C9-A89E025E2BE1}" vid="{F7285A59-8CCA-8D41-9CC0-BE09DCD6115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Dasmahapatra York 2011b</Template>
  <TotalTime>41263</TotalTime>
  <Words>1553</Words>
  <Application>Microsoft Macintosh PowerPoint</Application>
  <PresentationFormat>On-screen Show (4:3)</PresentationFormat>
  <Paragraphs>277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Comic Sans MS</vt:lpstr>
      <vt:lpstr>Courier New</vt:lpstr>
      <vt:lpstr>Wingdings</vt:lpstr>
      <vt:lpstr>Dasmahapatra York 2011b</vt:lpstr>
      <vt:lpstr>GroupAssignment</vt:lpstr>
      <vt:lpstr>BIO00058M: Sequence Analysis Lecture 1 Analysis of “low” throughput sequence </vt:lpstr>
      <vt:lpstr>Falling cost of sequencing</vt:lpstr>
      <vt:lpstr>Influences of sequence data:</vt:lpstr>
      <vt:lpstr>PowerPoint Presentation</vt:lpstr>
      <vt:lpstr>What this option is about</vt:lpstr>
      <vt:lpstr>L1 + W1: Learning objectives</vt:lpstr>
      <vt:lpstr>Sanger sequencing</vt:lpstr>
      <vt:lpstr>Chromatograms</vt:lpstr>
      <vt:lpstr>Chromatograms</vt:lpstr>
      <vt:lpstr>What is a multiple sequence alignment?</vt:lpstr>
      <vt:lpstr>Consensus sequence</vt:lpstr>
      <vt:lpstr>Consensus sequence</vt:lpstr>
      <vt:lpstr>What is a multiple sequence alignment?</vt:lpstr>
      <vt:lpstr>Guidelines for evaluating alignments</vt:lpstr>
      <vt:lpstr>Programs for MSA</vt:lpstr>
      <vt:lpstr>Phylogenetic tree of lentiviruses</vt:lpstr>
      <vt:lpstr>Homologues can be paralogues or orthologues </vt:lpstr>
      <vt:lpstr>Molecular phylogeny step 1 obtain a good alignment</vt:lpstr>
      <vt:lpstr>Distance and discrete phylogenetic methods</vt:lpstr>
      <vt:lpstr>Bootstrapping: how good is my tree?</vt:lpstr>
      <vt:lpstr>Bootstrapping: how good is my tree?</vt:lpstr>
      <vt:lpstr>Bootstrapping: how good is my tree?</vt:lpstr>
      <vt:lpstr>Bootstrapping</vt:lpstr>
      <vt:lpstr>Displaying phylogenetic trees</vt:lpstr>
      <vt:lpstr>Displaying phylogenetic trees</vt:lpstr>
      <vt:lpstr>Phylogeny programs</vt:lpstr>
      <vt:lpstr>Further information</vt:lpstr>
      <vt:lpstr>Linux</vt:lpstr>
      <vt:lpstr>end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analysis of complex speciation in Heliconius</dc:title>
  <dc:creator>Kanchon Dasmahapatra</dc:creator>
  <cp:lastModifiedBy>Daniel Jeffares</cp:lastModifiedBy>
  <cp:revision>577</cp:revision>
  <cp:lastPrinted>2018-07-17T13:37:55Z</cp:lastPrinted>
  <dcterms:created xsi:type="dcterms:W3CDTF">2011-07-02T19:02:19Z</dcterms:created>
  <dcterms:modified xsi:type="dcterms:W3CDTF">2019-07-18T12:02:20Z</dcterms:modified>
</cp:coreProperties>
</file>