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814" r:id="rId2"/>
    <p:sldId id="988" r:id="rId3"/>
    <p:sldId id="989" r:id="rId4"/>
    <p:sldId id="1005" r:id="rId5"/>
    <p:sldId id="1022" r:id="rId6"/>
    <p:sldId id="1006" r:id="rId7"/>
    <p:sldId id="1008" r:id="rId8"/>
    <p:sldId id="960" r:id="rId9"/>
    <p:sldId id="1010" r:id="rId10"/>
    <p:sldId id="1011" r:id="rId11"/>
    <p:sldId id="1026" r:id="rId12"/>
    <p:sldId id="1013" r:id="rId13"/>
    <p:sldId id="1023" r:id="rId14"/>
    <p:sldId id="1024" r:id="rId15"/>
    <p:sldId id="1027" r:id="rId16"/>
    <p:sldId id="1025" r:id="rId17"/>
    <p:sldId id="1029" r:id="rId18"/>
    <p:sldId id="1028" r:id="rId19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CC3300"/>
    <a:srgbClr val="000000"/>
    <a:srgbClr val="57F7FB"/>
    <a:srgbClr val="FFFFFF"/>
    <a:srgbClr val="5F5F5F"/>
    <a:srgbClr val="1C1C1C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92041" autoAdjust="0"/>
  </p:normalViewPr>
  <p:slideViewPr>
    <p:cSldViewPr>
      <p:cViewPr varScale="1">
        <p:scale>
          <a:sx n="117" d="100"/>
          <a:sy n="117" d="100"/>
        </p:scale>
        <p:origin x="19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194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2" y="0"/>
            <a:ext cx="2946575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8485"/>
            <a:ext cx="2948194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2" y="9378485"/>
            <a:ext cx="2946575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2EC17B7-EBE0-497A-95D6-87E0AECC9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4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8194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82" y="0"/>
            <a:ext cx="2946575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9775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692401"/>
            <a:ext cx="5438464" cy="4442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8485"/>
            <a:ext cx="2948194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82" y="9378485"/>
            <a:ext cx="2946575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46CB8392-2C32-4AAC-8FEF-7190FDE67F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918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CB8392-2C32-4AAC-8FEF-7190FDE67FA0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78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CB8392-2C32-4AAC-8FEF-7190FDE67FA0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402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CB8392-2C32-4AAC-8FEF-7190FDE67FA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90CE6-3739-490D-BF14-7F7D27A25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9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9E652-7FE6-4EF5-8C63-B0F0C7048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0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0E863-2F29-42C4-898A-4214DA072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7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33E20-DE6E-4CC3-8A04-5F0FDF2A27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2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80DA7-7703-463A-8F6E-93EB5F95D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088C1-83FD-44A3-8DCE-E74C4A7B7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2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2C51F-D3F9-41BD-9432-CFC0B4A35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2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83FFA-3182-4542-ADF1-C8C6C9207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2916-3E31-41E1-B30B-91F3CD873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9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F1B22-A73E-4B05-A3D6-9180BE9FB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4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F7D09-86C6-4BCC-BBE5-6585D5689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4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04D3E2-8D6C-418E-BD73-55C305B74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rk.ac.uk/students/studying/develop-your-skills/study-skills/study/integrity/collusio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figshare.com/articles/Workshop_on_SV_detection_NGSchool_2018/7110728/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1628799"/>
          </a:xfrm>
        </p:spPr>
        <p:txBody>
          <a:bodyPr/>
          <a:lstStyle/>
          <a:p>
            <a:pPr eaLnBrk="1" hangingPunct="1"/>
            <a:r>
              <a:rPr lang="en-GB" sz="2400" b="1" dirty="0"/>
              <a:t>BIO00058M:</a:t>
            </a:r>
            <a:r>
              <a:rPr lang="en-GB" sz="2400" dirty="0"/>
              <a:t> Sequence Analysis</a:t>
            </a:r>
            <a:br>
              <a:rPr lang="en-GB" sz="3200" dirty="0"/>
            </a:br>
            <a:r>
              <a:rPr lang="en-GB" sz="2800" b="1" dirty="0"/>
              <a:t>Lecture 3</a:t>
            </a:r>
            <a:br>
              <a:rPr lang="en-GB" sz="4000" dirty="0"/>
            </a:br>
            <a:r>
              <a:rPr lang="en-GB" sz="3600" b="1" dirty="0"/>
              <a:t>High-throughput sequencing Part 2</a:t>
            </a:r>
            <a:endParaRPr lang="en-US" sz="3600" dirty="0"/>
          </a:p>
        </p:txBody>
      </p:sp>
      <p:sp>
        <p:nvSpPr>
          <p:cNvPr id="2" name="AutoShape 7" descr="data:image/jpeg;base64,/9j/4AAQSkZJRgABAQAAAQABAAD/2wCEAAkGBhQSEBUUExQUFBUUFxcVFxUXFBUXFxoWFhUVFhcYGBcXHCYfGBkjGRUXHy8gIycpLC4sFR4xNTAqNSYsLCkBCQoKDgwOGA8PGiwkHyQsLCwpLCwpKSwsLCwsLCwsKSwpLCwsKSwsKSwsKSwsLCwsKSwsKiwsLCwsLCksLCwsLP/AABEIAOEA4QMBIgACEQEDEQH/xAAbAAACAwEBAQAAAAAAAAAAAAADBAACBQEGB//EAEMQAAIBAwMBBgIIAwYEBgMAAAECEQADIQQSMUEFEyJRYXEygQYUQpGhscHwI1LRMzRyc7LhFWKC8XSDs7TD0kOSwv/EABkBAAMBAQEAAAAAAAAAAAAAAAABAgMEBf/EACgRAAICAgIBBAEEAwAAAAAAAAABAhESIQMxQQQiUXEyYbHB0ROBof/aAAwDAQACEQMRAD8AVsawOsNgEGCa7p9wUryVIj2rMS1cDBQAVHX3p3SElmBaNsYj8q8hnVCWRTX3HLqVPHINbHZvaiplhPhIyJg0iEXc2J3Rn1oulvwCNsjgVOVGo7at7gTEjzo9u54fwrL0mrKMLbSJyP6U8izOeKzei0zJ+ldiVVv5cffXlTXtu1U3WmHMiRXia6OJ2jm5OyRVwapVgK1ILGhsKKBUNummMXqA0VrVVFurA6KItcC1YVDAuKupodWWpAOho6mllNGU0EsMKtVFNXmqRBwCi26oKPaWqCg9sVcCooq1NFUcrlWNVqiSRXa5UpUBk27QLB1ZsmSJwYNOqBlszilNKhAA8vy5py0sAzwcfpFccujXjCXUeRt42j8DzXXudFwSZFUW0VDpuJAXw+eTVL9/FtwODxPpBqKN26HF1HG6AfOi2GIY+RyfUUDU6Y23UOuHG4T18q5duPIAweBScSVI0zbBBArxWq0e12B6E16/R3G4IzNZ3beih93nV8bp0KSvZ54aWrdxFaK2qv3NbWJRM5dOat9XrTW0KsbNKysTJ7mhNaitV7FAuaeqyChLZVGWne6ob2qLJYtXRVjZNQW6DMspoqGhqtXAp0Jh1NWFCWirTJCqtMWxQUNHSgpB1q01QGpNWhNnZroFQCugVRBzbUq+2uUx0ZKsQyn7OVNM3W2hpBgjEedS3aIGcBuG9av3e0zJgV57ZvDoqjC5aDBiG25oWmAQbQQYyCfWi2EHij5Urf0odWOQRgEUJ7KbtGje1jugJIZkAAny60u2tYP4uI5Pma6iwq7SOADTV7aUIKywobEkX0Gt3SRyvPtTWvs70B6jNJ6RIUbeoyK0DqEMDj2pdOzRVR59hUU0ftLTbLhHTkfOk+8rdMY0KMBSS3qYt3ZobGXuJQmWjk4ocVIhe4tDW3TT1QLTRLQs9uhm3TjJQStWjJoWIrqimBaoi2KpEULbaugo/c1O4phRxKOlS1Zo/d0y1EoDVgKmypTRLiEU0RBQlpi1VMaid2VKLtrtIrExjdYoEPC5FDa6QGEE4wR1om7jHGarevRujEncI4z0riMrFBqHMOF6RjrTNlSFAAweZoOmtsh2kyCSf1pru/EGBJjBFJmsSlggyvQY+YzR9QfTK5BoVmwAxIwxzRhcyN3Xwn9Kl96NEM6XUQpaIb7wRXL94O24CJjHtQrVsFWUGCOKBZt3QxDgR0IqrtCG+2LofaR0EGslqbvyUbGRStmyT5VrBaBTvZUVdLlGt6QHqc+QH9aInZqnhzPkV/pV4MM0UV6Jp9O1wwgJ8/T3J4ql7SsgkjHmP18j71636LWk+rA9SWJPsSB+Aqcd7KuzzF/sy4okgH2Mn7v6UotyvbaiwCce9eZ7b7PKXcDDgkAeeJ/MH76eIMDptG1xXYR/DUsR5gRuA9QpLfKlQs16rsPR921sNw0q/wD5ikH/AFAfKvNvpyjsh5Rip91JH6U6olo4iUYWqlsUyoq0KgAs1ZbNG21dUphRQW64UpsWq6EFBQkUqvdU4y1QrTELBaYtiqRVxTEHrlUmpQMyLl3Bn7OfcUuzFAu4ckx7HimjpcQc4iqMQQqE5WD8hXCjnSO2IZjgiPP5V1SFJj/ER+tXFkAyDkeJfUeVA1Sk+LPSenWkbLRfvhuGOevl6UTV2mEEQRz7Gkkc7iR6QPOn9PqQzFSIYZI9KTVFL9RJNRcQhiN0cxWu+v3WgXwOnzpRNrJMgCTWfccmJnEwI6VpCLloHSQe5qOgz6D9aqrcTP3n9ATx5GgrAPqM59vaP2feiCD6+Y/3hY/ftXSkkqMizXMjnPSCZ9h1j9iu977H5D8sEVQ2PMAx6gj7wa5Ec9PUyB6cxVCHbeuxBzgjkZHPEH09Pzre+jtzwFYgAg/I8+3Bx615vTKJEceeP0ia021Vy2V7tJ8iAM9DyR+E0VaoqLp2em12pVW259AI4jn15rN1WpBG5ArFYKk/MMPQQwqt+83gZlAYgkznacEDmQDByPwiqKoUcRmIJmRMgemSJ9qg2k0c0XabTDxlvORyTE8/94rM7fA+s3COC0/eAT+M1pG9aL7WdAxAMboaYmIPJInHr1ql7sfepIPiE/PMfoaHsgyLTUyGpKCCRxHTypi29CHYwgoy0BDRA9UIZD1wtQd9c72gYUmhsa4blUJqkJnGFdWuxXQKCSRUq1SgZlpqhtJONpjPpUa4GExBFCvJiJAk8Gq27bRJP3eVcRKGe8h16Rz7EUQajxEciMUFwrESMjAaelcACznipNrOahJkqCDiD7VxEP8AaTkgDHlRlu49wZrloiPTpQSJXrfdyJG05n1J4+dW0On3GTJx8v3/AFpTta8O8AmR+AxWh2YwJnp5kV0w1EjyHv6YjpA8zIAHvH61VLJXMSecT95I6fdWw1mQPw6fpj3pO4oJjpzzJ+WI/fzp2VQmxPO3Pkcx6n1/rzQD6Ak+cNPzIx90Ua44JnGJgQfyiP31oB9ZPmQD+HT7p5qrIZp6a3CR1PI/Uyfw59aV1NpwYBG3/qB9syD94o+iuLwYPHrA8hin9QylR8BgeZBMexppg0I6K2ceIzznAn9P9+taaEEDMfLgwPKP35VlWH58p94Pyqzanb0PlGOf6VI0KP8AR+4L7E3R3bnxKFBYzB5YSOOQJxg16jSwIzJkCPnmY84n9mMpWJByZ8uv7+Vc015gSDG7giRGPIj4TGcmOaptyWxxST0H7c0YY70Bk/EIjPM5+Y+VYytXqNJda7dC+YOSsHmMiMYPPGOa81rIW4wUDbuIB8xPv+FSi5qhhHq9JWr1NI9WQWY4oUmrMaGXpMLCq9Gt0mHpqy1NBYyqV2KqGqlx6AC12l91SmI892kHBRxkcECjaHUZIMic1Szf/hglsDA/Kui0JODxg+lcdAEvLBJmBHPtVgoEH4twzXAwdCq8jGfauk+FcSQOnp0pUXRa27cYMDg0axpyVAVZA6/pSJfccgqTwa3uzdQLdnxH0nrJoa0VFJumeU7TU94xODiI+7+tX7M1ZEDpxOMfvH7zVu3l/iCDIYDPsf8Aes+0drRPznjgVsujN9nvuzyrAcRzx5dCDnoaV7S08HiF59JGOnviqdhamNueo/f3da3dW4e2BjrP3DA/L94LGeXa8Wy2cQJBn5eWaBcU/jn/ALdPzrUtWgMH9+1dfQE9P3k9OlCYmZCyM/p+4H78qc+vHEEn1Jn9+f7NUvWCOMz9x+7196X0/ZzMY/5sCPkfln8aE2DG3sXGg2yAZmTJEckR7fn86Y06XHbaFViOscfOtAaZbSQck8xzJ6VptcGnt7VAFwwcfZEH72yOae2KjKv6Xu/CxG4RhcCSAf1qlrVIp3QevXp16UtfvkkknmfxxP4k1n6m/wD1+/mtOgNzU/Sxgj20CpKkbgMxAnn5mvMX7kkFQBuE7RxPVQPXkfd5QN7uG/wkffj9aUS9+H7/AK0AaOmvT++lOq1Z9vn3z/X8iabU0gGS9Lua4z0MPRYyxantMaTtrJp20sU0IY3UF7lENI33zTAY76pSm6pTEeau6q9btNNlu7YyGjgiN0exMVVPpGGAjcCuTiYHEn0yK+vns1CkP4gFddrKBtDKfLiIEzyRXlb/ANDlkxaChoED0YMBjHKL18q4V6nja9yJxkeY0vbKwTyVEk1of8QRlLLiMmtXs36Nrpbhe2gIgqwYErAJkmeImPYClu0fo27oQV7sOQQQrAD8OIB+6nkpv29FqUkjPtXluqcwAZnyHpTGidj4RDgELPymfYVLH0d7vwks20ZAH2ZJnHTPNaeh7PLgC0AidXI6efmcSadx7vRdiOts24CmDGWP6Cs672bbIlQR7Hp7V7BvoqCColgevX/FRrP0QWzPeqGAjxKzzyw89vQ5jy5rKXMlsWjyfZjbfUDAPl716VdUCnkAs/Pqf35UXS9iIoCrZO5vDuubuQCSQu4dFOeDHHSh6nso2wsjctyI8JyGUZPp5/Onx80ZMEVa0ANyjd7Zj5dKqNUf1rVs/RpFvbIdNiBz4yNyk/ZwTyQPuFF0dlLhWFYiRiRuKTE/mcVs+WKQUjGRA5xg8fd+xWhb0n1dA5XczHavlIgyfkfzo/afZi2zu7sW4Mbt8IQCBMZg5mMfhWgtgXdE5U7iJdYzLWjnb1yu4fOnGUZPQ/Bl9kacFwWjaksSR1xPvWZrL24sx5Mn7zP61ua62LeitdGumT/hGY+8rXmtS+K1Qmq0I6h6zNTcp3UvWXfemSBu3vDHn+n7/Cg2arfNG064q6FY9p349P8AaaZDxSSGrXbmKkAzaiqLdpFrsVxNRFGI0za01yKet3cVhWtXTlnV0Ips0bl2BSV16ly9NCLUEk31KHXaZJ6nSdtXSxDXAA04khiMgBP/ANes4AiCMWs9vE3lLldglShJmZzJxuJDH2Ppz4PR9qFWZluGN0L4CSQwG2Y4PI68/KrWe0fENzYtkkloktOSMHxefqOJryHwSNMj3Nn6RCyrKFYm2AM/A0CYEMDPrHXpmtLQfSy20q9vb5QSqqCYG8GQPeIr593yzK7u7ubdzLmJM7iVEFeeeJOM0bU2nCkpucIpCk89SdsZI5xjxD/mylx9Jsrs91b7SHIZdy8+FogTAICkL5g8eXNI2u2eoR2DDMT9oTGRPWPuxHHm7W4LJulGIDHYmZCiAUBAkQTz1+VbdjXj6tb/AIU3F3biyrLBWJtgDoZPIgwsTWeKXkLRo6XXXbRgytxoERJlsjg9ZjPX1pxdU5LISFKstsGVJFxl8MFSSAYJJOB5cVidsavwgnYXtvubazArIkhGb4/hXyAJ8zNKXtYe8hQrs+UNtwpfnw7RgnJjk0lBVobkj2Ghu3LSbiQ54gwIKOoRt0ZG2cnMc1nntAse7Z12r4tluTt3cKIBMQOcDxc15hNfctt41ZrWVKtt3A4kKwIYHyU/ynCnJlvXXwrG06bgvgRgGxBlQP5TJiIH31WPVv8A6SegvdqjYCSwObf9lMgG0IBI4UwfmonGarfKqoXcGIBAMDfiIDfCTDcSMxWPou0Q90Bx3JWdu8AtAAJG7idw54gAYyaW1ANrb4kJXxbMGMEAgz4mhT64mfJOG6A1tHrQYG8ZaSWCYgGcEbS5LQMcD1Ner7K1aAWNjEALt7sCefEzSOM5k+QFfOrtlr1wXXYjbtAC/BO7xTBJnd5mYA961eytY4U2958Vsl/5TuJ6yMyPwP8AMDVqT49p/Y0z3Paz271pViAJ2mIAkDOenHHE15XXdjBV8QYTwYPNPdj6253b77lu4in4ZAJQksOD5scD7+ANS9qR4GWfFKxAgkS2MCMc4GPY1o/USu2wcfg+adp6NrfxcHg1k3BX1LtX6NLqUGdjBmIMYg5jHtXznWdnXLZIZGEYmDFd3DyqaM3oz+7miItWVK6a3EVJoF67RnNKkTQgBXHoLMaZZKCbVWiWS1dNOpepIJTCGkxo0LFyjstJWWimVuzUgztSrxUosR5XtMXFIWGQfEAfJgCI9IjjiOlaek1ocB7igtJGByQuSRkliYM9S0YqanSBWuIVAgyBDMFziI88mJjmra60JDK0sfExJEdFgBjgFQp/U1zOcZRSKryCudtEOqoqwAqmJBkgYwc8RGR+mnp3ui4Vs5HiZrZZixGZSM5J3AEZjPtgXbGw+IAAeLaWAMHJjdg/iM4rV010uQ1u5btkDdHJIER4iNuM4546GamcUlpBvoZBuoAUJVWBGBlCASyspGTEQKY7J7fuW0IuD+GHOV3E4BgSScdYxPNJntu629WKsWjx+EsPY+UYAIgAdJqfFpwBCmB/DYA7hMmGj0BkZ5B8qxfGmqkkNG9a+lO7du2W4BZSNxLceHxMRDLOCNucdSb2e2S9mCUElfit2mBkxyF58a9AfvivOC0w3SARsA2nxBWJkQRwZUiT19Jigczs2EG4HOM+JQ5JzMGBx5H2pLij4G+j0tvXM42tBVgZBIbdAG0qSSNogmOB6QYRN4KrKUVwQPGFmBMLlz4RDH18QBIiaXsdsgqLSkbAAYdDtLFFwQACPfoTj1bta0b9xViQrIqk/wAwYKd3LKMevh4qMXF7Qry7KXmgBZWGZGCBTAUqJE8ISWBkdTmZrWSwndzsbvmJ3EkQy7YGMQdygzIiR0MBOwS4Us0hwQpYqBKoDbbcSFyWOTHwweK2k7ItbCbrAIlsFmQjxMQAoDAfEQreLpuiPCZlSqh6Qjba4iSFKi2Q7nCtMug8UzsDNBJJ+LPNL6eByCA26P51BwCBAUSGPgPhIiOhpzs2y31O6m1DcdgSehU92x242g7l4wPwqtjTDw2u8QuZYSxK7xMgbo2jpiOTHSpyVlpDtq4WBVGU3A0dQrLB8RUdCPswMiekV6PTWu8RCYDl+m4Kp2zIDcYhts8N1mvJoWRCBK3BuBbIAJMndw22ZyRy/nW72XqjKmXCsJxMF4C+KMgz6xIGM1OJRodoi4AhtQyqsmRBaeZznEER5127dNy19llZQJ+0rEcMOlE0V7ejKxNwLwdoBJnJhcRuB4MetYdpCNQ0+AQWByveKrbYA95x/wAtTF+RJJ9nj+09AbVwgqQJMT1FIXFr1X0ucu1tukEDPkc+leda3Xt8byimYS9roSa3IqdzFOJaminT1rRFmW1qhstaF61SbrQOxcrXVFFW3Xe7oaBMvapqxapVVimLdysmaoaipQu9qUAN2tSiy7Wk3QYuL4ZkgAXAcbesgkyvHNKalUcsi+FgZgENDqJE4kcg4PHnSzX3e0qFV37rjkgSMwQccgLPPA9si1cOyXJAcoFdThiu0+I5wcgTk+GvMUKfYA9fpmdhuuTlRtOWlhgS3MKAR/i65pL6mycENPiJyBtC4WDgzxBp/XZ223DFJHEyCeqjoYHX3zFDF9lYKwlWyGBE+EmTEEeZOOvtHRGTx0JpA30ozGWaCG4g855jmI8196JptKbKAursDzjad4PQkQRlfXg0x2RqR34DQiBXyREtsYQQwx4urAAbs+unqu0pUhkVwCEjaQ4kwNrKDJlogjoealzknjRpGKexOzZZmlSVBGGmBPDSTkAyJHB4gThjbsCuYdFMCTbIB2hR4wNw3CFJQwcGCQDQvrMWEQWyyD7O2LjOznBYALO0HBGQF8yaFaG21ctDd3bPbc8qGCl8jqh8RBBMST1Aop+SZRMv6QM3fEL4QUtwOAYtpLcxllYyPw4BtD265ABbdBZioUL4ixIAgQRB+QCx8NLXtB0UFvxziCYBjgz6zjGWr+gJtBVQAT1gSdygMI9z7A10NwcVEwfteje7J7dVwiQituQbSBMAgGGIKiQImOGMRJp7XOGOxri29jZS4QmWYlXJws7gPi53YGRWJ2MFt2TuabhZg4KbtoRhtBaJk+IwM+ETFN6LtBTvVl7xbhAXw8gAAFZyDtHsRJ6VxT41lrpDUm2Os57wQB3Tsq/wyAAyyB4VURbwRI5n1mn3tKWgAncHCyDO4KDzHUeZGV86ykveGfEwQnhTJUbQxI9JIwIM9K0bd2WAAeNocNjwgSNsmQykE5xBGZms56fR0JpdDfZfZzK7bWUk+EK58XAJBgZgDBI4YAyKe0+gKtdA2AbiwUAyB4pjbjJHnmTxE0qRBPmVHB+zAggA56+3AFPKLiWTcYCCc9PD4ZIOZmYIImMgYFZqbbqANj3Zy3S19iwASBb8SqSBJ3SPPfHA49qW1uilQVLs7TsMSoyPjn0OfY0h2NrXKsQxFwSQgKi2QRgcQSSGgAA4BgxWlo+0Vs3iniNu6rkpvZn3DyU54WAJ6fKrlC43IKDdq9gL3ZQkFtgIacDOa+e6i1tJHkSPur33a+uuNaYiDsEiSDKjDcdYz8vcV4C9Xd6S8H8GU0S0KNS6Grh67kZMpfSkmt5rRY0uyU2Ak4oRuU9cs0ncs00JkF2q99QLpigd5TxTHk0aPe1Kz+9rtGKD/Iz19zRulnudTes7ivEg3VI/mgmcHgZivNXW/iwxJVTuTnqDzOY8pn0omgQMVDlQREkqASA0ggiOJYmfLymuvcHhlSrLgggSDkjEQRgZX/avJjBq2br4CM6h5nfIJJ2opDZOGHwnJPzOeoHcbxEEMQSpEZECOAOCQJn1JMTQNRa2qMqSQCGDK0HafCxVoWSDz/M3HTU03ZxUsHYZa6qkeE/wSSTAO0Bo4GBjoTDwaVjehezYGDtBU8sIJAz4SCRKspbJ4+WeAOFuFGJCksrI8blae7weVmehI3dKaudnsSZ8SYJdQSTnxHaucRJVgDkDqKDdshEm2ZDht7LnO8hTkSvwqpGPLkU1GVbKyvoCmrRyGIcgMG2KBLGRKMSRCziYJEckUO7qJbeymZ4yCRtPljaAIxjge00GhG1CCZNx9rAA/DaR4Zvfg9J+/Ru2J+GAFRWUgBRuOlDmc8kjODzJ48WjhXRLl8iGp7TNsqAA2JkyGUyes/F1gDqPKkdbrA9sKrN4iWKsCpDGZ8Q/mk+n31qa/Qh+CAoUtuAEkfw1KmPEGG8GPI45EK6nRItkMF3AFpYfEQGMFxgwfM5EgdaqEEkn5M3HYjd7Y1CEho3MxZiyyTvCTK9Z2g55k+dF7I+lLKW71j/+RtyrLsXVlKSCFCnd1MCMVXTW1mWVoPlHhhhHJlsZPlMe3W0KmSPhUyPCB7QDkmT+XpVtxemiVxu9BtH9NTbdvAe72bVX4SPCBIic7hu/DFb1v6R2rV213bfFliNroEO1Qu2MSJJ6znyry+m0g2sbi7QFMEEgfECcAYgj8Rirafs9CGZWkgxG0DwhY3QxEktJif8AaJ8fGyk5XTPfWNRu7u5buDEqCwA3IuBJ4YHwYmckz1HXa8m24rr4mNvuiWAubuEggBm7sMQZUwBkwd3n9P2gHtorkJCxuNpSjBdsyxJMsN46Y3c7gocbXO2nW0SblsQwINsnw7ypRTkQsYGRtwelYrjSNsRr/i4fWq6EW9u5dkHblQiu4JkgYWDlcxJwdntG4j7AsOV3O4GWhVJiDllhQBOcdcx43SagFrhdmcmWBAbcWXIgg5MMzeYiCczW/wBm217o92PENyuE6MzPBGBGDicifuOSOh1Rssu/S3mAKcnbJkWyhIPqIRifnXimu177s/W+FCygqXTiIYQrMIBwQAcNgjjBr56bW0kTwSMcYMY9MVv6VJJxMOTVBN9QPU21AK6zM73tSa4bdWC0ho4TQbgopFVKU7ChC5YmgnT1t2NLNEbQUmy4xMD6tUrc/wCH1KMh4CrEXLYdSQ26ZxGTHOI4ifTms5wbd1S1wIy/abfG2QWlFDE9OPn1rS7E7Ha7bjG0K4AIeATK7gNu0kHaxg7vLrM1I04dRd7veQBsKqVRtu0kuAeI7zah+16V53HFK1evgG2ctaZYkbiEOWG5QVAMqN0Fufl1wc81GuAJB3qzsTyuzcV3jd5AoQfb3pzSWzf8RG4EC2FCblTwsp2AL8MA3fD5+hpTU6Hu3F1FCkiJCryqFG+yNxYAtGRmDxRitpsGxq0bqWgSHDksC6LcJUDcSGmAcqJB9T0ik1IZAp3jbKiWYZ6lc8N5E5Pua1btzaSGKCGuRAHiH1eASSMZJnisvXopPeBQ8MVc/CQptoFncDkXCw8c5J4mhcdukwjItp9DdW0rKzHcSEWRB3AqAYyCRCkjPyqpusWIO9CQAp8U7QrKuCxyJOPl6VyzqgrJ4gfEoJnawYajcGCjIBQCckcjmDXH1C71ZWGxgCZ2bgQxDCQIJglgYiPLIFuMktspO/B1CwIywcCCQ8xzO3aYiNvB4iKEd0YlpHwkuNquw3ZnK4BzOQJ3YFFN1S1yArNuEFRKsXY7dwIguQVwQDEjJzV31tqGZVTbsvQpn7LDYCTmdojOY58qFGS8hkq6F7LBhuyviMmWI+ECeQNoOJMcgGYyV0KqpCmD4RHizENAYkhYUz8uJrj3gLhClBaAGVyZJWemBuaAAYzEdKpvDENgRJDMQZ4Y5P8Ai9xkCImsZWpBkdv2DmFJHJ3CQciBPQDepnPxTmBFVUh58KsSAJIII/xCN3UiJODiAKg3KGClAD4tplcktJJJIiS58jLDpgFu024qzeFvCCAcFWIyCcHG7rkjzzrBUi0qGPq+5SCsMCT3ZBIJ3Kx2w0cg4EMdx4zPbLMnxH4I2+KQUUNtwxnEzAnhoxkWUGJgyckCSCfTzIO4Fcn86G2ptkEL0wVIUHIiJVcz5T0bg1e2U0NqgIV1MjeByJDbgMEc+fSQR513QE27txNokwVJGPA+7IMTIlcxyeOjWm7LFlnBaWBtkABiSWVZGSMqzxifEDHFbVjsQOO7e6HtsIDLgMhG0NukSx4gkYBjmaWSRLdo72NeuFbSMylkYNJEja0MCCpyAcT6n1A8/qUm45HBdiPYsSOK9N2dq1vravKzAkKTOQtxd0sSMEgqzTGRumCMp9paFe+ubRC732jyG4wPaK09P2zPkVpGMiVbuK0bekow0tdRlRlLZq5tVpfVa4dLQOjKNmurp60vqtXt6OkVQvYsUz3NHTTEVfZWbs0VCnc1KZ7k1KAs8Q6d5ctqjsodWXeWPkSAVgG3BHxSQceRNI6fs9mPi2g2mVdpENLMBBY8fHnyMc1r6Lsct3m9XS9aGbbKArWyAJmDtMODBEMCINLAlyzOkF2trAkFrgIuE7YMsxE8gZwfLCDilTIf6Duq0V2yDaDlLe5/CSQJeFuKzIIPCRz8UcmKHoQVyDudNonc7eBm4BI8JLEjnJPyp0a5GLK77dhdiHAKlXIbZAU+DpmJJnkUroitwLB2ksu4ljCqHDs+ORAJnr5GstSZDbY92jrmFreBLkMwJtnlXCluhWCYPvHti6hiVi4hdju3iM7lK7sDhgT5H4f+am+0u3BqASFKgB1jeMKzIVgbRwLQB5ODIXFBOr3PvG2C+9Vcg7biupOzw7lJ2gEYkEc8io8UI+R2DTRkRPeDorRugtKW2E+W3jzU9RFcsqwWF4ADEcbWDbGIx8JK+kb494mpC7yFeNyMFJk+Btw8Sr6xG0cZM4PRqA02xHwunxSY75bs5XyjBB56TVNRrbLUmAs6R/GvjUhtmZMBZgBoz5dI6cUa4pIXeMzG5UOXJ8JIjIlIxnBGapd7fV1diVXxF13QfEzTCyAeMGD9qfUGPauzYF2iWQsVcfYZ4IhSW3Bo69Pahx91CsvpdISYYEr4W25BEkgFCAdwnoAQSx85E0VtRbA2qCULEAFdyG4yAtB+KSRnhR6Vy1ewyqJTaMbl3LtY7dsIB9pjxyZBmnLeraTPh3zmSUktvO2Ps7oP/c7lLGPZaszn0j27gRS0CSymR8BMhSAS0HBAnOBMigPrSlzaRhYQAAiQRiAOCfHJOZGc4p/UalkLqyrEuZ3/AGnKGA0cE21xn4WBJJrus0jttdVaGgkT8AC4Bg4YRn3nqRVOUSU3Ypf1W0HxcGYKghhtJkAzmSRjzGBTH/B5tC8u3e8XM+AgbirBIMkAjJWY5Iggkuks23AYuV8e1x027QFZWUzMyMrg/aAM09p9HuY27TDasbRAjfuAMHBLSUIB9cGKylyY6XYZ2S7dm6ci4YI4C7j4WRp3cj8JINex0Ol7tFWTcNkKgdkYGMZAk9GHPUTjcBXi+z7jK+55UMdgZbIKGVBgwoxLKZ+KCYMV7izfwo5D8neOQw3SwkHBIHOYHFRJUkjSJjtp1VbgAyLznwLldyJcUqshQRuWTBEkHAjbp6rRy7QMbm/M1k9kCE3MArXJvFdwMMeSI+wNu0cfAAcxPq7tmWJHBJI9iZH4Gujg/JmczHTQ0VdHWsmlq31ausgyDo6E+m9K2zp6G+koGYn1f0o9nTelaX1OjWdHQBnnR0JtGa3O5FVawKKAxfqVStnuKlFAfNe0PiH/AIa3/wC3qlz+00//AIp/9V2pUryY9IlnmtV/eLn+X+qVpdlf2T/4P/mWu1K6PC+v4CPZ5231/wAs/nWj2h8d3/MqVK1l2gRX+b/zP9FHf+8L/mH/ANM1KlYvt/TKO67+wvezfnapbs74/wDpX/TZqVK3h+AvgO3P/Q/5NTX2R/mW/wD3AqVKxn2vtG3gd1vN7/KX/wDms/Rf3G5/nj87NSpWXH+C+1/BjLsif3xPb/5WrR7P/ut//q/0rUqVc/6/cEa+r/s9P/mp+dutLS/3fUex/wDTNSpWPH4/3+5quh/t/wCOz/g/+lblr9/dUqV18H5MUg9capUrrIOGqNXalAFhVxXalAAzUqVKAL1KlSg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9" descr="data:image/jpeg;base64,/9j/4AAQSkZJRgABAQAAAQABAAD/2wCEAAkGBhQSEBUUExQUFBUUFxcVFxUXFBUXFxoWFhUVFhcYGBcXHCYfGBkjGRUXHy8gIycpLC4sFR4xNTAqNSYsLCkBCQoKDgwOGA8PGiwkHyQsLCwpLCwpKSwsLCwsLCwsKSwpLCwsKSwsKSwsKSwsLCwsKSwsKiwsLCwsLCksLCwsLP/AABEIAOEA4QMBIgACEQEDEQH/xAAbAAACAwEBAQAAAAAAAAAAAAADBAACBQEGB//EAEMQAAIBAwMBBgIIAwYEBgMAAAECEQADIQQSMUEFEyJRYXEygQYUQpGhscHwI1LRMzRyc7LhFWKC8XSDs7TD0kOSwv/EABkBAAMBAQEAAAAAAAAAAAAAAAABAgMEBf/EACgRAAICAgIBBAEEAwAAAAAAAAABAhESIQMxQQQiUXEyYbHB0ROBof/aAAwDAQACEQMRAD8AVsawOsNgEGCa7p9wUryVIj2rMS1cDBQAVHX3p3SElmBaNsYj8q8hnVCWRTX3HLqVPHINbHZvaiplhPhIyJg0iEXc2J3Rn1oulvwCNsjgVOVGo7at7gTEjzo9u54fwrL0mrKMLbSJyP6U8izOeKzei0zJ+ldiVVv5cffXlTXtu1U3WmHMiRXia6OJ2jm5OyRVwapVgK1ILGhsKKBUNummMXqA0VrVVFurA6KItcC1YVDAuKupodWWpAOho6mllNGU0EsMKtVFNXmqRBwCi26oKPaWqCg9sVcCooq1NFUcrlWNVqiSRXa5UpUBk27QLB1ZsmSJwYNOqBlszilNKhAA8vy5py0sAzwcfpFccujXjCXUeRt42j8DzXXudFwSZFUW0VDpuJAXw+eTVL9/FtwODxPpBqKN26HF1HG6AfOi2GIY+RyfUUDU6Y23UOuHG4T18q5duPIAweBScSVI0zbBBArxWq0e12B6E16/R3G4IzNZ3beih93nV8bp0KSvZ54aWrdxFaK2qv3NbWJRM5dOat9XrTW0KsbNKysTJ7mhNaitV7FAuaeqyChLZVGWne6ob2qLJYtXRVjZNQW6DMspoqGhqtXAp0Jh1NWFCWirTJCqtMWxQUNHSgpB1q01QGpNWhNnZroFQCugVRBzbUq+2uUx0ZKsQyn7OVNM3W2hpBgjEedS3aIGcBuG9av3e0zJgV57ZvDoqjC5aDBiG25oWmAQbQQYyCfWi2EHij5Urf0odWOQRgEUJ7KbtGje1jugJIZkAAny60u2tYP4uI5Pma6iwq7SOADTV7aUIKywobEkX0Gt3SRyvPtTWvs70B6jNJ6RIUbeoyK0DqEMDj2pdOzRVR59hUU0ftLTbLhHTkfOk+8rdMY0KMBSS3qYt3ZobGXuJQmWjk4ocVIhe4tDW3TT1QLTRLQs9uhm3TjJQStWjJoWIrqimBaoi2KpEULbaugo/c1O4phRxKOlS1Zo/d0y1EoDVgKmypTRLiEU0RBQlpi1VMaid2VKLtrtIrExjdYoEPC5FDa6QGEE4wR1om7jHGarevRujEncI4z0riMrFBqHMOF6RjrTNlSFAAweZoOmtsh2kyCSf1pru/EGBJjBFJmsSlggyvQY+YzR9QfTK5BoVmwAxIwxzRhcyN3Xwn9Kl96NEM6XUQpaIb7wRXL94O24CJjHtQrVsFWUGCOKBZt3QxDgR0IqrtCG+2LofaR0EGslqbvyUbGRStmyT5VrBaBTvZUVdLlGt6QHqc+QH9aInZqnhzPkV/pV4MM0UV6Jp9O1wwgJ8/T3J4ql7SsgkjHmP18j71636LWk+rA9SWJPsSB+Aqcd7KuzzF/sy4okgH2Mn7v6UotyvbaiwCce9eZ7b7PKXcDDgkAeeJ/MH76eIMDptG1xXYR/DUsR5gRuA9QpLfKlQs16rsPR921sNw0q/wD5ikH/AFAfKvNvpyjsh5Rip91JH6U6olo4iUYWqlsUyoq0KgAs1ZbNG21dUphRQW64UpsWq6EFBQkUqvdU4y1QrTELBaYtiqRVxTEHrlUmpQMyLl3Bn7OfcUuzFAu4ckx7HimjpcQc4iqMQQqE5WD8hXCjnSO2IZjgiPP5V1SFJj/ER+tXFkAyDkeJfUeVA1Sk+LPSenWkbLRfvhuGOevl6UTV2mEEQRz7Gkkc7iR6QPOn9PqQzFSIYZI9KTVFL9RJNRcQhiN0cxWu+v3WgXwOnzpRNrJMgCTWfccmJnEwI6VpCLloHSQe5qOgz6D9aqrcTP3n9ATx5GgrAPqM59vaP2feiCD6+Y/3hY/ftXSkkqMizXMjnPSCZ9h1j9iu977H5D8sEVQ2PMAx6gj7wa5Ec9PUyB6cxVCHbeuxBzgjkZHPEH09Pzre+jtzwFYgAg/I8+3Bx615vTKJEceeP0ia021Vy2V7tJ8iAM9DyR+E0VaoqLp2em12pVW259AI4jn15rN1WpBG5ArFYKk/MMPQQwqt+83gZlAYgkznacEDmQDByPwiqKoUcRmIJmRMgemSJ9qg2k0c0XabTDxlvORyTE8/94rM7fA+s3COC0/eAT+M1pG9aL7WdAxAMboaYmIPJInHr1ql7sfepIPiE/PMfoaHsgyLTUyGpKCCRxHTypi29CHYwgoy0BDRA9UIZD1wtQd9c72gYUmhsa4blUJqkJnGFdWuxXQKCSRUq1SgZlpqhtJONpjPpUa4GExBFCvJiJAk8Gq27bRJP3eVcRKGe8h16Rz7EUQajxEciMUFwrESMjAaelcACznipNrOahJkqCDiD7VxEP8AaTkgDHlRlu49wZrloiPTpQSJXrfdyJG05n1J4+dW0On3GTJx8v3/AFpTta8O8AmR+AxWh2YwJnp5kV0w1EjyHv6YjpA8zIAHvH61VLJXMSecT95I6fdWw1mQPw6fpj3pO4oJjpzzJ+WI/fzp2VQmxPO3Pkcx6n1/rzQD6Ak+cNPzIx90Ua44JnGJgQfyiP31oB9ZPmQD+HT7p5qrIZp6a3CR1PI/Uyfw59aV1NpwYBG3/qB9syD94o+iuLwYPHrA8hin9QylR8BgeZBMexppg0I6K2ceIzznAn9P9+taaEEDMfLgwPKP35VlWH58p94Pyqzanb0PlGOf6VI0KP8AR+4L7E3R3bnxKFBYzB5YSOOQJxg16jSwIzJkCPnmY84n9mMpWJByZ8uv7+Vc015gSDG7giRGPIj4TGcmOaptyWxxST0H7c0YY70Bk/EIjPM5+Y+VYytXqNJda7dC+YOSsHmMiMYPPGOa81rIW4wUDbuIB8xPv+FSi5qhhHq9JWr1NI9WQWY4oUmrMaGXpMLCq9Gt0mHpqy1NBYyqV2KqGqlx6AC12l91SmI892kHBRxkcECjaHUZIMic1Szf/hglsDA/Kui0JODxg+lcdAEvLBJmBHPtVgoEH4twzXAwdCq8jGfauk+FcSQOnp0pUXRa27cYMDg0axpyVAVZA6/pSJfccgqTwa3uzdQLdnxH0nrJoa0VFJumeU7TU94xODiI+7+tX7M1ZEDpxOMfvH7zVu3l/iCDIYDPsf8Aes+0drRPznjgVsujN9nvuzyrAcRzx5dCDnoaV7S08HiF59JGOnviqdhamNueo/f3da3dW4e2BjrP3DA/L94LGeXa8Wy2cQJBn5eWaBcU/jn/ALdPzrUtWgMH9+1dfQE9P3k9OlCYmZCyM/p+4H78qc+vHEEn1Jn9+f7NUvWCOMz9x+7196X0/ZzMY/5sCPkfln8aE2DG3sXGg2yAZmTJEckR7fn86Y06XHbaFViOscfOtAaZbSQck8xzJ6VptcGnt7VAFwwcfZEH72yOae2KjKv6Xu/CxG4RhcCSAf1qlrVIp3QevXp16UtfvkkknmfxxP4k1n6m/wD1+/mtOgNzU/Sxgj20CpKkbgMxAnn5mvMX7kkFQBuE7RxPVQPXkfd5QN7uG/wkffj9aUS9+H7/AK0AaOmvT++lOq1Z9vn3z/X8iabU0gGS9Lua4z0MPRYyxantMaTtrJp20sU0IY3UF7lENI33zTAY76pSm6pTEeau6q9btNNlu7YyGjgiN0exMVVPpGGAjcCuTiYHEn0yK+vns1CkP4gFddrKBtDKfLiIEzyRXlb/ANDlkxaChoED0YMBjHKL18q4V6nja9yJxkeY0vbKwTyVEk1of8QRlLLiMmtXs36Nrpbhe2gIgqwYErAJkmeImPYClu0fo27oQV7sOQQQrAD8OIB+6nkpv29FqUkjPtXluqcwAZnyHpTGidj4RDgELPymfYVLH0d7vwks20ZAH2ZJnHTPNaeh7PLgC0AidXI6efmcSadx7vRdiOts24CmDGWP6Cs672bbIlQR7Hp7V7BvoqCColgevX/FRrP0QWzPeqGAjxKzzyw89vQ5jy5rKXMlsWjyfZjbfUDAPl716VdUCnkAs/Pqf35UXS9iIoCrZO5vDuubuQCSQu4dFOeDHHSh6nso2wsjctyI8JyGUZPp5/Onx80ZMEVa0ANyjd7Zj5dKqNUf1rVs/RpFvbIdNiBz4yNyk/ZwTyQPuFF0dlLhWFYiRiRuKTE/mcVs+WKQUjGRA5xg8fd+xWhb0n1dA5XczHavlIgyfkfzo/afZi2zu7sW4Mbt8IQCBMZg5mMfhWgtgXdE5U7iJdYzLWjnb1yu4fOnGUZPQ/Bl9kacFwWjaksSR1xPvWZrL24sx5Mn7zP61ua62LeitdGumT/hGY+8rXmtS+K1Qmq0I6h6zNTcp3UvWXfemSBu3vDHn+n7/Cg2arfNG064q6FY9p349P8AaaZDxSSGrXbmKkAzaiqLdpFrsVxNRFGI0za01yKet3cVhWtXTlnV0Ips0bl2BSV16ly9NCLUEk31KHXaZJ6nSdtXSxDXAA04khiMgBP/ANes4AiCMWs9vE3lLldglShJmZzJxuJDH2Ppz4PR9qFWZluGN0L4CSQwG2Y4PI68/KrWe0fENzYtkkloktOSMHxefqOJryHwSNMj3Nn6RCyrKFYm2AM/A0CYEMDPrHXpmtLQfSy20q9vb5QSqqCYG8GQPeIr593yzK7u7ubdzLmJM7iVEFeeeJOM0bU2nCkpucIpCk89SdsZI5xjxD/mylx9Jsrs91b7SHIZdy8+FogTAICkL5g8eXNI2u2eoR2DDMT9oTGRPWPuxHHm7W4LJulGIDHYmZCiAUBAkQTz1+VbdjXj6tb/AIU3F3biyrLBWJtgDoZPIgwsTWeKXkLRo6XXXbRgytxoERJlsjg9ZjPX1pxdU5LISFKstsGVJFxl8MFSSAYJJOB5cVidsavwgnYXtvubazArIkhGb4/hXyAJ8zNKXtYe8hQrs+UNtwpfnw7RgnJjk0lBVobkj2Ghu3LSbiQ54gwIKOoRt0ZG2cnMc1nntAse7Z12r4tluTt3cKIBMQOcDxc15hNfctt41ZrWVKtt3A4kKwIYHyU/ynCnJlvXXwrG06bgvgRgGxBlQP5TJiIH31WPVv8A6SegvdqjYCSwObf9lMgG0IBI4UwfmonGarfKqoXcGIBAMDfiIDfCTDcSMxWPou0Q90Bx3JWdu8AtAAJG7idw54gAYyaW1ANrb4kJXxbMGMEAgz4mhT64mfJOG6A1tHrQYG8ZaSWCYgGcEbS5LQMcD1Ner7K1aAWNjEALt7sCefEzSOM5k+QFfOrtlr1wXXYjbtAC/BO7xTBJnd5mYA961eytY4U2958Vsl/5TuJ6yMyPwP8AMDVqT49p/Y0z3Paz271pViAJ2mIAkDOenHHE15XXdjBV8QYTwYPNPdj6253b77lu4in4ZAJQksOD5scD7+ANS9qR4GWfFKxAgkS2MCMc4GPY1o/USu2wcfg+adp6NrfxcHg1k3BX1LtX6NLqUGdjBmIMYg5jHtXznWdnXLZIZGEYmDFd3DyqaM3oz+7miItWVK6a3EVJoF67RnNKkTQgBXHoLMaZZKCbVWiWS1dNOpepIJTCGkxo0LFyjstJWWimVuzUgztSrxUosR5XtMXFIWGQfEAfJgCI9IjjiOlaek1ocB7igtJGByQuSRkliYM9S0YqanSBWuIVAgyBDMFziI88mJjmra60JDK0sfExJEdFgBjgFQp/U1zOcZRSKryCudtEOqoqwAqmJBkgYwc8RGR+mnp3ui4Vs5HiZrZZixGZSM5J3AEZjPtgXbGw+IAAeLaWAMHJjdg/iM4rV010uQ1u5btkDdHJIER4iNuM4546GamcUlpBvoZBuoAUJVWBGBlCASyspGTEQKY7J7fuW0IuD+GHOV3E4BgSScdYxPNJntu629WKsWjx+EsPY+UYAIgAdJqfFpwBCmB/DYA7hMmGj0BkZ5B8qxfGmqkkNG9a+lO7du2W4BZSNxLceHxMRDLOCNucdSb2e2S9mCUElfit2mBkxyF58a9AfvivOC0w3SARsA2nxBWJkQRwZUiT19Jigczs2EG4HOM+JQ5JzMGBx5H2pLij4G+j0tvXM42tBVgZBIbdAG0qSSNogmOB6QYRN4KrKUVwQPGFmBMLlz4RDH18QBIiaXsdsgqLSkbAAYdDtLFFwQACPfoTj1bta0b9xViQrIqk/wAwYKd3LKMevh4qMXF7Qry7KXmgBZWGZGCBTAUqJE8ISWBkdTmZrWSwndzsbvmJ3EkQy7YGMQdygzIiR0MBOwS4Us0hwQpYqBKoDbbcSFyWOTHwweK2k7ItbCbrAIlsFmQjxMQAoDAfEQreLpuiPCZlSqh6Qjba4iSFKi2Q7nCtMug8UzsDNBJJ+LPNL6eByCA26P51BwCBAUSGPgPhIiOhpzs2y31O6m1DcdgSehU92x242g7l4wPwqtjTDw2u8QuZYSxK7xMgbo2jpiOTHSpyVlpDtq4WBVGU3A0dQrLB8RUdCPswMiekV6PTWu8RCYDl+m4Kp2zIDcYhts8N1mvJoWRCBK3BuBbIAJMndw22ZyRy/nW72XqjKmXCsJxMF4C+KMgz6xIGM1OJRodoi4AhtQyqsmRBaeZznEER5127dNy19llZQJ+0rEcMOlE0V7ejKxNwLwdoBJnJhcRuB4MetYdpCNQ0+AQWByveKrbYA95x/wAtTF+RJJ9nj+09AbVwgqQJMT1FIXFr1X0ucu1tukEDPkc+leda3Xt8byimYS9roSa3IqdzFOJaminT1rRFmW1qhstaF61SbrQOxcrXVFFW3Xe7oaBMvapqxapVVimLdysmaoaipQu9qUAN2tSiy7Wk3QYuL4ZkgAXAcbesgkyvHNKalUcsi+FgZgENDqJE4kcg4PHnSzX3e0qFV37rjkgSMwQccgLPPA9si1cOyXJAcoFdThiu0+I5wcgTk+GvMUKfYA9fpmdhuuTlRtOWlhgS3MKAR/i65pL6mycENPiJyBtC4WDgzxBp/XZ223DFJHEyCeqjoYHX3zFDF9lYKwlWyGBE+EmTEEeZOOvtHRGTx0JpA30ozGWaCG4g855jmI8196JptKbKAursDzjad4PQkQRlfXg0x2RqR34DQiBXyREtsYQQwx4urAAbs+unqu0pUhkVwCEjaQ4kwNrKDJlogjoealzknjRpGKexOzZZmlSVBGGmBPDSTkAyJHB4gThjbsCuYdFMCTbIB2hR4wNw3CFJQwcGCQDQvrMWEQWyyD7O2LjOznBYALO0HBGQF8yaFaG21ctDd3bPbc8qGCl8jqh8RBBMST1Aop+SZRMv6QM3fEL4QUtwOAYtpLcxllYyPw4BtD265ABbdBZioUL4ixIAgQRB+QCx8NLXtB0UFvxziCYBjgz6zjGWr+gJtBVQAT1gSdygMI9z7A10NwcVEwfteje7J7dVwiQituQbSBMAgGGIKiQImOGMRJp7XOGOxri29jZS4QmWYlXJws7gPi53YGRWJ2MFt2TuabhZg4KbtoRhtBaJk+IwM+ETFN6LtBTvVl7xbhAXw8gAAFZyDtHsRJ6VxT41lrpDUm2Os57wQB3Tsq/wyAAyyB4VURbwRI5n1mn3tKWgAncHCyDO4KDzHUeZGV86ykveGfEwQnhTJUbQxI9JIwIM9K0bd2WAAeNocNjwgSNsmQykE5xBGZms56fR0JpdDfZfZzK7bWUk+EK58XAJBgZgDBI4YAyKe0+gKtdA2AbiwUAyB4pjbjJHnmTxE0qRBPmVHB+zAggA56+3AFPKLiWTcYCCc9PD4ZIOZmYIImMgYFZqbbqANj3Zy3S19iwASBb8SqSBJ3SPPfHA49qW1uilQVLs7TsMSoyPjn0OfY0h2NrXKsQxFwSQgKi2QRgcQSSGgAA4BgxWlo+0Vs3iniNu6rkpvZn3DyU54WAJ6fKrlC43IKDdq9gL3ZQkFtgIacDOa+e6i1tJHkSPur33a+uuNaYiDsEiSDKjDcdYz8vcV4C9Xd6S8H8GU0S0KNS6Grh67kZMpfSkmt5rRY0uyU2Ak4oRuU9cs0ncs00JkF2q99QLpigd5TxTHk0aPe1Kz+9rtGKD/Iz19zRulnudTes7ivEg3VI/mgmcHgZivNXW/iwxJVTuTnqDzOY8pn0omgQMVDlQREkqASA0ggiOJYmfLymuvcHhlSrLgggSDkjEQRgZX/avJjBq2br4CM6h5nfIJJ2opDZOGHwnJPzOeoHcbxEEMQSpEZECOAOCQJn1JMTQNRa2qMqSQCGDK0HafCxVoWSDz/M3HTU03ZxUsHYZa6qkeE/wSSTAO0Bo4GBjoTDwaVjehezYGDtBU8sIJAz4SCRKspbJ4+WeAOFuFGJCksrI8blae7weVmehI3dKaudnsSZ8SYJdQSTnxHaucRJVgDkDqKDdshEm2ZDht7LnO8hTkSvwqpGPLkU1GVbKyvoCmrRyGIcgMG2KBLGRKMSRCziYJEckUO7qJbeymZ4yCRtPljaAIxjge00GhG1CCZNx9rAA/DaR4Zvfg9J+/Ru2J+GAFRWUgBRuOlDmc8kjODzJ48WjhXRLl8iGp7TNsqAA2JkyGUyes/F1gDqPKkdbrA9sKrN4iWKsCpDGZ8Q/mk+n31qa/Qh+CAoUtuAEkfw1KmPEGG8GPI45EK6nRItkMF3AFpYfEQGMFxgwfM5EgdaqEEkn5M3HYjd7Y1CEho3MxZiyyTvCTK9Z2g55k+dF7I+lLKW71j/+RtyrLsXVlKSCFCnd1MCMVXTW1mWVoPlHhhhHJlsZPlMe3W0KmSPhUyPCB7QDkmT+XpVtxemiVxu9BtH9NTbdvAe72bVX4SPCBIic7hu/DFb1v6R2rV213bfFliNroEO1Qu2MSJJ6znyry+m0g2sbi7QFMEEgfECcAYgj8Rirafs9CGZWkgxG0DwhY3QxEktJif8AaJ8fGyk5XTPfWNRu7u5buDEqCwA3IuBJ4YHwYmckz1HXa8m24rr4mNvuiWAubuEggBm7sMQZUwBkwd3n9P2gHtorkJCxuNpSjBdsyxJMsN46Y3c7gocbXO2nW0SblsQwINsnw7ypRTkQsYGRtwelYrjSNsRr/i4fWq6EW9u5dkHblQiu4JkgYWDlcxJwdntG4j7AsOV3O4GWhVJiDllhQBOcdcx43SagFrhdmcmWBAbcWXIgg5MMzeYiCczW/wBm217o92PENyuE6MzPBGBGDicifuOSOh1Rssu/S3mAKcnbJkWyhIPqIRifnXimu177s/W+FCygqXTiIYQrMIBwQAcNgjjBr56bW0kTwSMcYMY9MVv6VJJxMOTVBN9QPU21AK6zM73tSa4bdWC0ho4TQbgopFVKU7ChC5YmgnT1t2NLNEbQUmy4xMD6tUrc/wCH1KMh4CrEXLYdSQ26ZxGTHOI4ifTms5wbd1S1wIy/abfG2QWlFDE9OPn1rS7E7Ha7bjG0K4AIeATK7gNu0kHaxg7vLrM1I04dRd7veQBsKqVRtu0kuAeI7zah+16V53HFK1evgG2ctaZYkbiEOWG5QVAMqN0Fufl1wc81GuAJB3qzsTyuzcV3jd5AoQfb3pzSWzf8RG4EC2FCblTwsp2AL8MA3fD5+hpTU6Hu3F1FCkiJCryqFG+yNxYAtGRmDxRitpsGxq0bqWgSHDksC6LcJUDcSGmAcqJB9T0ik1IZAp3jbKiWYZ6lc8N5E5Pua1btzaSGKCGuRAHiH1eASSMZJnisvXopPeBQ8MVc/CQptoFncDkXCw8c5J4mhcdukwjItp9DdW0rKzHcSEWRB3AqAYyCRCkjPyqpusWIO9CQAp8U7QrKuCxyJOPl6VyzqgrJ4gfEoJnawYajcGCjIBQCckcjmDXH1C71ZWGxgCZ2bgQxDCQIJglgYiPLIFuMktspO/B1CwIywcCCQ8xzO3aYiNvB4iKEd0YlpHwkuNquw3ZnK4BzOQJ3YFFN1S1yArNuEFRKsXY7dwIguQVwQDEjJzV31tqGZVTbsvQpn7LDYCTmdojOY58qFGS8hkq6F7LBhuyviMmWI+ECeQNoOJMcgGYyV0KqpCmD4RHizENAYkhYUz8uJrj3gLhClBaAGVyZJWemBuaAAYzEdKpvDENgRJDMQZ4Y5P8Ai9xkCImsZWpBkdv2DmFJHJ3CQciBPQDepnPxTmBFVUh58KsSAJIII/xCN3UiJODiAKg3KGClAD4tplcktJJJIiS58jLDpgFu024qzeFvCCAcFWIyCcHG7rkjzzrBUi0qGPq+5SCsMCT3ZBIJ3Kx2w0cg4EMdx4zPbLMnxH4I2+KQUUNtwxnEzAnhoxkWUGJgyckCSCfTzIO4Fcn86G2ptkEL0wVIUHIiJVcz5T0bg1e2U0NqgIV1MjeByJDbgMEc+fSQR513QE27txNokwVJGPA+7IMTIlcxyeOjWm7LFlnBaWBtkABiSWVZGSMqzxifEDHFbVjsQOO7e6HtsIDLgMhG0NukSx4gkYBjmaWSRLdo72NeuFbSMylkYNJEja0MCCpyAcT6n1A8/qUm45HBdiPYsSOK9N2dq1vravKzAkKTOQtxd0sSMEgqzTGRumCMp9paFe+ubRC732jyG4wPaK09P2zPkVpGMiVbuK0bekow0tdRlRlLZq5tVpfVa4dLQOjKNmurp60vqtXt6OkVQvYsUz3NHTTEVfZWbs0VCnc1KZ7k1KAs8Q6d5ctqjsodWXeWPkSAVgG3BHxSQceRNI6fs9mPi2g2mVdpENLMBBY8fHnyMc1r6Lsct3m9XS9aGbbKArWyAJmDtMODBEMCINLAlyzOkF2trAkFrgIuE7YMsxE8gZwfLCDilTIf6Duq0V2yDaDlLe5/CSQJeFuKzIIPCRz8UcmKHoQVyDudNonc7eBm4BI8JLEjnJPyp0a5GLK77dhdiHAKlXIbZAU+DpmJJnkUroitwLB2ksu4ljCqHDs+ORAJnr5GstSZDbY92jrmFreBLkMwJtnlXCluhWCYPvHti6hiVi4hdju3iM7lK7sDhgT5H4f+am+0u3BqASFKgB1jeMKzIVgbRwLQB5ODIXFBOr3PvG2C+9Vcg7biupOzw7lJ2gEYkEc8io8UI+R2DTRkRPeDorRugtKW2E+W3jzU9RFcsqwWF4ADEcbWDbGIx8JK+kb494mpC7yFeNyMFJk+Btw8Sr6xG0cZM4PRqA02xHwunxSY75bs5XyjBB56TVNRrbLUmAs6R/GvjUhtmZMBZgBoz5dI6cUa4pIXeMzG5UOXJ8JIjIlIxnBGapd7fV1diVXxF13QfEzTCyAeMGD9qfUGPauzYF2iWQsVcfYZ4IhSW3Bo69Pahx91CsvpdISYYEr4W25BEkgFCAdwnoAQSx85E0VtRbA2qCULEAFdyG4yAtB+KSRnhR6Vy1ewyqJTaMbl3LtY7dsIB9pjxyZBmnLeraTPh3zmSUktvO2Ps7oP/c7lLGPZaszn0j27gRS0CSymR8BMhSAS0HBAnOBMigPrSlzaRhYQAAiQRiAOCfHJOZGc4p/UalkLqyrEuZ3/AGnKGA0cE21xn4WBJJrus0jttdVaGgkT8AC4Bg4YRn3nqRVOUSU3Ypf1W0HxcGYKghhtJkAzmSRjzGBTH/B5tC8u3e8XM+AgbirBIMkAjJWY5Iggkuks23AYuV8e1x027QFZWUzMyMrg/aAM09p9HuY27TDasbRAjfuAMHBLSUIB9cGKylyY6XYZ2S7dm6ci4YI4C7j4WRp3cj8JINex0Ol7tFWTcNkKgdkYGMZAk9GHPUTjcBXi+z7jK+55UMdgZbIKGVBgwoxLKZ+KCYMV7izfwo5D8neOQw3SwkHBIHOYHFRJUkjSJjtp1VbgAyLznwLldyJcUqshQRuWTBEkHAjbp6rRy7QMbm/M1k9kCE3MArXJvFdwMMeSI+wNu0cfAAcxPq7tmWJHBJI9iZH4Gujg/JmczHTQ0VdHWsmlq31ausgyDo6E+m9K2zp6G+koGYn1f0o9nTelaX1OjWdHQBnnR0JtGa3O5FVawKKAxfqVStnuKlFAfNe0PiH/AIa3/wC3qlz+00//AIp/9V2pUryY9IlnmtV/eLn+X+qVpdlf2T/4P/mWu1K6PC+v4CPZ5231/wAs/nWj2h8d3/MqVK1l2gRX+b/zP9FHf+8L/mH/ANM1KlYvt/TKO67+wvezfnapbs74/wDpX/TZqVK3h+AvgO3P/Q/5NTX2R/mW/wD3AqVKxn2vtG3gd1vN7/KX/wDms/Rf3G5/nj87NSpWXH+C+1/BjLsif3xPb/5WrR7P/ut//q/0rUqVc/6/cEa+r/s9P/mp+dutLS/3fUex/wDTNSpWPH4/3+5quh/t/wCOz/g/+lblr9/dUqV18H5MUg9capUrrIOGqNXalAFhVxXalAAzUqVKAL1KlSgD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44785" y="5661248"/>
            <a:ext cx="8748712" cy="5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GB" sz="2400" b="1" kern="0"/>
              <a:t>Daniel Jeffares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ReadGroup</a:t>
            </a:r>
            <a:r>
              <a:rPr lang="en-GB" dirty="0"/>
              <a:t> information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7624" y="6151403"/>
            <a:ext cx="6359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https://software.broadinstitute.org/gatk/guide/article?id=6472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4" y="1268760"/>
            <a:ext cx="9361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bwa</a:t>
            </a:r>
            <a:r>
              <a:rPr lang="en-GB" dirty="0"/>
              <a:t> mem -t 2 -R '@RG\tID:11-569_Hel_mel_agl\tSM:11-569_Hel_mel_agl\</a:t>
            </a:r>
            <a:r>
              <a:rPr lang="en-GB" dirty="0" err="1"/>
              <a:t>tPL:Illumina</a:t>
            </a:r>
            <a:r>
              <a:rPr lang="en-GB" dirty="0"/>
              <a:t>' Hmel2_mtDNA.fa 11-569_Hel_mel_agl_sample_trimmed.R1.fastq.gz 11-569_Hel_mel_agl_sample_trimmed.R2.fastq.gz </a:t>
            </a:r>
          </a:p>
        </p:txBody>
      </p:sp>
      <p:sp>
        <p:nvSpPr>
          <p:cNvPr id="6" name="Rectangle 5"/>
          <p:cNvSpPr/>
          <p:nvPr/>
        </p:nvSpPr>
        <p:spPr>
          <a:xfrm>
            <a:off x="1907704" y="1268760"/>
            <a:ext cx="7128792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13792" y="3884855"/>
            <a:ext cx="8316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@RG     ID:FLOWCELL1.LANE1      PL:ILLUMINA     LB:LIB-DAD-1 SM:DAD</a:t>
            </a:r>
          </a:p>
          <a:p>
            <a:r>
              <a:rPr lang="en-GB" dirty="0"/>
              <a:t>@RG     ID:FLOWCELL1.LANE2      PL:ILLUMINA     LB:LIB-DAD-1 SM:DAD</a:t>
            </a:r>
          </a:p>
          <a:p>
            <a:r>
              <a:rPr lang="en-GB" dirty="0"/>
              <a:t>@RG     ID:FLOWCELL1.LANE3      PL:ILLUMINA     LB:LIB-DAD-2 SM:DAD</a:t>
            </a:r>
          </a:p>
          <a:p>
            <a:r>
              <a:rPr lang="en-GB" dirty="0"/>
              <a:t>@RG     ID:FLOWCELL1.LANE4      PL:ILLUMINA     LB:LIB-DAD-2 SM:DAD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3608" y="2624237"/>
            <a:ext cx="41472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 sample: DAD</a:t>
            </a:r>
          </a:p>
          <a:p>
            <a:r>
              <a:rPr lang="en-GB" dirty="0"/>
              <a:t>2 libraries: LIB-DAD-1 and LIB-DAD-2</a:t>
            </a:r>
          </a:p>
          <a:p>
            <a:r>
              <a:rPr lang="en-GB" dirty="0"/>
              <a:t>Each library sequenced over two lanes</a:t>
            </a:r>
          </a:p>
        </p:txBody>
      </p:sp>
    </p:spTree>
    <p:extLst>
      <p:ext uri="{BB962C8B-B14F-4D97-AF65-F5344CB8AC3E}">
        <p14:creationId xmlns:p14="http://schemas.microsoft.com/office/powerpoint/2010/main" val="336287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Assessment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Assessment summary </a:t>
            </a:r>
            <a:br>
              <a:rPr lang="en-US" dirty="0"/>
            </a:br>
            <a:r>
              <a:rPr lang="en-US" dirty="0"/>
              <a:t>Deadline: Monday 26 November 12:00 </a:t>
            </a:r>
          </a:p>
          <a:p>
            <a:r>
              <a:rPr lang="en-US" dirty="0"/>
              <a:t>A 1000-word report in which you should demonstrate: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Competent NGS sequence analysis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Interpretation of the data in a biological context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Methods used (commands, software) in a </a:t>
            </a:r>
            <a:r>
              <a:rPr lang="en-US" i="1" dirty="0"/>
              <a:t>supplementary methods section </a:t>
            </a:r>
            <a:r>
              <a:rPr lang="en-US" dirty="0"/>
              <a:t>(word count not included in the 1000-word limit).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7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184576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/>
              <a:t>It should contain these sections, in this order:</a:t>
            </a:r>
            <a:endParaRPr lang="en-GB" sz="2000" dirty="0"/>
          </a:p>
          <a:p>
            <a:pPr lvl="0"/>
            <a:r>
              <a:rPr lang="en-GB" sz="2000" b="1" dirty="0"/>
              <a:t>Summary </a:t>
            </a:r>
            <a:br>
              <a:rPr lang="en-GB" sz="2000" b="1" dirty="0"/>
            </a:br>
            <a:r>
              <a:rPr lang="en-GB" sz="2000" b="1" dirty="0"/>
              <a:t>Introduction. </a:t>
            </a:r>
            <a:r>
              <a:rPr lang="en-GB" sz="2000" dirty="0"/>
              <a:t>Explains the background of the report, including references.</a:t>
            </a:r>
          </a:p>
          <a:p>
            <a:pPr lvl="0"/>
            <a:r>
              <a:rPr lang="en-GB" sz="2000" b="1" dirty="0"/>
              <a:t>Results. </a:t>
            </a:r>
            <a:r>
              <a:rPr lang="en-GB" sz="2000" dirty="0"/>
              <a:t>With embedded discussion of each result, as for letters (</a:t>
            </a:r>
            <a:r>
              <a:rPr lang="en-GB" sz="2000" dirty="0" err="1"/>
              <a:t>eg</a:t>
            </a:r>
            <a:r>
              <a:rPr lang="en-GB" sz="2000" dirty="0"/>
              <a:t>: </a:t>
            </a:r>
            <a:r>
              <a:rPr lang="en-GB" sz="2000" i="1" dirty="0"/>
              <a:t>Nature Genetics</a:t>
            </a:r>
            <a:r>
              <a:rPr lang="en-GB" sz="2000" dirty="0"/>
              <a:t>)</a:t>
            </a:r>
            <a:br>
              <a:rPr lang="en-GB" sz="2000" dirty="0"/>
            </a:br>
            <a:r>
              <a:rPr lang="en-GB" sz="2000" b="1" dirty="0"/>
              <a:t>Conclusion.</a:t>
            </a:r>
            <a:r>
              <a:rPr lang="en-GB" sz="2000" dirty="0"/>
              <a:t> Briefly reiterates the main finding(s), with any caveats, limitations and implications.</a:t>
            </a:r>
          </a:p>
          <a:p>
            <a:pPr lvl="0"/>
            <a:r>
              <a:rPr lang="en-GB" sz="2000" b="1" dirty="0"/>
              <a:t>Methods. </a:t>
            </a:r>
            <a:r>
              <a:rPr lang="en-GB" sz="2000" i="1" dirty="0"/>
              <a:t>Briefly</a:t>
            </a:r>
            <a:r>
              <a:rPr lang="en-GB" sz="2000" dirty="0"/>
              <a:t> summarises the data used and main bioinformatic steps employed (this methods section is included in the 1000-word limit).</a:t>
            </a:r>
          </a:p>
          <a:p>
            <a:pPr lvl="0"/>
            <a:r>
              <a:rPr lang="en-GB" sz="2000" b="1" dirty="0"/>
              <a:t>Supplementary methods. </a:t>
            </a:r>
            <a:r>
              <a:rPr lang="en-GB" sz="2000" dirty="0"/>
              <a:t>Should detail data sources, genome versions used, software used (including version), parameters used and/or commands, and code written for the analysis (including R). Should be a concise, technical narrative. These supplementary methods are not included in the 1000-word limit.</a:t>
            </a:r>
          </a:p>
        </p:txBody>
      </p:sp>
    </p:spTree>
    <p:extLst>
      <p:ext uri="{BB962C8B-B14F-4D97-AF65-F5344CB8AC3E}">
        <p14:creationId xmlns:p14="http://schemas.microsoft.com/office/powerpoint/2010/main" val="3160990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Collusion or Collaboration?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4248472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/>
              <a:t>University guidance on collusion:</a:t>
            </a:r>
            <a:r>
              <a:rPr lang="en-GB" sz="1600" dirty="0"/>
              <a:t>  </a:t>
            </a:r>
            <a:r>
              <a:rPr lang="en-US" sz="1600" b="1" dirty="0"/>
              <a:t>How do I know what's acceptable and what is not?</a:t>
            </a:r>
            <a:br>
              <a:rPr lang="en-US" sz="1600" b="1" dirty="0"/>
            </a:b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Acceptable practice:</a:t>
            </a:r>
            <a:endParaRPr lang="en-US" sz="1600" dirty="0"/>
          </a:p>
          <a:p>
            <a:r>
              <a:rPr lang="en-US" sz="1600" dirty="0"/>
              <a:t>talking about books or lectures with another student</a:t>
            </a:r>
          </a:p>
          <a:p>
            <a:r>
              <a:rPr lang="en-US" sz="1600" dirty="0"/>
              <a:t>comparing essays and feedback after the assignment has been marked</a:t>
            </a:r>
          </a:p>
          <a:p>
            <a:r>
              <a:rPr lang="en-US" sz="1600" dirty="0"/>
              <a:t>working in the library together</a:t>
            </a:r>
          </a:p>
          <a:p>
            <a:r>
              <a:rPr lang="en-US" sz="1600" dirty="0"/>
              <a:t>including ideas that another student expressed in a seminar, including a reference and in-text citation</a:t>
            </a:r>
            <a:br>
              <a:rPr lang="en-US" sz="1600" dirty="0"/>
            </a:b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Unacceptable collusion:</a:t>
            </a:r>
            <a:r>
              <a:rPr lang="en-US" sz="1600" dirty="0"/>
              <a:t> </a:t>
            </a:r>
          </a:p>
          <a:p>
            <a:r>
              <a:rPr lang="en-US" sz="1600" dirty="0"/>
              <a:t>writing an essay structure with another student for work that is submitted individually</a:t>
            </a:r>
          </a:p>
          <a:p>
            <a:r>
              <a:rPr lang="en-US" sz="1600" dirty="0"/>
              <a:t>asking another student to edit your work </a:t>
            </a:r>
          </a:p>
          <a:p>
            <a:r>
              <a:rPr lang="en-US" sz="1600" dirty="0"/>
              <a:t>rewriting a friends conclusion for them so that they can submit it on time</a:t>
            </a:r>
          </a:p>
          <a:p>
            <a:r>
              <a:rPr lang="en-US" sz="1600" dirty="0"/>
              <a:t>showing another student your essay before the assignment is due</a:t>
            </a:r>
          </a:p>
          <a:p>
            <a:pPr marL="0" indent="0">
              <a:buNone/>
            </a:pPr>
            <a:br>
              <a:rPr lang="en-US" sz="1600" dirty="0"/>
            </a:b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246348" y="6309320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From the university guidance on collusion:</a:t>
            </a:r>
            <a:endParaRPr lang="en-GB" sz="1200" dirty="0">
              <a:hlinkClick r:id="rId2"/>
            </a:endParaRPr>
          </a:p>
          <a:p>
            <a:r>
              <a:rPr lang="en-GB" sz="1200" dirty="0">
                <a:hlinkClick r:id="rId2"/>
              </a:rPr>
              <a:t>https://www.york.ac.uk/students/studying/develop-your-skills/study-skills/study/integrity/collusion/</a:t>
            </a:r>
            <a:r>
              <a:rPr lang="en-GB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278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Collusion or Collaboration?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184576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For this course, you may share: </a:t>
            </a:r>
          </a:p>
          <a:p>
            <a:r>
              <a:rPr lang="en-US" sz="2000" b="1" dirty="0"/>
              <a:t>Code/R scripts</a:t>
            </a:r>
            <a:r>
              <a:rPr lang="en-US" sz="2000" dirty="0"/>
              <a:t> but if code is not yours, your report must specify which code is not yours </a:t>
            </a:r>
          </a:p>
          <a:p>
            <a:r>
              <a:rPr lang="en-US" sz="2000" b="1" dirty="0"/>
              <a:t>Raw data outputs</a:t>
            </a:r>
            <a:r>
              <a:rPr lang="en-US" sz="2000" dirty="0"/>
              <a:t>, again your report must specify which data files were not generated by you</a:t>
            </a:r>
          </a:p>
          <a:p>
            <a:r>
              <a:rPr lang="en-US" sz="2000" b="1" dirty="0"/>
              <a:t>Ideas</a:t>
            </a:r>
            <a:r>
              <a:rPr lang="en-US" sz="2000" dirty="0"/>
              <a:t>, but your report must specify which ideas are not yours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You should do these things independently</a:t>
            </a:r>
          </a:p>
          <a:p>
            <a:r>
              <a:rPr lang="en-US" sz="2000" dirty="0"/>
              <a:t>All plots and statistical tests presented must be produced by yourself.</a:t>
            </a:r>
          </a:p>
          <a:p>
            <a:r>
              <a:rPr lang="en-US" sz="2000" dirty="0"/>
              <a:t>All writing, report formatting, references </a:t>
            </a:r>
            <a:r>
              <a:rPr lang="en-US" sz="2000" i="1" dirty="0"/>
              <a:t>etc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 marL="0" indent="0" algn="ctr">
              <a:buNone/>
            </a:pPr>
            <a:r>
              <a:rPr lang="en-US" sz="2000" b="1" dirty="0"/>
              <a:t>High grades will need to show evidence of </a:t>
            </a:r>
            <a:r>
              <a:rPr lang="en-US" sz="2000" b="1" u="sng" dirty="0"/>
              <a:t>independent enquiry</a:t>
            </a:r>
            <a:r>
              <a:rPr lang="en-US" sz="2000" b="1" dirty="0"/>
              <a:t>.</a:t>
            </a:r>
            <a:endParaRPr lang="en-US" sz="16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29264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Assessment: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940" y="908720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en-GB" sz="1800" b="1" i="1" dirty="0"/>
              <a:t>Leishmania infantum </a:t>
            </a:r>
            <a:r>
              <a:rPr lang="en-GB" sz="1800" b="1" dirty="0"/>
              <a:t>genome diversity data</a:t>
            </a:r>
          </a:p>
          <a:p>
            <a:r>
              <a:rPr lang="en-GB" sz="1800" dirty="0"/>
              <a:t>Genome sequences of strains of </a:t>
            </a:r>
            <a:r>
              <a:rPr lang="en-GB" sz="1800" i="1" dirty="0"/>
              <a:t>Leishmania infantum</a:t>
            </a:r>
            <a:r>
              <a:rPr lang="en-GB" sz="1800" dirty="0"/>
              <a:t>, using paired-end Illumina reads.</a:t>
            </a:r>
          </a:p>
          <a:p>
            <a:r>
              <a:rPr lang="en-GB" sz="1800" dirty="0"/>
              <a:t>These strains were all isolated from people/dogs in Brazil (see map)</a:t>
            </a:r>
          </a:p>
          <a:p>
            <a:r>
              <a:rPr lang="en-GB" sz="1800" dirty="0"/>
              <a:t>Data from </a:t>
            </a:r>
            <a:r>
              <a:rPr lang="en-GB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Rio Grande do </a:t>
            </a:r>
            <a:r>
              <a:rPr lang="en-GB" sz="18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Norte</a:t>
            </a:r>
            <a:r>
              <a:rPr lang="en-GB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were collected and sequenced by </a:t>
            </a:r>
            <a:r>
              <a:rPr lang="en-GB" sz="18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Teixeira</a:t>
            </a:r>
            <a:r>
              <a:rPr lang="en-GB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et al. (2017). We</a:t>
            </a:r>
            <a:r>
              <a:rPr lang="en-GB" sz="18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GB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downloaded the data from the short read archive.</a:t>
            </a:r>
          </a:p>
          <a:p>
            <a:r>
              <a:rPr lang="en-GB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Reads have been mapped to the reference genome with BWA (</a:t>
            </a:r>
            <a:r>
              <a:rPr lang="en-GB" sz="18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bams</a:t>
            </a:r>
            <a:r>
              <a:rPr lang="en-GB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will be made available)</a:t>
            </a:r>
          </a:p>
          <a:p>
            <a:r>
              <a:rPr lang="en-GB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SNPs &amp; indels have been called with GATK and </a:t>
            </a:r>
            <a:r>
              <a:rPr lang="en-GB" sz="1800" dirty="0" err="1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Freebayes</a:t>
            </a:r>
            <a:r>
              <a:rPr lang="en-GB" sz="1800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(using only SNPs that are found in both callers)</a:t>
            </a:r>
          </a:p>
          <a:p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221088"/>
            <a:ext cx="4464496" cy="28275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79912" y="6581001"/>
            <a:ext cx="56757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Teixeira et al. 2017. </a:t>
            </a:r>
            <a:r>
              <a:rPr lang="en-US" sz="1200" i="1" dirty="0"/>
              <a:t>International Journal for Parasitology</a:t>
            </a:r>
            <a:r>
              <a:rPr lang="en-US" sz="1200" dirty="0"/>
              <a:t> 47 (10-11): 655–65.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144694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Assessment: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400600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There are multiple ways you could analyse this data. All these analyses will need to be performed on the </a:t>
            </a:r>
            <a:r>
              <a:rPr lang="en-GB" sz="1600" b="1" dirty="0" err="1"/>
              <a:t>linux</a:t>
            </a:r>
            <a:r>
              <a:rPr lang="en-GB" sz="1600" b="1" dirty="0"/>
              <a:t> server. Some example are:</a:t>
            </a:r>
            <a:r>
              <a:rPr lang="en-GB" sz="1600" dirty="0"/>
              <a:t> </a:t>
            </a:r>
            <a:br>
              <a:rPr lang="en-GB" sz="1600" dirty="0"/>
            </a:b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How does read coverage and mapping quality vary across the genome?</a:t>
            </a:r>
            <a:br>
              <a:rPr lang="en-GB" sz="1600" dirty="0"/>
            </a:br>
            <a:r>
              <a:rPr lang="en-GB" sz="1600" dirty="0"/>
              <a:t>Software: samtools.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How do genetic diversity measures (</a:t>
            </a:r>
            <a:r>
              <a:rPr lang="en-GB" sz="1600" b="1" dirty="0" err="1"/>
              <a:t>eg</a:t>
            </a:r>
            <a:r>
              <a:rPr lang="en-GB" sz="1600" b="1" dirty="0"/>
              <a:t>: π) from SNPs and/or indels vary across the genome?</a:t>
            </a:r>
            <a:br>
              <a:rPr lang="en-GB" sz="1600" b="1" dirty="0"/>
            </a:br>
            <a:r>
              <a:rPr lang="en-GB" sz="1600" dirty="0"/>
              <a:t>Software: vcftools.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Which strains are more closely related? (population structure analysis)</a:t>
            </a:r>
          </a:p>
          <a:p>
            <a:pPr marL="0" indent="0">
              <a:buNone/>
            </a:pPr>
            <a:r>
              <a:rPr lang="en-GB" sz="1600" dirty="0"/>
              <a:t>Software: Admixture.</a:t>
            </a:r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r>
              <a:rPr lang="en-GB" sz="1600" b="1" dirty="0"/>
              <a:t>How does the </a:t>
            </a:r>
            <a:r>
              <a:rPr lang="en-GB" sz="1600" b="1" i="1" dirty="0"/>
              <a:t>quality</a:t>
            </a:r>
            <a:r>
              <a:rPr lang="en-GB" sz="1600" b="1" dirty="0"/>
              <a:t> of SNP and/or </a:t>
            </a:r>
            <a:r>
              <a:rPr lang="en-GB" sz="1600" b="1" dirty="0" err="1"/>
              <a:t>indel</a:t>
            </a:r>
            <a:r>
              <a:rPr lang="en-GB" sz="1600" b="1" dirty="0"/>
              <a:t> calls vary across the genome?</a:t>
            </a:r>
            <a:br>
              <a:rPr lang="en-GB" sz="1600" b="1" dirty="0"/>
            </a:br>
            <a:r>
              <a:rPr lang="en-GB" sz="1600" b="1" dirty="0"/>
              <a:t>Which SNPs and/or </a:t>
            </a:r>
            <a:r>
              <a:rPr lang="en-GB" sz="1600" b="1" dirty="0" err="1"/>
              <a:t>indel</a:t>
            </a:r>
            <a:r>
              <a:rPr lang="en-GB" sz="1600" b="1" dirty="0"/>
              <a:t> calls can we trust?</a:t>
            </a:r>
            <a:br>
              <a:rPr lang="en-GB" sz="1600" b="1" dirty="0"/>
            </a:br>
            <a:r>
              <a:rPr lang="en-GB" sz="1600" dirty="0"/>
              <a:t>Software: vcftools, IGV (integrated genomics viewer).</a:t>
            </a:r>
          </a:p>
        </p:txBody>
      </p:sp>
    </p:spTree>
    <p:extLst>
      <p:ext uri="{BB962C8B-B14F-4D97-AF65-F5344CB8AC3E}">
        <p14:creationId xmlns:p14="http://schemas.microsoft.com/office/powerpoint/2010/main" val="1582599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Assessment: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400600"/>
          </a:xfrm>
        </p:spPr>
        <p:txBody>
          <a:bodyPr/>
          <a:lstStyle/>
          <a:p>
            <a:pPr marL="0" indent="0">
              <a:buNone/>
            </a:pPr>
            <a:r>
              <a:rPr lang="en-GB" sz="1600" b="1" dirty="0"/>
              <a:t>More examples:</a:t>
            </a:r>
            <a:br>
              <a:rPr lang="en-GB" sz="1600" dirty="0"/>
            </a:b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What does read coverage tell us about ploidy in the genome?</a:t>
            </a:r>
            <a:br>
              <a:rPr lang="en-GB" sz="1600" b="1" dirty="0"/>
            </a:br>
            <a:r>
              <a:rPr lang="en-GB" sz="1600" dirty="0"/>
              <a:t>Software: samtools.</a:t>
            </a:r>
            <a:br>
              <a:rPr lang="en-GB" sz="1600" dirty="0"/>
            </a:br>
            <a:br>
              <a:rPr lang="en-GB" sz="1600" dirty="0"/>
            </a:br>
            <a:r>
              <a:rPr lang="en-GB" sz="1600" b="1" dirty="0"/>
              <a:t>How does the allele frequency spectrum change with SNPs/indels with different functional annotations?</a:t>
            </a:r>
            <a:br>
              <a:rPr lang="en-GB" sz="1600" b="1" dirty="0"/>
            </a:br>
            <a:r>
              <a:rPr lang="en-GB" sz="1600" dirty="0"/>
              <a:t>Software: vcftools.</a:t>
            </a:r>
          </a:p>
          <a:p>
            <a:pPr marL="0" indent="0">
              <a:buNone/>
            </a:pPr>
            <a:br>
              <a:rPr lang="en-GB" sz="1600" b="1" dirty="0"/>
            </a:br>
            <a:r>
              <a:rPr lang="en-GB" sz="1600" b="1" dirty="0"/>
              <a:t>What structural variants (duplications, deletions, translocations, inversions) exist in these genomes?</a:t>
            </a:r>
            <a:br>
              <a:rPr lang="en-GB" sz="1600" dirty="0"/>
            </a:br>
            <a:r>
              <a:rPr lang="en-GB" sz="1600" dirty="0"/>
              <a:t>Software: </a:t>
            </a:r>
            <a:r>
              <a:rPr lang="en-GB" sz="1600" dirty="0" err="1"/>
              <a:t>delly</a:t>
            </a:r>
            <a:r>
              <a:rPr lang="en-GB" sz="1600" dirty="0"/>
              <a:t>, amongst others, see:</a:t>
            </a:r>
            <a:br>
              <a:rPr lang="en-GB" sz="1600" dirty="0"/>
            </a:br>
            <a:r>
              <a:rPr lang="en-GB" sz="1600" dirty="0"/>
              <a:t>See: </a:t>
            </a:r>
            <a:r>
              <a:rPr lang="en-GB" sz="1600" dirty="0">
                <a:hlinkClick r:id="rId2"/>
              </a:rPr>
              <a:t>https://figshare.com/articles/Workshop_on_SV_detection_NGSchool_2018/7110728/1</a:t>
            </a:r>
            <a:endParaRPr lang="en-GB" sz="1600" dirty="0"/>
          </a:p>
          <a:p>
            <a:pPr marL="0" indent="0">
              <a:buNone/>
            </a:pPr>
            <a:br>
              <a:rPr lang="en-GB" sz="1600" b="1" dirty="0"/>
            </a:br>
            <a:r>
              <a:rPr lang="en-GB" sz="1600" b="1" dirty="0"/>
              <a:t>Or: analyse other aspect of the data.</a:t>
            </a:r>
          </a:p>
          <a:p>
            <a:pPr marL="0" indent="0">
              <a:buNone/>
            </a:pPr>
            <a:r>
              <a:rPr lang="en-GB" sz="1600" dirty="0"/>
              <a:t>New software can be installed on the server if you need it.</a:t>
            </a:r>
          </a:p>
        </p:txBody>
      </p:sp>
    </p:spTree>
    <p:extLst>
      <p:ext uri="{BB962C8B-B14F-4D97-AF65-F5344CB8AC3E}">
        <p14:creationId xmlns:p14="http://schemas.microsoft.com/office/powerpoint/2010/main" val="1590037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Workshops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Replacement times for workshop 2</a:t>
            </a:r>
          </a:p>
          <a:p>
            <a:r>
              <a:rPr lang="en-GB" b="1" dirty="0"/>
              <a:t>Today</a:t>
            </a:r>
            <a:r>
              <a:rPr lang="en-GB" dirty="0"/>
              <a:t> 4-6pm </a:t>
            </a:r>
            <a:r>
              <a:rPr lang="mr-IN" dirty="0" err="1"/>
              <a:t>B</a:t>
            </a:r>
            <a:r>
              <a:rPr lang="mr-IN" dirty="0"/>
              <a:t>/</a:t>
            </a:r>
            <a:r>
              <a:rPr lang="mr-IN" dirty="0" err="1"/>
              <a:t>R</a:t>
            </a:r>
            <a:r>
              <a:rPr lang="mr-IN" dirty="0"/>
              <a:t>/012</a:t>
            </a:r>
            <a:endParaRPr lang="en-GB" dirty="0"/>
          </a:p>
          <a:p>
            <a:r>
              <a:rPr lang="en-GB" b="1" dirty="0"/>
              <a:t>Tomorrow</a:t>
            </a:r>
            <a:r>
              <a:rPr lang="en-GB" dirty="0"/>
              <a:t> </a:t>
            </a:r>
            <a:r>
              <a:rPr lang="en-US" dirty="0"/>
              <a:t>12:00 – 2:00pm </a:t>
            </a:r>
            <a:r>
              <a:rPr lang="mr-IN" dirty="0" err="1"/>
              <a:t>B</a:t>
            </a:r>
            <a:r>
              <a:rPr lang="mr-IN" dirty="0"/>
              <a:t>/</a:t>
            </a:r>
            <a:r>
              <a:rPr lang="mr-IN" dirty="0" err="1"/>
              <a:t>R</a:t>
            </a:r>
            <a:r>
              <a:rPr lang="mr-IN" dirty="0"/>
              <a:t>/012</a:t>
            </a:r>
            <a:endParaRPr lang="en-GB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Scheduled workshop 3</a:t>
            </a:r>
          </a:p>
          <a:p>
            <a:r>
              <a:rPr lang="en-GB" b="1" dirty="0"/>
              <a:t>Tomorrow </a:t>
            </a:r>
            <a:r>
              <a:rPr lang="mr-IN" dirty="0" err="1"/>
              <a:t>B</a:t>
            </a:r>
            <a:r>
              <a:rPr lang="mr-IN" dirty="0"/>
              <a:t>/</a:t>
            </a:r>
            <a:r>
              <a:rPr lang="mr-IN" dirty="0" err="1"/>
              <a:t>R</a:t>
            </a:r>
            <a:r>
              <a:rPr lang="mr-IN" dirty="0"/>
              <a:t>/012</a:t>
            </a:r>
            <a:endParaRPr lang="en-GB" dirty="0"/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/>
              <a:t>Scheduled workshop 4</a:t>
            </a:r>
          </a:p>
          <a:p>
            <a:r>
              <a:rPr lang="en-GB" b="1" dirty="0"/>
              <a:t>Tuesday</a:t>
            </a:r>
            <a:r>
              <a:rPr lang="en-GB" dirty="0"/>
              <a:t> 23 October 3:00 – 5:00pm </a:t>
            </a:r>
            <a:r>
              <a:rPr lang="mr-IN" dirty="0" err="1"/>
              <a:t>B</a:t>
            </a:r>
            <a:r>
              <a:rPr lang="mr-IN" dirty="0"/>
              <a:t>/</a:t>
            </a:r>
            <a:r>
              <a:rPr lang="mr-IN" dirty="0" err="1"/>
              <a:t>R</a:t>
            </a:r>
            <a:r>
              <a:rPr lang="mr-IN" dirty="0"/>
              <a:t>/012</a:t>
            </a:r>
            <a:endParaRPr lang="en-GB" dirty="0"/>
          </a:p>
          <a:p>
            <a:endParaRPr lang="en-US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922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L3 + W3: 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en-GB" dirty="0"/>
              <a:t>Basic knowledge of genome assembly</a:t>
            </a:r>
          </a:p>
          <a:p>
            <a:r>
              <a:rPr lang="en-GB" dirty="0"/>
              <a:t>PCR duplicates</a:t>
            </a:r>
          </a:p>
          <a:p>
            <a:r>
              <a:rPr lang="en-GB" dirty="0"/>
              <a:t>SNP calling</a:t>
            </a:r>
          </a:p>
          <a:p>
            <a:r>
              <a:rPr lang="en-GB" dirty="0"/>
              <a:t>Assessment: the 1000 word report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95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de novo</a:t>
            </a:r>
            <a:r>
              <a:rPr lang="en-GB" dirty="0"/>
              <a:t> genome assembly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630932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Ekblom</a:t>
            </a:r>
            <a:r>
              <a:rPr lang="en-GB" sz="1400" dirty="0"/>
              <a:t> &amp; Wolf (2014) A field guide to whole-genome sequencing, assembly and annotation. </a:t>
            </a:r>
            <a:r>
              <a:rPr lang="en-GB" sz="1400" i="1" dirty="0"/>
              <a:t>Evolutionary Applications</a:t>
            </a:r>
            <a:r>
              <a:rPr lang="en-GB" sz="1400" dirty="0"/>
              <a:t> 7: 1026-1042.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099" y="885824"/>
            <a:ext cx="5457439" cy="527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54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feature format file (</a:t>
            </a:r>
            <a:r>
              <a:rPr lang="en-GB" dirty="0" err="1"/>
              <a:t>gff</a:t>
            </a:r>
            <a:r>
              <a:rPr lang="en-GB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04343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Describes the annotation of a genome: positions of genes, introns/exons, pseudogenes </a:t>
            </a:r>
            <a:r>
              <a:rPr lang="en-GB" b="1" dirty="0" err="1"/>
              <a:t>etc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932040"/>
            <a:ext cx="10572125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Hmel200001      HGC     gene    1917    3952    .       -       .       ID=HMEL015204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Hmel200001      HGC     mRNA    1917    3952    .       -       .       ID=HMEL015204-RA;Parent=HMEL015204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Hmel200001      HGC     exon    3827    3952    .       -       .       ID=HMEL015204-RA-E1AAAA;Parent=HMEL015204-RA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Hmel200001      HGC     exon    2744    2878    .       -       .       ID=HMEL015204-RA-E2AAAA;Parent=HMEL015204-RA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Hmel200001      HGC     exon    1917    1976    .       -       .       ID=HMEL015204-RA-E3AAAA;Parent=HMEL015204-RA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Hmel200001      HGC     CDS     3827    3952    .       -       0       Parent=HMEL015204-RA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Hmel200001      HGC     CDS     2744    2878    .       -       0       Parent=HMEL015204-RA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Hmel200001      HGC     CDS     1917    1976    .       -       0       Parent=HMEL015204-RA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gene    2916    9864    .       +       .       ID=HMEL013922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mRNA    2916    9864    .       +       .       ID=HMEL013922-RA;Parent=HMEL013922;Dbxref=goslim_goa:GO:0003674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exon    2916    3063    .       +       .       ID=HMEL013922-RA-E1AAAA;Parent=HMEL013922-RA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exon    3349    3440    .       +       .       ID=HMEL013922-RA-E2AAAA;Parent=HMEL013922-RA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exon    3811    4033    .       +       .       ID=HMEL013922-RA-E3AAAA;Parent=HMEL013922-RA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exon    4330    4525    .       +       .       ID=HMEL013922-RA-E4AAAA;Parent=HMEL013922-RA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exon    4803    4895    .       +       .       ID=HMEL013922-RA-E5AAAA;Parent=HMEL013922-RA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exon    6560    6749    .       +       .       ID=HMEL013922-RA-E6AAAA;Parent=HMEL013922-RA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exon    8334    9864    .       +       .       ID=HMEL013922-RA-E7AAAA;Parent=HMEL013922-RA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CDS     2918    3063    .       +       0       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CDS     3349    3440    .       +       1       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CDS     3811    4033    .       +       2       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CDS     4330    4525    .       +       1       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CDS     4803    4895    .       +       0       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CDS     6560    6749    .       +       0       Parent=HMEL013922-RA</a:t>
            </a:r>
          </a:p>
          <a:p>
            <a:r>
              <a:rPr lang="en-GB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Hmel200004      HGC     CDS     8334    8335    .       +       2       Parent=HMEL013922-RA</a:t>
            </a:r>
          </a:p>
          <a:p>
            <a:endParaRPr lang="en-GB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310" y="1932040"/>
            <a:ext cx="9023894" cy="12809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2008" y="3212976"/>
            <a:ext cx="9030196" cy="244827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87067" y="6113851"/>
            <a:ext cx="8169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http://gmod.org/wiki/GFF3</a:t>
            </a:r>
          </a:p>
          <a:p>
            <a:r>
              <a:rPr lang="en-GB" dirty="0"/>
              <a:t>https://github.com/The-Sequence-Ontology/Specifications/blob/master/gff3.md</a:t>
            </a:r>
          </a:p>
        </p:txBody>
      </p:sp>
    </p:spTree>
    <p:extLst>
      <p:ext uri="{BB962C8B-B14F-4D97-AF65-F5344CB8AC3E}">
        <p14:creationId xmlns:p14="http://schemas.microsoft.com/office/powerpoint/2010/main" val="257121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40 billion bases….what do I do with them?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203" y="1145625"/>
            <a:ext cx="13260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 err="1"/>
              <a:t>Fastq</a:t>
            </a:r>
            <a:r>
              <a:rPr lang="en-GB" b="1" dirty="0"/>
              <a:t> files</a:t>
            </a:r>
          </a:p>
          <a:p>
            <a:pPr algn="ctr"/>
            <a:r>
              <a:rPr lang="en-GB" b="1" dirty="0"/>
              <a:t>(reads)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7462" y="1007125"/>
            <a:ext cx="2056973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b="1" dirty="0"/>
              <a:t>Check average </a:t>
            </a:r>
          </a:p>
          <a:p>
            <a:pPr algn="ctr"/>
            <a:r>
              <a:rPr lang="en-GB" b="1" dirty="0"/>
              <a:t>quality statistics </a:t>
            </a:r>
          </a:p>
          <a:p>
            <a:pPr algn="ctr"/>
            <a:r>
              <a:rPr lang="en-GB" dirty="0" err="1">
                <a:solidFill>
                  <a:srgbClr val="FF0000"/>
                </a:solidFill>
              </a:rPr>
              <a:t>FastQC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63632" y="868626"/>
            <a:ext cx="408077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Clean/trim </a:t>
            </a:r>
          </a:p>
          <a:p>
            <a:pPr algn="ctr"/>
            <a:r>
              <a:rPr lang="en-GB" b="1" dirty="0"/>
              <a:t>sequences</a:t>
            </a:r>
            <a:br>
              <a:rPr lang="en-GB" b="1" dirty="0"/>
            </a:br>
            <a:r>
              <a:rPr lang="en-GB" dirty="0" err="1">
                <a:solidFill>
                  <a:srgbClr val="FF0000"/>
                </a:solidFill>
              </a:rPr>
              <a:t>cutadapt</a:t>
            </a:r>
            <a:r>
              <a:rPr lang="en-GB" dirty="0">
                <a:solidFill>
                  <a:srgbClr val="FF0000"/>
                </a:solidFill>
              </a:rPr>
              <a:t>, Reaper, </a:t>
            </a:r>
            <a:r>
              <a:rPr lang="en-GB" dirty="0" err="1">
                <a:solidFill>
                  <a:srgbClr val="FF0000"/>
                </a:solidFill>
              </a:rPr>
              <a:t>Trimmotomatic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17034" y="5427085"/>
            <a:ext cx="184731" cy="369332"/>
          </a:xfrm>
          <a:prstGeom prst="rect">
            <a:avLst/>
          </a:prstGeom>
          <a:solidFill>
            <a:schemeClr val="bg1">
              <a:lumMod val="95000"/>
              <a:alpha val="62000"/>
            </a:schemeClr>
          </a:solidFill>
        </p:spPr>
        <p:txBody>
          <a:bodyPr wrap="none" rtlCol="0">
            <a:spAutoFit/>
          </a:bodyPr>
          <a:lstStyle/>
          <a:p>
            <a:pPr algn="ctr"/>
            <a:endParaRPr lang="en-GB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4410519" y="7860888"/>
            <a:ext cx="184730" cy="369332"/>
          </a:xfrm>
          <a:prstGeom prst="rect">
            <a:avLst/>
          </a:prstGeom>
          <a:solidFill>
            <a:schemeClr val="bg1">
              <a:lumMod val="95000"/>
              <a:alpha val="62000"/>
            </a:schemeClr>
          </a:solidFill>
        </p:spPr>
        <p:txBody>
          <a:bodyPr wrap="none" rtlCol="0">
            <a:spAutoFit/>
          </a:bodyPr>
          <a:lstStyle/>
          <a:p>
            <a:pPr algn="ctr"/>
            <a:endParaRPr lang="en-GB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1575968" y="8422752"/>
            <a:ext cx="184731" cy="369332"/>
          </a:xfrm>
          <a:prstGeom prst="rect">
            <a:avLst/>
          </a:prstGeom>
          <a:solidFill>
            <a:schemeClr val="bg1">
              <a:lumMod val="95000"/>
              <a:alpha val="62000"/>
            </a:schemeClr>
          </a:solidFill>
        </p:spPr>
        <p:txBody>
          <a:bodyPr wrap="none" rtlCol="0">
            <a:spAutoFit/>
          </a:bodyPr>
          <a:lstStyle/>
          <a:p>
            <a:pPr algn="ctr"/>
            <a:endParaRPr lang="en-GB" i="1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1509207" y="1468790"/>
            <a:ext cx="318255" cy="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884435" y="1468790"/>
            <a:ext cx="279197" cy="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/>
          <p:cNvGrpSpPr/>
          <p:nvPr/>
        </p:nvGrpSpPr>
        <p:grpSpPr>
          <a:xfrm>
            <a:off x="163465" y="2197930"/>
            <a:ext cx="8090395" cy="1442644"/>
            <a:chOff x="163465" y="2197930"/>
            <a:chExt cx="8090395" cy="1442644"/>
          </a:xfrm>
        </p:grpSpPr>
        <p:sp>
          <p:nvSpPr>
            <p:cNvPr id="9" name="TextBox 8"/>
            <p:cNvSpPr txBox="1"/>
            <p:nvPr/>
          </p:nvSpPr>
          <p:spPr>
            <a:xfrm>
              <a:off x="163465" y="2212176"/>
              <a:ext cx="2469312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i="1" dirty="0"/>
                <a:t>de novo </a:t>
              </a:r>
              <a:r>
                <a:rPr lang="en-GB" b="1" dirty="0"/>
                <a:t>assembly </a:t>
              </a:r>
            </a:p>
            <a:p>
              <a:pPr algn="ctr"/>
              <a:r>
                <a:rPr lang="en-US" dirty="0">
                  <a:solidFill>
                    <a:srgbClr val="FF0000"/>
                  </a:solidFill>
                </a:rPr>
                <a:t>SGA</a:t>
              </a:r>
              <a:endParaRPr lang="en-GB" dirty="0">
                <a:solidFill>
                  <a:srgbClr val="FF0000"/>
                </a:solidFill>
              </a:endParaRPr>
            </a:p>
            <a:p>
              <a:pPr algn="ctr"/>
              <a:r>
                <a:rPr lang="en-GB" dirty="0">
                  <a:solidFill>
                    <a:srgbClr val="FF0000"/>
                  </a:solidFill>
                </a:rPr>
                <a:t>Velvet</a:t>
              </a:r>
            </a:p>
            <a:p>
              <a:pPr algn="ctr"/>
              <a:r>
                <a:rPr lang="en-GB" dirty="0" err="1">
                  <a:solidFill>
                    <a:srgbClr val="FF0000"/>
                  </a:solidFill>
                </a:rPr>
                <a:t>CLCbio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cxnSp>
          <p:nvCxnSpPr>
            <p:cNvPr id="44" name="Straight Arrow Connector 43"/>
            <p:cNvCxnSpPr>
              <a:stCxn id="9" idx="3"/>
              <a:endCxn id="45" idx="1"/>
            </p:cNvCxnSpPr>
            <p:nvPr/>
          </p:nvCxnSpPr>
          <p:spPr>
            <a:xfrm flipV="1">
              <a:off x="2632777" y="2521096"/>
              <a:ext cx="762402" cy="29124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3395179" y="2197930"/>
              <a:ext cx="4849229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i="1" dirty="0"/>
                <a:t>Compare to other sequences/genomes</a:t>
              </a:r>
              <a:endParaRPr lang="en-GB" b="1" dirty="0"/>
            </a:p>
            <a:p>
              <a:pPr algn="ctr"/>
              <a:r>
                <a:rPr lang="en-GB" dirty="0">
                  <a:solidFill>
                    <a:srgbClr val="FF0000"/>
                  </a:solidFill>
                </a:rPr>
                <a:t>BLAST, Cactus Genome-alignment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85726" y="2994243"/>
              <a:ext cx="486813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Annotate (locate and mark up the genes)</a:t>
              </a:r>
            </a:p>
            <a:p>
              <a:pPr algn="ctr"/>
              <a:r>
                <a:rPr lang="en-GB" dirty="0">
                  <a:solidFill>
                    <a:srgbClr val="FF0000"/>
                  </a:solidFill>
                </a:rPr>
                <a:t>Augustus</a:t>
              </a:r>
            </a:p>
          </p:txBody>
        </p:sp>
        <p:cxnSp>
          <p:nvCxnSpPr>
            <p:cNvPr id="54" name="Straight Arrow Connector 53"/>
            <p:cNvCxnSpPr>
              <a:stCxn id="9" idx="3"/>
              <a:endCxn id="51" idx="1"/>
            </p:cNvCxnSpPr>
            <p:nvPr/>
          </p:nvCxnSpPr>
          <p:spPr>
            <a:xfrm>
              <a:off x="2632777" y="2812341"/>
              <a:ext cx="752949" cy="50506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54743" y="3837938"/>
            <a:ext cx="8998529" cy="2380510"/>
            <a:chOff x="54743" y="3837938"/>
            <a:chExt cx="8998529" cy="2380510"/>
          </a:xfrm>
        </p:grpSpPr>
        <p:sp>
          <p:nvSpPr>
            <p:cNvPr id="32" name="TextBox 31"/>
            <p:cNvSpPr txBox="1"/>
            <p:nvPr/>
          </p:nvSpPr>
          <p:spPr>
            <a:xfrm>
              <a:off x="3597855" y="4014597"/>
              <a:ext cx="1948290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Remove</a:t>
              </a:r>
            </a:p>
            <a:p>
              <a:pPr algn="ctr"/>
              <a:r>
                <a:rPr lang="en-GB" b="1" dirty="0"/>
                <a:t>PCR</a:t>
              </a:r>
            </a:p>
            <a:p>
              <a:pPr algn="ctr"/>
              <a:r>
                <a:rPr lang="en-GB" b="1" dirty="0"/>
                <a:t>Duplicates</a:t>
              </a:r>
            </a:p>
            <a:p>
              <a:pPr algn="ctr"/>
              <a:r>
                <a:rPr lang="en-GB" dirty="0" err="1">
                  <a:solidFill>
                    <a:srgbClr val="FF0000"/>
                  </a:solidFill>
                </a:rPr>
                <a:t>Picardtools</a:t>
              </a:r>
              <a:endParaRPr lang="en-GB" dirty="0">
                <a:solidFill>
                  <a:srgbClr val="FF0000"/>
                </a:solidFill>
              </a:endParaRPr>
            </a:p>
            <a:p>
              <a:pPr algn="ctr"/>
              <a:r>
                <a:rPr lang="en-GB" dirty="0">
                  <a:solidFill>
                    <a:srgbClr val="FF0000"/>
                  </a:solidFill>
                </a:rPr>
                <a:t>Samtools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3465" y="3840657"/>
              <a:ext cx="2968375" cy="17543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/>
                <a:t>Align to a</a:t>
              </a:r>
            </a:p>
            <a:p>
              <a:pPr algn="ctr"/>
              <a:r>
                <a:rPr lang="en-GB" b="1" dirty="0"/>
                <a:t>reference genome or</a:t>
              </a:r>
            </a:p>
            <a:p>
              <a:pPr algn="ctr"/>
              <a:r>
                <a:rPr lang="en-GB" b="1" dirty="0"/>
                <a:t>transcriptome</a:t>
              </a:r>
            </a:p>
            <a:p>
              <a:pPr algn="ctr"/>
              <a:r>
                <a:rPr lang="en-GB" dirty="0">
                  <a:solidFill>
                    <a:srgbClr val="FF0000"/>
                  </a:solidFill>
                </a:rPr>
                <a:t>BWA</a:t>
              </a:r>
            </a:p>
            <a:p>
              <a:pPr algn="ctr"/>
              <a:r>
                <a:rPr lang="en-GB" dirty="0" err="1">
                  <a:solidFill>
                    <a:srgbClr val="FF0000"/>
                  </a:solidFill>
                </a:rPr>
                <a:t>NextGenMap</a:t>
              </a:r>
              <a:endParaRPr lang="en-GB" dirty="0">
                <a:solidFill>
                  <a:srgbClr val="FF0000"/>
                </a:solidFill>
              </a:endParaRPr>
            </a:p>
            <a:p>
              <a:pPr algn="ctr"/>
              <a:r>
                <a:rPr lang="en-GB" dirty="0" err="1">
                  <a:solidFill>
                    <a:srgbClr val="FF0000"/>
                  </a:solidFill>
                </a:rPr>
                <a:t>Novoalign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4743" y="5572117"/>
              <a:ext cx="29683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200" b="1" dirty="0"/>
                <a:t>Makes a </a:t>
              </a:r>
              <a:r>
                <a:rPr lang="en-GB" sz="1200" b="1" dirty="0" err="1"/>
                <a:t>sam</a:t>
              </a:r>
              <a:r>
                <a:rPr lang="en-GB" sz="1200" b="1" dirty="0"/>
                <a:t> or bam file</a:t>
              </a:r>
            </a:p>
            <a:p>
              <a:r>
                <a:rPr lang="en-GB" sz="1200" dirty="0"/>
                <a:t>Sam: sequence alignment map</a:t>
              </a:r>
            </a:p>
            <a:p>
              <a:r>
                <a:rPr lang="en-GB" sz="1200" dirty="0"/>
                <a:t>Bam: a binary </a:t>
              </a:r>
              <a:r>
                <a:rPr lang="en-GB" sz="1200" dirty="0" err="1"/>
                <a:t>sam</a:t>
              </a:r>
              <a:endParaRPr lang="en-GB" sz="1200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5814169" y="4583772"/>
              <a:ext cx="3205211" cy="997796"/>
              <a:chOff x="5782447" y="3362886"/>
              <a:chExt cx="3205211" cy="997796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5883346" y="3362886"/>
                <a:ext cx="3104312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b="1" dirty="0"/>
                  <a:t>SNP and </a:t>
                </a:r>
                <a:r>
                  <a:rPr lang="en-GB" b="1" dirty="0" err="1"/>
                  <a:t>indel</a:t>
                </a:r>
                <a:r>
                  <a:rPr lang="en-GB" b="1" dirty="0"/>
                  <a:t> ‘calling’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</a:rPr>
                  <a:t>GATK, Samtools, </a:t>
                </a:r>
                <a:r>
                  <a:rPr lang="en-GB" dirty="0" err="1">
                    <a:solidFill>
                      <a:srgbClr val="FF0000"/>
                    </a:solidFill>
                  </a:rPr>
                  <a:t>Freebayes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5782447" y="4052905"/>
                <a:ext cx="305947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400" b="1" dirty="0"/>
                  <a:t>Make </a:t>
                </a:r>
                <a:r>
                  <a:rPr lang="en-GB" sz="1400" b="1" dirty="0" err="1"/>
                  <a:t>vcf</a:t>
                </a:r>
                <a:r>
                  <a:rPr lang="en-GB" sz="1400" b="1" dirty="0"/>
                  <a:t> files</a:t>
                </a:r>
                <a:r>
                  <a:rPr lang="en-GB" sz="1400" dirty="0"/>
                  <a:t> (variant call format)</a:t>
                </a:r>
              </a:p>
            </p:txBody>
          </p:sp>
        </p:grpSp>
        <p:cxnSp>
          <p:nvCxnSpPr>
            <p:cNvPr id="58" name="Straight Arrow Connector 57"/>
            <p:cNvCxnSpPr>
              <a:stCxn id="8" idx="3"/>
              <a:endCxn id="32" idx="1"/>
            </p:cNvCxnSpPr>
            <p:nvPr/>
          </p:nvCxnSpPr>
          <p:spPr>
            <a:xfrm>
              <a:off x="3131840" y="4717820"/>
              <a:ext cx="466015" cy="3544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32" idx="3"/>
              <a:endCxn id="36" idx="1"/>
            </p:cNvCxnSpPr>
            <p:nvPr/>
          </p:nvCxnSpPr>
          <p:spPr>
            <a:xfrm>
              <a:off x="5546145" y="4753261"/>
              <a:ext cx="368923" cy="15367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stCxn id="32" idx="3"/>
              <a:endCxn id="70" idx="1"/>
            </p:cNvCxnSpPr>
            <p:nvPr/>
          </p:nvCxnSpPr>
          <p:spPr>
            <a:xfrm flipV="1">
              <a:off x="5546145" y="4161104"/>
              <a:ext cx="355430" cy="59215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5901575" y="3837938"/>
              <a:ext cx="315169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GB" b="1" dirty="0"/>
                <a:t>Structural variant ‘calling’</a:t>
              </a:r>
            </a:p>
            <a:p>
              <a:pPr algn="ctr"/>
              <a:r>
                <a:rPr lang="en-GB" dirty="0" err="1">
                  <a:solidFill>
                    <a:srgbClr val="FF0000"/>
                  </a:solidFill>
                </a:rPr>
                <a:t>Delly</a:t>
              </a:r>
              <a:r>
                <a:rPr lang="en-GB" dirty="0">
                  <a:solidFill>
                    <a:srgbClr val="FF0000"/>
                  </a:solidFill>
                </a:rPr>
                <a:t>, </a:t>
              </a:r>
              <a:r>
                <a:rPr lang="en-GB" dirty="0" err="1">
                  <a:solidFill>
                    <a:srgbClr val="FF0000"/>
                  </a:solidFill>
                </a:rPr>
                <a:t>GenomeSTRiP</a:t>
              </a:r>
              <a:r>
                <a:rPr lang="en-GB" dirty="0">
                  <a:solidFill>
                    <a:srgbClr val="FF0000"/>
                  </a:solidFill>
                </a:rPr>
                <a:t>, Lumpy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3538036" y="5836000"/>
            <a:ext cx="5046194" cy="936446"/>
            <a:chOff x="3538036" y="5836000"/>
            <a:chExt cx="5046194" cy="936446"/>
          </a:xfrm>
        </p:grpSpPr>
        <p:grpSp>
          <p:nvGrpSpPr>
            <p:cNvPr id="89" name="Group 88"/>
            <p:cNvGrpSpPr/>
            <p:nvPr/>
          </p:nvGrpSpPr>
          <p:grpSpPr>
            <a:xfrm>
              <a:off x="3538036" y="5836000"/>
              <a:ext cx="5046194" cy="936446"/>
              <a:chOff x="3538036" y="5836000"/>
              <a:chExt cx="5046194" cy="936446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5814169" y="5849116"/>
                <a:ext cx="2770061" cy="92333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Biological analysis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</a:rPr>
                  <a:t>vcftools, Admixture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</a:rPr>
                  <a:t>Many, many others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538036" y="5836000"/>
                <a:ext cx="1744965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b="1" dirty="0"/>
                  <a:t>VCF filtering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</a:rPr>
                  <a:t>vcftools, GATK</a:t>
                </a:r>
              </a:p>
            </p:txBody>
          </p:sp>
        </p:grpSp>
        <p:cxnSp>
          <p:nvCxnSpPr>
            <p:cNvPr id="77" name="Straight Arrow Connector 76"/>
            <p:cNvCxnSpPr>
              <a:stCxn id="52" idx="3"/>
              <a:endCxn id="48" idx="1"/>
            </p:cNvCxnSpPr>
            <p:nvPr/>
          </p:nvCxnSpPr>
          <p:spPr>
            <a:xfrm>
              <a:off x="5283001" y="6159166"/>
              <a:ext cx="531168" cy="15161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7689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Check quality of </a:t>
            </a:r>
            <a:r>
              <a:rPr lang="en-GB" dirty="0" err="1"/>
              <a:t>fastq</a:t>
            </a:r>
            <a:r>
              <a:rPr lang="en-GB" dirty="0"/>
              <a:t> file</a:t>
            </a:r>
          </a:p>
          <a:p>
            <a:r>
              <a:rPr lang="en-GB" dirty="0"/>
              <a:t>Clean if necessary</a:t>
            </a:r>
          </a:p>
          <a:p>
            <a:r>
              <a:rPr lang="en-GB" dirty="0"/>
              <a:t>Align sequence to genome (</a:t>
            </a:r>
            <a:r>
              <a:rPr lang="en-GB" dirty="0" err="1"/>
              <a:t>sam</a:t>
            </a:r>
            <a:r>
              <a:rPr lang="en-GB" dirty="0"/>
              <a:t> and bam files)</a:t>
            </a:r>
          </a:p>
          <a:p>
            <a:r>
              <a:rPr lang="en-GB" dirty="0"/>
              <a:t>Order the bam file</a:t>
            </a:r>
          </a:p>
          <a:p>
            <a:r>
              <a:rPr lang="en-GB" dirty="0"/>
              <a:t>Remove PCR and optical duplicates</a:t>
            </a:r>
          </a:p>
          <a:p>
            <a:r>
              <a:rPr lang="en-GB" dirty="0"/>
              <a:t>Call SNPs and genotypes</a:t>
            </a:r>
          </a:p>
        </p:txBody>
      </p:sp>
    </p:spTree>
    <p:extLst>
      <p:ext uri="{BB962C8B-B14F-4D97-AF65-F5344CB8AC3E}">
        <p14:creationId xmlns:p14="http://schemas.microsoft.com/office/powerpoint/2010/main" val="248783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Removing PCR duplicates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Library preparation may involve PCR steps</a:t>
            </a:r>
          </a:p>
          <a:p>
            <a:r>
              <a:rPr lang="en-GB" dirty="0"/>
              <a:t>PCR duplicates can be removed/marked using Picard </a:t>
            </a:r>
            <a:r>
              <a:rPr lang="en-GB" dirty="0" err="1"/>
              <a:t>MarkDuplicates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6309320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https://broadinstitute.github.io/picard/</a:t>
            </a:r>
          </a:p>
        </p:txBody>
      </p:sp>
    </p:spTree>
    <p:extLst>
      <p:ext uri="{BB962C8B-B14F-4D97-AF65-F5344CB8AC3E}">
        <p14:creationId xmlns:p14="http://schemas.microsoft.com/office/powerpoint/2010/main" val="780327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IGV: integrated genome viewer</a:t>
            </a:r>
            <a:endParaRPr lang="en-US" dirty="0"/>
          </a:p>
        </p:txBody>
      </p:sp>
      <p:sp>
        <p:nvSpPr>
          <p:cNvPr id="664579" name="AutoShape 3" descr="png&amp;filename=cordula_genome_picture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4580" name="AutoShape 4" descr="png&amp;filename=cordula_genome_picture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64581" name="Picture 5" descr="cordula_genome_good_pl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" t="6664" b="8406"/>
          <a:stretch>
            <a:fillRect/>
          </a:stretch>
        </p:blipFill>
        <p:spPr bwMode="auto">
          <a:xfrm>
            <a:off x="0" y="836613"/>
            <a:ext cx="9144000" cy="60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44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SNP genotyping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/>
          <a:lstStyle/>
          <a:p>
            <a:r>
              <a:rPr lang="en-GB" dirty="0"/>
              <a:t>The Genome Analysis Took Kit (GATK)</a:t>
            </a:r>
          </a:p>
          <a:p>
            <a:r>
              <a:rPr lang="en-GB" dirty="0" err="1"/>
              <a:t>HaplotypeCaller</a:t>
            </a:r>
            <a:r>
              <a:rPr lang="en-GB" dirty="0"/>
              <a:t> (</a:t>
            </a:r>
            <a:r>
              <a:rPr lang="en-GB" dirty="0" err="1"/>
              <a:t>superceded</a:t>
            </a:r>
            <a:r>
              <a:rPr lang="en-GB" dirty="0"/>
              <a:t> the </a:t>
            </a:r>
            <a:r>
              <a:rPr lang="en-GB" dirty="0" err="1"/>
              <a:t>UnifiedGenotyper</a:t>
            </a:r>
            <a:r>
              <a:rPr lang="en-GB" dirty="0"/>
              <a:t>)</a:t>
            </a:r>
          </a:p>
          <a:p>
            <a:r>
              <a:rPr lang="en-GB" dirty="0"/>
              <a:t>Outputs a </a:t>
            </a:r>
            <a:r>
              <a:rPr lang="en-GB" dirty="0" err="1"/>
              <a:t>vcf</a:t>
            </a:r>
            <a:r>
              <a:rPr lang="en-GB" dirty="0"/>
              <a:t> file (variant call format)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" y="4005064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HE670865        400036  .       A       C       394.38  .       AC=5;AF=0.250;AN=20;BaseQRankSum=3.199;DP=254;Dels=0.00;FS=25.982;HaplotypeScore=5.0148;InbreedingCoeff=0.7136;MLEAC=5;MLEAF=0.250;MQ=42.64;MQ0=0;MQRankSum=-4.172;QD=9.39;ReadPosRankSum=2.020 GT:AD:DP:GQ:PL 0/0:51,0:52:99:0,138,1750       1/1:0,6:6:12:131,12,0   0/1:18,6:25:61:61,0,526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5064936"/>
            <a:ext cx="432048" cy="2362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364088" y="4860247"/>
            <a:ext cx="4320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583537" y="5064937"/>
            <a:ext cx="432048" cy="2362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1312" y="4221088"/>
            <a:ext cx="2442455" cy="23627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275856" y="3429000"/>
            <a:ext cx="572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B050"/>
                </a:solidFill>
              </a:rPr>
              <a:t>REF</a:t>
            </a:r>
          </a:p>
          <a:p>
            <a:r>
              <a:rPr lang="en-GB" sz="1400" dirty="0">
                <a:solidFill>
                  <a:srgbClr val="00B050"/>
                </a:solidFill>
              </a:rPr>
              <a:t>base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3423" y="3429000"/>
            <a:ext cx="572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B050"/>
                </a:solidFill>
              </a:rPr>
              <a:t>ALT</a:t>
            </a:r>
          </a:p>
          <a:p>
            <a:r>
              <a:rPr lang="en-GB" sz="1400" dirty="0">
                <a:solidFill>
                  <a:srgbClr val="00B050"/>
                </a:solidFill>
              </a:rPr>
              <a:t>base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62152" y="4005064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27984" y="4005064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9218" y="5874454"/>
            <a:ext cx="8003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https://software.broadinstitute.org/gatk/</a:t>
            </a:r>
          </a:p>
          <a:p>
            <a:r>
              <a:rPr lang="en-GB" dirty="0"/>
              <a:t>https://software.broadinstitute.org/gatk/documentation/tooldocs/current/org_broadinstitute_gatk_tools_walkers_haplotypecaller_HaplotypeCaller.php</a:t>
            </a:r>
          </a:p>
        </p:txBody>
      </p:sp>
    </p:spTree>
    <p:extLst>
      <p:ext uri="{BB962C8B-B14F-4D97-AF65-F5344CB8AC3E}">
        <p14:creationId xmlns:p14="http://schemas.microsoft.com/office/powerpoint/2010/main" val="396454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Dasmahapatra York 2011b">
  <a:themeElements>
    <a:clrScheme name="Dasmahapatra York 2011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smahapatra York 2011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smahapatra York 2011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mahapatra York 2011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mahapatra York 2011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mahapatra York 2011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mahapatra York 2011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smahapatra York 2011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smahapatra York 2011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smahapatra York 2011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smahapatra York 2011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smahapatra York 2011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smahapatra York 2011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smahapatra York 2011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Dasmahapatra York 2011b</Template>
  <TotalTime>45131</TotalTime>
  <Words>1291</Words>
  <Application>Microsoft Macintosh PowerPoint</Application>
  <PresentationFormat>On-screen Show (4:3)</PresentationFormat>
  <Paragraphs>191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Courier New</vt:lpstr>
      <vt:lpstr>Dasmahapatra York 2011b</vt:lpstr>
      <vt:lpstr>BIO00058M: Sequence Analysis Lecture 3 High-throughput sequencing Part 2</vt:lpstr>
      <vt:lpstr>L3 + W3: Learning objectives</vt:lpstr>
      <vt:lpstr>de novo genome assembly</vt:lpstr>
      <vt:lpstr>General feature format file (gff)</vt:lpstr>
      <vt:lpstr>40 billion bases….what do I do with them?</vt:lpstr>
      <vt:lpstr>PowerPoint Presentation</vt:lpstr>
      <vt:lpstr>Removing PCR duplicates</vt:lpstr>
      <vt:lpstr>IGV: integrated genome viewer</vt:lpstr>
      <vt:lpstr>SNP genotyping</vt:lpstr>
      <vt:lpstr>ReadGroup information</vt:lpstr>
      <vt:lpstr>Assessment</vt:lpstr>
      <vt:lpstr>Assessment </vt:lpstr>
      <vt:lpstr>Collusion or Collaboration?</vt:lpstr>
      <vt:lpstr>Collusion or Collaboration?</vt:lpstr>
      <vt:lpstr>Assessment: data</vt:lpstr>
      <vt:lpstr>Assessment: analysis</vt:lpstr>
      <vt:lpstr>Assessment: analysis</vt:lpstr>
      <vt:lpstr>Workshops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analysis of complex speciation in Heliconius</dc:title>
  <dc:creator>Kanchon Dasmahapatra</dc:creator>
  <cp:lastModifiedBy>Daniel Jeffares</cp:lastModifiedBy>
  <cp:revision>613</cp:revision>
  <cp:lastPrinted>2018-10-15T10:32:33Z</cp:lastPrinted>
  <dcterms:created xsi:type="dcterms:W3CDTF">2011-07-02T19:02:19Z</dcterms:created>
  <dcterms:modified xsi:type="dcterms:W3CDTF">2019-07-17T15:28:12Z</dcterms:modified>
</cp:coreProperties>
</file>