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73" r:id="rId2"/>
    <p:sldId id="257" r:id="rId3"/>
    <p:sldId id="258" r:id="rId4"/>
    <p:sldId id="260" r:id="rId5"/>
    <p:sldId id="261" r:id="rId6"/>
    <p:sldId id="262" r:id="rId7"/>
    <p:sldId id="264" r:id="rId8"/>
    <p:sldId id="265" r:id="rId9"/>
    <p:sldId id="266" r:id="rId10"/>
    <p:sldId id="267" r:id="rId11"/>
    <p:sldId id="269"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2"/>
    <p:restoredTop sz="94456"/>
  </p:normalViewPr>
  <p:slideViewPr>
    <p:cSldViewPr snapToGrid="0" snapToObjects="1">
      <p:cViewPr varScale="1">
        <p:scale>
          <a:sx n="91" d="100"/>
          <a:sy n="91" d="100"/>
        </p:scale>
        <p:origin x="6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064559-F9F3-A541-8BC7-01E6E6EED07F}" type="datetimeFigureOut">
              <a:rPr lang="en-US" smtClean="0"/>
              <a:t>8/4/19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A50FAB-C66B-B74A-93C7-5D32E24F179E}" type="slidenum">
              <a:rPr lang="en-US" smtClean="0"/>
              <a:t>‹#›</a:t>
            </a:fld>
            <a:endParaRPr lang="en-US"/>
          </a:p>
        </p:txBody>
      </p:sp>
    </p:spTree>
    <p:extLst>
      <p:ext uri="{BB962C8B-B14F-4D97-AF65-F5344CB8AC3E}">
        <p14:creationId xmlns:p14="http://schemas.microsoft.com/office/powerpoint/2010/main" val="497995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66E715-43ED-CD4C-AEA5-21FA90408A41}"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91831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780680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917362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6E715-43ED-CD4C-AEA5-21FA90408A41}"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021760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66E715-43ED-CD4C-AEA5-21FA90408A41}" type="datetimeFigureOut">
              <a:rPr lang="en-US" smtClean="0"/>
              <a:t>8/4/19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44143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66E715-43ED-CD4C-AEA5-21FA90408A41}"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37678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66E715-43ED-CD4C-AEA5-21FA90408A41}" type="datetimeFigureOut">
              <a:rPr lang="en-US" smtClean="0"/>
              <a:t>8/4/19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87627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66E715-43ED-CD4C-AEA5-21FA90408A41}" type="datetimeFigureOut">
              <a:rPr lang="en-US" smtClean="0"/>
              <a:t>8/4/19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91430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6E715-43ED-CD4C-AEA5-21FA90408A41}" type="datetimeFigureOut">
              <a:rPr lang="en-US" smtClean="0"/>
              <a:t>8/4/19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47396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66E715-43ED-CD4C-AEA5-21FA90408A41}"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762509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E66E715-43ED-CD4C-AEA5-21FA90408A41}" type="datetimeFigureOut">
              <a:rPr lang="en-US" smtClean="0"/>
              <a:t>8/4/19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0CF16C-75C9-3C40-8EDF-91C597C96463}" type="slidenum">
              <a:rPr lang="en-US" smtClean="0"/>
              <a:t>‹#›</a:t>
            </a:fld>
            <a:endParaRPr lang="en-US"/>
          </a:p>
        </p:txBody>
      </p:sp>
    </p:spTree>
    <p:extLst>
      <p:ext uri="{BB962C8B-B14F-4D97-AF65-F5344CB8AC3E}">
        <p14:creationId xmlns:p14="http://schemas.microsoft.com/office/powerpoint/2010/main" val="110059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6E715-43ED-CD4C-AEA5-21FA90408A41}" type="datetimeFigureOut">
              <a:rPr lang="en-US" smtClean="0"/>
              <a:t>8/4/19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CF16C-75C9-3C40-8EDF-91C597C96463}" type="slidenum">
              <a:rPr lang="en-US" smtClean="0"/>
              <a:t>‹#›</a:t>
            </a:fld>
            <a:endParaRPr lang="en-US"/>
          </a:p>
        </p:txBody>
      </p:sp>
    </p:spTree>
    <p:extLst>
      <p:ext uri="{BB962C8B-B14F-4D97-AF65-F5344CB8AC3E}">
        <p14:creationId xmlns:p14="http://schemas.microsoft.com/office/powerpoint/2010/main" val="119492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Fixation_inde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nternationalgenome.org/wiki/Analysis/Variant%20Call%20Format/vcf-variant-call-format-version-40/"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chor="ctr">
            <a:normAutofit/>
          </a:bodyPr>
          <a:lstStyle/>
          <a:p>
            <a:r>
              <a:rPr lang="en-GB" sz="4000" b="1" dirty="0">
                <a:solidFill>
                  <a:schemeClr val="bg1"/>
                </a:solidFill>
                <a:latin typeface="Arial" panose="020B0604020202020204" pitchFamily="34" charset="0"/>
                <a:cs typeface="Arial" panose="020B0604020202020204" pitchFamily="34" charset="0"/>
              </a:rPr>
              <a:t>EACCR2 NID Node Training Course: Genomics</a:t>
            </a:r>
          </a:p>
        </p:txBody>
      </p:sp>
      <p:pic>
        <p:nvPicPr>
          <p:cNvPr id="15" name="Picture 14">
            <a:extLst>
              <a:ext uri="{FF2B5EF4-FFF2-40B4-BE49-F238E27FC236}">
                <a16:creationId xmlns:a16="http://schemas.microsoft.com/office/drawing/2014/main" id="{5770E8E0-D4F1-FB40-8F7B-7BBBCEDA9244}"/>
              </a:ext>
            </a:extLst>
          </p:cNvPr>
          <p:cNvPicPr>
            <a:picLocks noChangeAspect="1"/>
          </p:cNvPicPr>
          <p:nvPr/>
        </p:nvPicPr>
        <p:blipFill>
          <a:blip r:embed="rId2"/>
          <a:stretch>
            <a:fillRect/>
          </a:stretch>
        </p:blipFill>
        <p:spPr>
          <a:xfrm>
            <a:off x="8112462" y="6194811"/>
            <a:ext cx="1190353" cy="450404"/>
          </a:xfrm>
          <a:prstGeom prst="rect">
            <a:avLst/>
          </a:prstGeom>
        </p:spPr>
      </p:pic>
      <p:pic>
        <p:nvPicPr>
          <p:cNvPr id="16" name="Picture 15">
            <a:extLst>
              <a:ext uri="{FF2B5EF4-FFF2-40B4-BE49-F238E27FC236}">
                <a16:creationId xmlns:a16="http://schemas.microsoft.com/office/drawing/2014/main" id="{A3280BE2-645D-6547-9A91-FE41C2360C39}"/>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17" name="Picture 16">
            <a:extLst>
              <a:ext uri="{FF2B5EF4-FFF2-40B4-BE49-F238E27FC236}">
                <a16:creationId xmlns:a16="http://schemas.microsoft.com/office/drawing/2014/main" id="{1311C7C4-5EF1-504A-B23F-BB164AE62491}"/>
              </a:ext>
            </a:extLst>
          </p:cNvPr>
          <p:cNvPicPr>
            <a:picLocks noChangeAspect="1"/>
          </p:cNvPicPr>
          <p:nvPr/>
        </p:nvPicPr>
        <p:blipFill>
          <a:blip r:embed="rId4"/>
          <a:stretch>
            <a:fillRect/>
          </a:stretch>
        </p:blipFill>
        <p:spPr>
          <a:xfrm>
            <a:off x="9452607" y="6126849"/>
            <a:ext cx="586328" cy="586328"/>
          </a:xfrm>
          <a:prstGeom prst="rect">
            <a:avLst/>
          </a:prstGeom>
        </p:spPr>
      </p:pic>
      <p:pic>
        <p:nvPicPr>
          <p:cNvPr id="18" name="Picture 17">
            <a:extLst>
              <a:ext uri="{FF2B5EF4-FFF2-40B4-BE49-F238E27FC236}">
                <a16:creationId xmlns:a16="http://schemas.microsoft.com/office/drawing/2014/main" id="{09B8FE29-E528-A24E-A22F-5F9002AFA998}"/>
              </a:ext>
            </a:extLst>
          </p:cNvPr>
          <p:cNvPicPr>
            <a:picLocks noChangeAspect="1"/>
          </p:cNvPicPr>
          <p:nvPr/>
        </p:nvPicPr>
        <p:blipFill>
          <a:blip r:embed="rId5"/>
          <a:stretch>
            <a:fillRect/>
          </a:stretch>
        </p:blipFill>
        <p:spPr>
          <a:xfrm>
            <a:off x="10188727" y="6148565"/>
            <a:ext cx="1118367" cy="542897"/>
          </a:xfrm>
          <a:prstGeom prst="rect">
            <a:avLst/>
          </a:prstGeom>
        </p:spPr>
      </p:pic>
    </p:spTree>
    <p:extLst>
      <p:ext uri="{BB962C8B-B14F-4D97-AF65-F5344CB8AC3E}">
        <p14:creationId xmlns:p14="http://schemas.microsoft.com/office/powerpoint/2010/main" val="1159348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443345" y="1246910"/>
            <a:ext cx="11305309" cy="5909310"/>
          </a:xfrm>
          <a:prstGeom prst="rect">
            <a:avLst/>
          </a:prstGeom>
          <a:noFill/>
        </p:spPr>
        <p:txBody>
          <a:bodyPr wrap="square" rtlCol="0">
            <a:spAutoFit/>
          </a:bodyPr>
          <a:lstStyle/>
          <a:p>
            <a:r>
              <a:rPr lang="en-US" dirty="0"/>
              <a:t>In the next workshop you will learn about population structure and how to identify and classify samples based on. For now we are going to give you a file containing multiple individuals, and two lists forming two populations so that we can perform some statistics on these. This </a:t>
            </a:r>
            <a:r>
              <a:rPr lang="en-US" dirty="0" err="1"/>
              <a:t>multisample</a:t>
            </a:r>
            <a:r>
              <a:rPr lang="en-US" dirty="0"/>
              <a:t> </a:t>
            </a:r>
            <a:r>
              <a:rPr lang="en-US" dirty="0" err="1"/>
              <a:t>vcf</a:t>
            </a:r>
            <a:r>
              <a:rPr lang="en-US" dirty="0"/>
              <a:t> is called </a:t>
            </a:r>
            <a:r>
              <a:rPr lang="en-US" b="1" dirty="0" err="1">
                <a:solidFill>
                  <a:srgbClr val="C00000"/>
                </a:solidFill>
              </a:rPr>
              <a:t>all_samples.vcf</a:t>
            </a:r>
            <a:endParaRPr lang="en-US" b="1" dirty="0">
              <a:solidFill>
                <a:srgbClr val="C00000"/>
              </a:solidFill>
            </a:endParaRPr>
          </a:p>
          <a:p>
            <a:endParaRPr lang="en-US" dirty="0"/>
          </a:p>
          <a:p>
            <a:r>
              <a:rPr lang="en-US" dirty="0"/>
              <a:t>The two sample lists are within the course material folder, </a:t>
            </a:r>
            <a:r>
              <a:rPr lang="en-US" b="1" dirty="0">
                <a:solidFill>
                  <a:srgbClr val="C00000"/>
                </a:solidFill>
              </a:rPr>
              <a:t>population_list1</a:t>
            </a:r>
            <a:r>
              <a:rPr lang="en-US" dirty="0"/>
              <a:t> and </a:t>
            </a:r>
            <a:r>
              <a:rPr lang="en-US" b="1" dirty="0">
                <a:solidFill>
                  <a:srgbClr val="C00000"/>
                </a:solidFill>
              </a:rPr>
              <a:t>population_list2</a:t>
            </a:r>
          </a:p>
          <a:p>
            <a:endParaRPr lang="en-US" dirty="0">
              <a:solidFill>
                <a:srgbClr val="C00000"/>
              </a:solidFill>
            </a:endParaRPr>
          </a:p>
          <a:p>
            <a:r>
              <a:rPr lang="en-US" dirty="0"/>
              <a:t>If you open these files you will see that they contain just a list of the sample names for each population</a:t>
            </a:r>
          </a:p>
          <a:p>
            <a:endParaRPr lang="en-US" dirty="0"/>
          </a:p>
          <a:p>
            <a:r>
              <a:rPr lang="en-US" dirty="0"/>
              <a:t>You will be using </a:t>
            </a:r>
            <a:r>
              <a:rPr lang="en-US" dirty="0" err="1"/>
              <a:t>bcftools</a:t>
            </a:r>
            <a:r>
              <a:rPr lang="en-US" dirty="0"/>
              <a:t> to filter using these samples list as follows because it has additional functions:</a:t>
            </a:r>
          </a:p>
          <a:p>
            <a:endParaRPr lang="en-US" dirty="0"/>
          </a:p>
          <a:p>
            <a:r>
              <a:rPr lang="en-US" b="1" dirty="0" err="1">
                <a:solidFill>
                  <a:srgbClr val="C00000"/>
                </a:solidFill>
              </a:rPr>
              <a:t>bcftools</a:t>
            </a:r>
            <a:r>
              <a:rPr lang="en-US" b="1" dirty="0">
                <a:solidFill>
                  <a:srgbClr val="C00000"/>
                </a:solidFill>
              </a:rPr>
              <a:t> view -</a:t>
            </a:r>
            <a:r>
              <a:rPr lang="en-US" b="1" dirty="0" err="1">
                <a:solidFill>
                  <a:srgbClr val="C00000"/>
                </a:solidFill>
              </a:rPr>
              <a:t>Ov</a:t>
            </a:r>
            <a:r>
              <a:rPr lang="en-US" b="1" dirty="0">
                <a:solidFill>
                  <a:srgbClr val="C00000"/>
                </a:solidFill>
              </a:rPr>
              <a:t> -S population_list1 </a:t>
            </a:r>
            <a:r>
              <a:rPr lang="en-US" b="1" dirty="0" err="1">
                <a:solidFill>
                  <a:srgbClr val="C00000"/>
                </a:solidFill>
              </a:rPr>
              <a:t>all_samples.vcf</a:t>
            </a:r>
            <a:r>
              <a:rPr lang="en-US" b="1" dirty="0">
                <a:solidFill>
                  <a:srgbClr val="C00000"/>
                </a:solidFill>
              </a:rPr>
              <a:t> -o population_list1.vcf</a:t>
            </a:r>
          </a:p>
          <a:p>
            <a:r>
              <a:rPr lang="en-US" dirty="0"/>
              <a:t>This means open the </a:t>
            </a:r>
            <a:r>
              <a:rPr lang="en-US" dirty="0" err="1"/>
              <a:t>multisample</a:t>
            </a:r>
            <a:r>
              <a:rPr lang="en-US" dirty="0"/>
              <a:t> </a:t>
            </a:r>
            <a:r>
              <a:rPr lang="en-US" dirty="0" err="1"/>
              <a:t>vcf</a:t>
            </a:r>
            <a:r>
              <a:rPr lang="en-US" dirty="0"/>
              <a:t>, -</a:t>
            </a:r>
            <a:r>
              <a:rPr lang="en-US" dirty="0" err="1"/>
              <a:t>Ov</a:t>
            </a:r>
            <a:r>
              <a:rPr lang="en-US" dirty="0"/>
              <a:t> is the output type, v means output as uncompressed </a:t>
            </a:r>
            <a:r>
              <a:rPr lang="en-US" dirty="0" err="1"/>
              <a:t>vcf</a:t>
            </a:r>
            <a:r>
              <a:rPr lang="en-US" dirty="0"/>
              <a:t>, -S is the name of a file with a list of samples, -o means what is the output name.</a:t>
            </a:r>
          </a:p>
          <a:p>
            <a:endParaRPr lang="en-US" dirty="0"/>
          </a:p>
          <a:p>
            <a:r>
              <a:rPr lang="en-US" b="1" dirty="0" err="1">
                <a:solidFill>
                  <a:srgbClr val="C00000"/>
                </a:solidFill>
              </a:rPr>
              <a:t>bcftools</a:t>
            </a:r>
            <a:r>
              <a:rPr lang="en-US" b="1" dirty="0">
                <a:solidFill>
                  <a:srgbClr val="C00000"/>
                </a:solidFill>
              </a:rPr>
              <a:t> view -</a:t>
            </a:r>
            <a:r>
              <a:rPr lang="en-US" b="1" dirty="0" err="1">
                <a:solidFill>
                  <a:srgbClr val="C00000"/>
                </a:solidFill>
              </a:rPr>
              <a:t>Ov</a:t>
            </a:r>
            <a:r>
              <a:rPr lang="en-US" b="1" dirty="0">
                <a:solidFill>
                  <a:srgbClr val="C00000"/>
                </a:solidFill>
              </a:rPr>
              <a:t> -S population_list1 </a:t>
            </a:r>
            <a:r>
              <a:rPr lang="en-US" b="1" dirty="0" err="1">
                <a:solidFill>
                  <a:srgbClr val="C00000"/>
                </a:solidFill>
              </a:rPr>
              <a:t>all_samples.vcf</a:t>
            </a:r>
            <a:r>
              <a:rPr lang="en-US" b="1" dirty="0">
                <a:solidFill>
                  <a:srgbClr val="C00000"/>
                </a:solidFill>
              </a:rPr>
              <a:t> &gt; population_list1.vcf</a:t>
            </a:r>
          </a:p>
          <a:p>
            <a:endParaRPr lang="en-US" dirty="0"/>
          </a:p>
          <a:p>
            <a:r>
              <a:rPr lang="en-US" dirty="0"/>
              <a:t> The above command does the same, -o and &gt; can be used interchangeably </a:t>
            </a:r>
          </a:p>
          <a:p>
            <a:endParaRPr lang="en-US" dirty="0"/>
          </a:p>
          <a:p>
            <a:r>
              <a:rPr lang="en-US" dirty="0"/>
              <a:t>Repeat this for both populations so that you have a </a:t>
            </a:r>
            <a:r>
              <a:rPr lang="en-US" dirty="0" err="1"/>
              <a:t>vcf</a:t>
            </a:r>
            <a:r>
              <a:rPr lang="en-US" dirty="0"/>
              <a:t> for each population </a:t>
            </a:r>
          </a:p>
          <a:p>
            <a:endParaRPr lang="en-US" dirty="0"/>
          </a:p>
          <a:p>
            <a:endParaRPr lang="en-US" dirty="0"/>
          </a:p>
        </p:txBody>
      </p:sp>
    </p:spTree>
    <p:extLst>
      <p:ext uri="{BB962C8B-B14F-4D97-AF65-F5344CB8AC3E}">
        <p14:creationId xmlns:p14="http://schemas.microsoft.com/office/powerpoint/2010/main" val="179456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Nucleotide diversity (π)</a:t>
            </a:r>
          </a:p>
        </p:txBody>
      </p:sp>
      <p:sp>
        <p:nvSpPr>
          <p:cNvPr id="4" name="TextBox 3"/>
          <p:cNvSpPr txBox="1"/>
          <p:nvPr/>
        </p:nvSpPr>
        <p:spPr>
          <a:xfrm>
            <a:off x="429490" y="3842537"/>
            <a:ext cx="11762510" cy="2585323"/>
          </a:xfrm>
          <a:prstGeom prst="rect">
            <a:avLst/>
          </a:prstGeom>
          <a:noFill/>
        </p:spPr>
        <p:txBody>
          <a:bodyPr wrap="square" rtlCol="0">
            <a:spAutoFit/>
          </a:bodyPr>
          <a:lstStyle/>
          <a:p>
            <a:r>
              <a:rPr lang="en-US" dirty="0"/>
              <a:t>We can calculate </a:t>
            </a:r>
            <a:r>
              <a:rPr lang="el-GR" dirty="0"/>
              <a:t>π</a:t>
            </a:r>
            <a:r>
              <a:rPr lang="en-GB" dirty="0"/>
              <a:t> using </a:t>
            </a:r>
            <a:r>
              <a:rPr lang="en-GB" dirty="0" err="1"/>
              <a:t>vcftools</a:t>
            </a:r>
            <a:r>
              <a:rPr lang="en-GB" dirty="0"/>
              <a:t>. We can do this per SNP, however if we take a window covering at least ten SNPs, this is often a far more accurate way to calculate, and can reduce the power of spurious mutations.</a:t>
            </a:r>
          </a:p>
          <a:p>
            <a:endParaRPr lang="en-GB" dirty="0"/>
          </a:p>
          <a:p>
            <a:r>
              <a:rPr lang="en-GB" dirty="0"/>
              <a:t>We can calculate this in </a:t>
            </a:r>
            <a:r>
              <a:rPr lang="en-GB" dirty="0" err="1"/>
              <a:t>vcftools</a:t>
            </a:r>
            <a:r>
              <a:rPr lang="en-GB" dirty="0"/>
              <a:t> using the following command</a:t>
            </a:r>
          </a:p>
          <a:p>
            <a:endParaRPr lang="en-GB" b="1" dirty="0">
              <a:solidFill>
                <a:srgbClr val="C00000"/>
              </a:solidFill>
            </a:endParaRPr>
          </a:p>
          <a:p>
            <a:r>
              <a:rPr lang="en-GB" b="1" dirty="0" err="1">
                <a:solidFill>
                  <a:srgbClr val="C00000"/>
                </a:solidFill>
              </a:rPr>
              <a:t>vcftools</a:t>
            </a:r>
            <a:r>
              <a:rPr lang="en-GB" b="1" dirty="0">
                <a:solidFill>
                  <a:srgbClr val="C00000"/>
                </a:solidFill>
              </a:rPr>
              <a:t> --</a:t>
            </a:r>
            <a:r>
              <a:rPr lang="en-GB" b="1" dirty="0" err="1">
                <a:solidFill>
                  <a:srgbClr val="C00000"/>
                </a:solidFill>
              </a:rPr>
              <a:t>vcf</a:t>
            </a:r>
            <a:r>
              <a:rPr lang="en-GB" b="1" dirty="0">
                <a:solidFill>
                  <a:srgbClr val="C00000"/>
                </a:solidFill>
              </a:rPr>
              <a:t> </a:t>
            </a:r>
            <a:r>
              <a:rPr lang="en-US" b="1" dirty="0">
                <a:solidFill>
                  <a:srgbClr val="C00000"/>
                </a:solidFill>
              </a:rPr>
              <a:t>population_list1.vcf</a:t>
            </a:r>
            <a:r>
              <a:rPr lang="en-GB" b="1" dirty="0">
                <a:solidFill>
                  <a:srgbClr val="C00000"/>
                </a:solidFill>
              </a:rPr>
              <a:t> --window-pi  10000 --out population_list1_pi </a:t>
            </a:r>
          </a:p>
          <a:p>
            <a:r>
              <a:rPr lang="en-GB" dirty="0"/>
              <a:t>This will generate a tab </a:t>
            </a:r>
            <a:r>
              <a:rPr lang="en-GB" dirty="0" err="1"/>
              <a:t>seperated</a:t>
            </a:r>
            <a:r>
              <a:rPr lang="en-GB" dirty="0"/>
              <a:t> file prefixed population_list1_pi with a value for every 10,000 bases across the genome</a:t>
            </a:r>
            <a:endParaRPr lang="en-US" dirty="0"/>
          </a:p>
          <a:p>
            <a:endParaRPr lang="en-US" dirty="0"/>
          </a:p>
          <a:p>
            <a:r>
              <a:rPr lang="en-US" dirty="0"/>
              <a:t>We can use these values to plot a graph of the distribution of </a:t>
            </a:r>
            <a:r>
              <a:rPr lang="el-GR" dirty="0"/>
              <a:t>π</a:t>
            </a:r>
            <a:r>
              <a:rPr lang="en-GB" dirty="0"/>
              <a:t> across the genome for each population</a:t>
            </a:r>
            <a:endParaRPr lang="en-US" dirty="0"/>
          </a:p>
        </p:txBody>
      </p:sp>
      <p:sp>
        <p:nvSpPr>
          <p:cNvPr id="7" name="Rectangle 4">
            <a:extLst>
              <a:ext uri="{FF2B5EF4-FFF2-40B4-BE49-F238E27FC236}">
                <a16:creationId xmlns:a16="http://schemas.microsoft.com/office/drawing/2014/main" id="{DED5149B-A8B8-F54A-89A3-2F06FCC06CCA}"/>
              </a:ext>
            </a:extLst>
          </p:cNvPr>
          <p:cNvSpPr>
            <a:spLocks noChangeArrowheads="1"/>
          </p:cNvSpPr>
          <p:nvPr/>
        </p:nvSpPr>
        <p:spPr bwMode="auto">
          <a:xfrm>
            <a:off x="570350" y="1368063"/>
            <a:ext cx="9229284"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b="1" dirty="0"/>
              <a:t>Nucleotide diversity (</a:t>
            </a:r>
            <a:r>
              <a:rPr lang="el-GR" altLang="en-US" b="1" dirty="0"/>
              <a:t>π)</a:t>
            </a:r>
          </a:p>
          <a:p>
            <a:pPr lvl="0"/>
            <a:endParaRPr lang="el-GR" altLang="en-US" dirty="0"/>
          </a:p>
          <a:p>
            <a:pPr lvl="0"/>
            <a:r>
              <a:rPr lang="en-US" altLang="en-US" dirty="0"/>
              <a:t>Nucleotide diversity is used to measure the degree of polymorphism within a population.</a:t>
            </a:r>
          </a:p>
          <a:p>
            <a:pPr lvl="0"/>
            <a:br>
              <a:rPr lang="en-US" altLang="en-US" dirty="0"/>
            </a:br>
            <a:r>
              <a:rPr lang="en-US" altLang="en-US" dirty="0"/>
              <a:t>A common measure of nucleotide diversity was first introduced by </a:t>
            </a:r>
            <a:r>
              <a:rPr lang="en-US" altLang="en-US" dirty="0" err="1"/>
              <a:t>Nei</a:t>
            </a:r>
            <a:r>
              <a:rPr lang="en-US" altLang="en-US" dirty="0"/>
              <a:t> and Li in 1979. This measure is defined as </a:t>
            </a:r>
            <a:r>
              <a:rPr lang="en-US" altLang="en-US" b="1" dirty="0"/>
              <a:t>the average number of nucleotide differences per site between two DNA sequences in all possible pairs in the sample population</a:t>
            </a:r>
            <a:r>
              <a:rPr lang="en-US" altLang="en-US" dirty="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AutoShape 5" descr="\pi ">
            <a:extLst>
              <a:ext uri="{FF2B5EF4-FFF2-40B4-BE49-F238E27FC236}">
                <a16:creationId xmlns:a16="http://schemas.microsoft.com/office/drawing/2014/main" id="{64064ECE-C82F-FD44-83F7-08092E2DFD11}"/>
              </a:ext>
            </a:extLst>
          </p:cNvPr>
          <p:cNvSpPr>
            <a:spLocks noChangeAspect="1" noChangeArrowheads="1"/>
          </p:cNvSpPr>
          <p:nvPr/>
        </p:nvSpPr>
        <p:spPr bwMode="auto">
          <a:xfrm>
            <a:off x="17249361" y="13680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0926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Can we test for selection</a:t>
            </a:r>
          </a:p>
        </p:txBody>
      </p:sp>
      <p:sp>
        <p:nvSpPr>
          <p:cNvPr id="3" name="TextBox 2"/>
          <p:cNvSpPr txBox="1"/>
          <p:nvPr/>
        </p:nvSpPr>
        <p:spPr>
          <a:xfrm>
            <a:off x="718689" y="1631344"/>
            <a:ext cx="10404763" cy="2862322"/>
          </a:xfrm>
          <a:prstGeom prst="rect">
            <a:avLst/>
          </a:prstGeom>
          <a:noFill/>
        </p:spPr>
        <p:txBody>
          <a:bodyPr wrap="square" rtlCol="0">
            <a:spAutoFit/>
          </a:bodyPr>
          <a:lstStyle/>
          <a:p>
            <a:r>
              <a:rPr lang="en-US" dirty="0"/>
              <a:t>We can also perform statistics which allow us to see whether a population is neutrally evolving or whether it is under strong selective pressure. One of the measures we can use to test for this is </a:t>
            </a:r>
            <a:r>
              <a:rPr lang="en-US" b="1" dirty="0"/>
              <a:t>Tajima’s D.</a:t>
            </a:r>
          </a:p>
          <a:p>
            <a:endParaRPr lang="en-US" dirty="0"/>
          </a:p>
          <a:p>
            <a:r>
              <a:rPr lang="en-US" dirty="0"/>
              <a:t>Similarly we can use vcftools to perform this test </a:t>
            </a:r>
          </a:p>
          <a:p>
            <a:endParaRPr lang="en-US" dirty="0"/>
          </a:p>
          <a:p>
            <a:r>
              <a:rPr lang="en-GB" b="1" dirty="0" err="1">
                <a:solidFill>
                  <a:srgbClr val="C00000"/>
                </a:solidFill>
              </a:rPr>
              <a:t>vcftools</a:t>
            </a:r>
            <a:r>
              <a:rPr lang="en-GB" b="1" dirty="0">
                <a:solidFill>
                  <a:srgbClr val="C00000"/>
                </a:solidFill>
              </a:rPr>
              <a:t> --</a:t>
            </a:r>
            <a:r>
              <a:rPr lang="en-GB" b="1" dirty="0" err="1">
                <a:solidFill>
                  <a:srgbClr val="C00000"/>
                </a:solidFill>
              </a:rPr>
              <a:t>vcf</a:t>
            </a:r>
            <a:r>
              <a:rPr lang="en-GB" b="1" dirty="0">
                <a:solidFill>
                  <a:srgbClr val="C00000"/>
                </a:solidFill>
              </a:rPr>
              <a:t> </a:t>
            </a:r>
            <a:r>
              <a:rPr lang="en-US" b="1" dirty="0">
                <a:solidFill>
                  <a:srgbClr val="C00000"/>
                </a:solidFill>
              </a:rPr>
              <a:t>population_list1.vcf</a:t>
            </a:r>
            <a:r>
              <a:rPr lang="en-GB" b="1" dirty="0">
                <a:solidFill>
                  <a:srgbClr val="C00000"/>
                </a:solidFill>
              </a:rPr>
              <a:t> --</a:t>
            </a:r>
            <a:r>
              <a:rPr lang="en-GB" b="1" dirty="0" err="1">
                <a:solidFill>
                  <a:srgbClr val="C00000"/>
                </a:solidFill>
              </a:rPr>
              <a:t>TajimaD</a:t>
            </a:r>
            <a:r>
              <a:rPr lang="en-GB" b="1" dirty="0">
                <a:solidFill>
                  <a:srgbClr val="C00000"/>
                </a:solidFill>
              </a:rPr>
              <a:t> 10000 --out population_list1_tajD</a:t>
            </a:r>
          </a:p>
          <a:p>
            <a:endParaRPr lang="en-GB" b="1" dirty="0">
              <a:solidFill>
                <a:srgbClr val="C00000"/>
              </a:solidFill>
            </a:endParaRPr>
          </a:p>
          <a:p>
            <a:r>
              <a:rPr lang="en-GB" dirty="0"/>
              <a:t>As before we can test over a window, this is usually robust if the window covers at least 10 variants within the window. You can now perform this on both populations and the unseparated file of populations </a:t>
            </a:r>
          </a:p>
          <a:p>
            <a:endParaRPr lang="en-US" dirty="0"/>
          </a:p>
        </p:txBody>
      </p:sp>
    </p:spTree>
    <p:extLst>
      <p:ext uri="{BB962C8B-B14F-4D97-AF65-F5344CB8AC3E}">
        <p14:creationId xmlns:p14="http://schemas.microsoft.com/office/powerpoint/2010/main" val="264670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Calculating F</a:t>
            </a:r>
            <a:r>
              <a:rPr lang="en-US" b="1" baseline="-25000" dirty="0">
                <a:solidFill>
                  <a:schemeClr val="bg1"/>
                </a:solidFill>
                <a:latin typeface="Arial" panose="020B0604020202020204" pitchFamily="34" charset="0"/>
                <a:cs typeface="Arial" panose="020B0604020202020204" pitchFamily="34" charset="0"/>
              </a:rPr>
              <a:t>ST</a:t>
            </a:r>
          </a:p>
        </p:txBody>
      </p:sp>
      <p:sp>
        <p:nvSpPr>
          <p:cNvPr id="3" name="TextBox 2"/>
          <p:cNvSpPr txBox="1"/>
          <p:nvPr/>
        </p:nvSpPr>
        <p:spPr>
          <a:xfrm>
            <a:off x="371061" y="1082457"/>
            <a:ext cx="10813774" cy="923330"/>
          </a:xfrm>
          <a:prstGeom prst="rect">
            <a:avLst/>
          </a:prstGeom>
          <a:noFill/>
        </p:spPr>
        <p:txBody>
          <a:bodyPr wrap="square" rtlCol="0">
            <a:spAutoFit/>
          </a:bodyPr>
          <a:lstStyle/>
          <a:p>
            <a:r>
              <a:rPr lang="en-US" dirty="0"/>
              <a:t>Another important method used in population genetics fixation index (F</a:t>
            </a:r>
            <a:r>
              <a:rPr lang="en-US" baseline="-25000" dirty="0"/>
              <a:t>ST</a:t>
            </a:r>
            <a:r>
              <a:rPr lang="en-US" dirty="0"/>
              <a:t>). F</a:t>
            </a:r>
            <a:r>
              <a:rPr lang="en-US" baseline="-25000" dirty="0"/>
              <a:t>ST </a:t>
            </a:r>
            <a:r>
              <a:rPr lang="en-US" dirty="0"/>
              <a:t>ranges from 0 to 1.</a:t>
            </a:r>
          </a:p>
          <a:p>
            <a:r>
              <a:rPr lang="en-US" dirty="0"/>
              <a:t>F</a:t>
            </a:r>
            <a:r>
              <a:rPr lang="en-US" baseline="-25000" dirty="0"/>
              <a:t>ST  </a:t>
            </a:r>
            <a:r>
              <a:rPr lang="en-US" dirty="0"/>
              <a:t>is a measure of population differentiation due to genetic structure. </a:t>
            </a:r>
            <a:r>
              <a:rPr lang="en-GB" dirty="0"/>
              <a:t> F</a:t>
            </a:r>
            <a:r>
              <a:rPr lang="en-GB" baseline="-25000" dirty="0"/>
              <a:t>ST</a:t>
            </a:r>
            <a:r>
              <a:rPr lang="en-GB" dirty="0"/>
              <a:t> can be interpreted as measuring </a:t>
            </a:r>
            <a:br>
              <a:rPr lang="en-GB" dirty="0"/>
            </a:br>
            <a:r>
              <a:rPr lang="en-GB" b="1" dirty="0"/>
              <a:t>how much closer two individuals from the same subpopulation are, compared to the total population</a:t>
            </a:r>
          </a:p>
        </p:txBody>
      </p:sp>
      <p:sp>
        <p:nvSpPr>
          <p:cNvPr id="4" name="TextBox 3">
            <a:extLst>
              <a:ext uri="{FF2B5EF4-FFF2-40B4-BE49-F238E27FC236}">
                <a16:creationId xmlns:a16="http://schemas.microsoft.com/office/drawing/2014/main" id="{A532BA0D-897F-6142-9A16-708D0721D752}"/>
              </a:ext>
            </a:extLst>
          </p:cNvPr>
          <p:cNvSpPr txBox="1"/>
          <p:nvPr/>
        </p:nvSpPr>
        <p:spPr>
          <a:xfrm>
            <a:off x="6366929" y="6439739"/>
            <a:ext cx="4827925" cy="369332"/>
          </a:xfrm>
          <a:prstGeom prst="rect">
            <a:avLst/>
          </a:prstGeom>
          <a:noFill/>
        </p:spPr>
        <p:txBody>
          <a:bodyPr wrap="none" rtlCol="0">
            <a:spAutoFit/>
          </a:bodyPr>
          <a:lstStyle/>
          <a:p>
            <a:r>
              <a:rPr lang="en-GB" dirty="0"/>
              <a:t>See: </a:t>
            </a:r>
            <a:r>
              <a:rPr lang="en-GB" dirty="0">
                <a:hlinkClick r:id="rId2"/>
              </a:rPr>
              <a:t>https://en.wikipedia.org/wiki/Fixation_index</a:t>
            </a:r>
            <a:endParaRPr lang="en-GB" dirty="0"/>
          </a:p>
        </p:txBody>
      </p:sp>
      <p:sp>
        <p:nvSpPr>
          <p:cNvPr id="5" name="Oval 4">
            <a:extLst>
              <a:ext uri="{FF2B5EF4-FFF2-40B4-BE49-F238E27FC236}">
                <a16:creationId xmlns:a16="http://schemas.microsoft.com/office/drawing/2014/main" id="{9F7EF484-AE99-FD45-A9C2-DFCF61EBBCD1}"/>
              </a:ext>
            </a:extLst>
          </p:cNvPr>
          <p:cNvSpPr/>
          <p:nvPr/>
        </p:nvSpPr>
        <p:spPr>
          <a:xfrm>
            <a:off x="8404530" y="2485103"/>
            <a:ext cx="906449" cy="90644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6" name="Oval 5">
            <a:extLst>
              <a:ext uri="{FF2B5EF4-FFF2-40B4-BE49-F238E27FC236}">
                <a16:creationId xmlns:a16="http://schemas.microsoft.com/office/drawing/2014/main" id="{70A5C604-1042-7546-9EF3-9F084718C88A}"/>
              </a:ext>
            </a:extLst>
          </p:cNvPr>
          <p:cNvSpPr/>
          <p:nvPr/>
        </p:nvSpPr>
        <p:spPr>
          <a:xfrm>
            <a:off x="9126032" y="2485103"/>
            <a:ext cx="906449" cy="90644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5AF8D296-ED22-7E43-AAF9-943FC3BF13F4}"/>
              </a:ext>
            </a:extLst>
          </p:cNvPr>
          <p:cNvSpPr/>
          <p:nvPr/>
        </p:nvSpPr>
        <p:spPr>
          <a:xfrm>
            <a:off x="3333958" y="2522551"/>
            <a:ext cx="906449" cy="90644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8" name="Oval 7">
            <a:extLst>
              <a:ext uri="{FF2B5EF4-FFF2-40B4-BE49-F238E27FC236}">
                <a16:creationId xmlns:a16="http://schemas.microsoft.com/office/drawing/2014/main" id="{C1A646AB-4EEF-364A-B8A2-44257E44A6EB}"/>
              </a:ext>
            </a:extLst>
          </p:cNvPr>
          <p:cNvSpPr/>
          <p:nvPr/>
        </p:nvSpPr>
        <p:spPr>
          <a:xfrm>
            <a:off x="3546577" y="2522551"/>
            <a:ext cx="906449" cy="90644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EDED163F-D12A-1546-AF98-3F2450AA2378}"/>
              </a:ext>
            </a:extLst>
          </p:cNvPr>
          <p:cNvSpPr/>
          <p:nvPr/>
        </p:nvSpPr>
        <p:spPr>
          <a:xfrm>
            <a:off x="148425" y="3762083"/>
            <a:ext cx="10650030" cy="2862322"/>
          </a:xfrm>
          <a:prstGeom prst="rect">
            <a:avLst/>
          </a:prstGeom>
        </p:spPr>
        <p:txBody>
          <a:bodyPr wrap="square">
            <a:spAutoFit/>
          </a:bodyPr>
          <a:lstStyle/>
          <a:p>
            <a:r>
              <a:rPr lang="en-US" dirty="0"/>
              <a:t>We can use this measure in order to identify the relationship between individuals and can be used to identify populations that are more, or less separated. We compare pairwise between a set of populations or between individuals in vcftools: </a:t>
            </a:r>
          </a:p>
          <a:p>
            <a:endParaRPr lang="en-US" dirty="0"/>
          </a:p>
          <a:p>
            <a:r>
              <a:rPr lang="en-US" b="1" dirty="0">
                <a:solidFill>
                  <a:srgbClr val="C00000"/>
                </a:solidFill>
              </a:rPr>
              <a:t>vcftools --</a:t>
            </a:r>
            <a:r>
              <a:rPr lang="en-US" b="1" dirty="0" err="1">
                <a:solidFill>
                  <a:srgbClr val="C00000"/>
                </a:solidFill>
              </a:rPr>
              <a:t>vcf</a:t>
            </a:r>
            <a:r>
              <a:rPr lang="en-US" b="1" dirty="0">
                <a:solidFill>
                  <a:srgbClr val="C00000"/>
                </a:solidFill>
              </a:rPr>
              <a:t> </a:t>
            </a:r>
            <a:r>
              <a:rPr lang="en-US" b="1" dirty="0" err="1">
                <a:solidFill>
                  <a:srgbClr val="C00000"/>
                </a:solidFill>
              </a:rPr>
              <a:t>all_samples.vcf</a:t>
            </a:r>
            <a:r>
              <a:rPr lang="en-US" b="1" dirty="0">
                <a:solidFill>
                  <a:srgbClr val="C00000"/>
                </a:solidFill>
              </a:rPr>
              <a:t> </a:t>
            </a:r>
            <a:r>
              <a:rPr lang="en-GB" b="1" dirty="0">
                <a:solidFill>
                  <a:srgbClr val="C00000"/>
                </a:solidFill>
              </a:rPr>
              <a:t>--weir-</a:t>
            </a:r>
            <a:r>
              <a:rPr lang="en-GB" b="1" dirty="0" err="1">
                <a:solidFill>
                  <a:srgbClr val="C00000"/>
                </a:solidFill>
              </a:rPr>
              <a:t>fst</a:t>
            </a:r>
            <a:r>
              <a:rPr lang="en-GB" b="1" dirty="0">
                <a:solidFill>
                  <a:srgbClr val="C00000"/>
                </a:solidFill>
              </a:rPr>
              <a:t>-pop </a:t>
            </a:r>
            <a:r>
              <a:rPr lang="en-US" b="1" dirty="0">
                <a:solidFill>
                  <a:srgbClr val="C00000"/>
                </a:solidFill>
              </a:rPr>
              <a:t>population_list1 --weir-</a:t>
            </a:r>
            <a:r>
              <a:rPr lang="en-US" b="1" dirty="0" err="1">
                <a:solidFill>
                  <a:srgbClr val="C00000"/>
                </a:solidFill>
              </a:rPr>
              <a:t>fst</a:t>
            </a:r>
            <a:r>
              <a:rPr lang="en-US" b="1" dirty="0">
                <a:solidFill>
                  <a:srgbClr val="C00000"/>
                </a:solidFill>
              </a:rPr>
              <a:t>-pop population_list2 --out pop1_vs_2_FST </a:t>
            </a:r>
          </a:p>
          <a:p>
            <a:endParaRPr lang="en-US" dirty="0"/>
          </a:p>
          <a:p>
            <a:r>
              <a:rPr lang="en-US" dirty="0"/>
              <a:t>In the above command, --weir-</a:t>
            </a:r>
            <a:r>
              <a:rPr lang="en-US" dirty="0" err="1"/>
              <a:t>fst</a:t>
            </a:r>
            <a:r>
              <a:rPr lang="en-US" dirty="0"/>
              <a:t> is specified twice to give the lists of individuals from the two population file, that form each population. The population lists we had previously, have been used here to specify each population. </a:t>
            </a:r>
          </a:p>
        </p:txBody>
      </p:sp>
      <p:sp>
        <p:nvSpPr>
          <p:cNvPr id="10" name="TextBox 9">
            <a:extLst>
              <a:ext uri="{FF2B5EF4-FFF2-40B4-BE49-F238E27FC236}">
                <a16:creationId xmlns:a16="http://schemas.microsoft.com/office/drawing/2014/main" id="{732FF4A3-78BB-0842-ACEF-3E3CBEF65F3F}"/>
              </a:ext>
            </a:extLst>
          </p:cNvPr>
          <p:cNvSpPr txBox="1"/>
          <p:nvPr/>
        </p:nvSpPr>
        <p:spPr>
          <a:xfrm>
            <a:off x="635363" y="2395796"/>
            <a:ext cx="2604209" cy="1200329"/>
          </a:xfrm>
          <a:prstGeom prst="rect">
            <a:avLst/>
          </a:prstGeom>
          <a:noFill/>
        </p:spPr>
        <p:txBody>
          <a:bodyPr wrap="square" rtlCol="0">
            <a:spAutoFit/>
          </a:bodyPr>
          <a:lstStyle/>
          <a:p>
            <a:r>
              <a:rPr lang="en-GB" dirty="0"/>
              <a:t>If two populations are </a:t>
            </a:r>
            <a:r>
              <a:rPr lang="en-GB" b="1" dirty="0"/>
              <a:t>closely related</a:t>
            </a:r>
            <a:r>
              <a:rPr lang="en-GB" dirty="0"/>
              <a:t> and share many SNPs:</a:t>
            </a:r>
            <a:br>
              <a:rPr lang="en-GB" dirty="0"/>
            </a:br>
            <a:r>
              <a:rPr lang="en-GB" b="1" dirty="0"/>
              <a:t>FST will be low: </a:t>
            </a:r>
            <a:r>
              <a:rPr lang="en-GB" b="1" dirty="0" err="1"/>
              <a:t>eg</a:t>
            </a:r>
            <a:r>
              <a:rPr lang="en-GB" b="1" dirty="0"/>
              <a:t> 0.1</a:t>
            </a:r>
          </a:p>
        </p:txBody>
      </p:sp>
      <p:sp>
        <p:nvSpPr>
          <p:cNvPr id="11" name="TextBox 10">
            <a:extLst>
              <a:ext uri="{FF2B5EF4-FFF2-40B4-BE49-F238E27FC236}">
                <a16:creationId xmlns:a16="http://schemas.microsoft.com/office/drawing/2014/main" id="{2B84FF40-9650-5244-A6F1-CCFB138DCA38}"/>
              </a:ext>
            </a:extLst>
          </p:cNvPr>
          <p:cNvSpPr txBox="1"/>
          <p:nvPr/>
        </p:nvSpPr>
        <p:spPr>
          <a:xfrm>
            <a:off x="5590064" y="2292725"/>
            <a:ext cx="2604209" cy="1200329"/>
          </a:xfrm>
          <a:prstGeom prst="rect">
            <a:avLst/>
          </a:prstGeom>
          <a:noFill/>
        </p:spPr>
        <p:txBody>
          <a:bodyPr wrap="square" rtlCol="0">
            <a:spAutoFit/>
          </a:bodyPr>
          <a:lstStyle/>
          <a:p>
            <a:r>
              <a:rPr lang="en-GB" dirty="0"/>
              <a:t>If two populations are </a:t>
            </a:r>
            <a:r>
              <a:rPr lang="en-GB" b="1" dirty="0"/>
              <a:t>less related</a:t>
            </a:r>
            <a:r>
              <a:rPr lang="en-GB" dirty="0"/>
              <a:t> and share few SNPs, </a:t>
            </a:r>
          </a:p>
          <a:p>
            <a:r>
              <a:rPr lang="en-GB" b="1" dirty="0"/>
              <a:t>FST will be low: </a:t>
            </a:r>
            <a:r>
              <a:rPr lang="en-GB" b="1" dirty="0" err="1"/>
              <a:t>eg</a:t>
            </a:r>
            <a:r>
              <a:rPr lang="en-GB" b="1" dirty="0"/>
              <a:t> 0.9</a:t>
            </a:r>
          </a:p>
        </p:txBody>
      </p:sp>
    </p:spTree>
    <p:extLst>
      <p:ext uri="{BB962C8B-B14F-4D97-AF65-F5344CB8AC3E}">
        <p14:creationId xmlns:p14="http://schemas.microsoft.com/office/powerpoint/2010/main" val="1845585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Questions?</a:t>
            </a:r>
            <a:endParaRPr lang="en-US" b="1" baseline="-25000" dirty="0">
              <a:solidFill>
                <a:schemeClr val="bg1"/>
              </a:solidFill>
              <a:latin typeface="Arial" panose="020B0604020202020204" pitchFamily="34" charset="0"/>
              <a:cs typeface="Arial" panose="020B0604020202020204" pitchFamily="34" charset="0"/>
            </a:endParaRPr>
          </a:p>
        </p:txBody>
      </p:sp>
      <p:sp>
        <p:nvSpPr>
          <p:cNvPr id="5" name="Oval 4">
            <a:extLst>
              <a:ext uri="{FF2B5EF4-FFF2-40B4-BE49-F238E27FC236}">
                <a16:creationId xmlns:a16="http://schemas.microsoft.com/office/drawing/2014/main" id="{9F7EF484-AE99-FD45-A9C2-DFCF61EBBCD1}"/>
              </a:ext>
            </a:extLst>
          </p:cNvPr>
          <p:cNvSpPr/>
          <p:nvPr/>
        </p:nvSpPr>
        <p:spPr>
          <a:xfrm>
            <a:off x="7010690" y="2485103"/>
            <a:ext cx="2300289" cy="230028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6" name="Oval 5">
            <a:extLst>
              <a:ext uri="{FF2B5EF4-FFF2-40B4-BE49-F238E27FC236}">
                <a16:creationId xmlns:a16="http://schemas.microsoft.com/office/drawing/2014/main" id="{70A5C604-1042-7546-9EF3-9F084718C88A}"/>
              </a:ext>
            </a:extLst>
          </p:cNvPr>
          <p:cNvSpPr/>
          <p:nvPr/>
        </p:nvSpPr>
        <p:spPr>
          <a:xfrm>
            <a:off x="8889118" y="2485103"/>
            <a:ext cx="2300289" cy="230028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Oval 6">
            <a:extLst>
              <a:ext uri="{FF2B5EF4-FFF2-40B4-BE49-F238E27FC236}">
                <a16:creationId xmlns:a16="http://schemas.microsoft.com/office/drawing/2014/main" id="{5AF8D296-ED22-7E43-AAF9-943FC3BF13F4}"/>
              </a:ext>
            </a:extLst>
          </p:cNvPr>
          <p:cNvSpPr/>
          <p:nvPr/>
        </p:nvSpPr>
        <p:spPr>
          <a:xfrm>
            <a:off x="1940118" y="2522551"/>
            <a:ext cx="2300289" cy="2300289"/>
          </a:xfrm>
          <a:prstGeom prst="ellipse">
            <a:avLst/>
          </a:prstGeom>
          <a:solidFill>
            <a:schemeClr val="accent1">
              <a:alpha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8" name="Oval 7">
            <a:extLst>
              <a:ext uri="{FF2B5EF4-FFF2-40B4-BE49-F238E27FC236}">
                <a16:creationId xmlns:a16="http://schemas.microsoft.com/office/drawing/2014/main" id="{C1A646AB-4EEF-364A-B8A2-44257E44A6EB}"/>
              </a:ext>
            </a:extLst>
          </p:cNvPr>
          <p:cNvSpPr/>
          <p:nvPr/>
        </p:nvSpPr>
        <p:spPr>
          <a:xfrm>
            <a:off x="2152737" y="2522551"/>
            <a:ext cx="2300289" cy="2300289"/>
          </a:xfrm>
          <a:prstGeom prst="ellipse">
            <a:avLst/>
          </a:prstGeom>
          <a:solidFill>
            <a:srgbClr val="FF0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C0B61E90-5E88-554F-88B5-E006D63AD2D9}"/>
              </a:ext>
            </a:extLst>
          </p:cNvPr>
          <p:cNvPicPr>
            <a:picLocks noChangeAspect="1"/>
          </p:cNvPicPr>
          <p:nvPr/>
        </p:nvPicPr>
        <p:blipFill>
          <a:blip r:embed="rId2"/>
          <a:stretch>
            <a:fillRect/>
          </a:stretch>
        </p:blipFill>
        <p:spPr>
          <a:xfrm>
            <a:off x="8112462" y="6194811"/>
            <a:ext cx="1190353" cy="450404"/>
          </a:xfrm>
          <a:prstGeom prst="rect">
            <a:avLst/>
          </a:prstGeom>
        </p:spPr>
      </p:pic>
      <p:pic>
        <p:nvPicPr>
          <p:cNvPr id="10" name="Picture 9">
            <a:extLst>
              <a:ext uri="{FF2B5EF4-FFF2-40B4-BE49-F238E27FC236}">
                <a16:creationId xmlns:a16="http://schemas.microsoft.com/office/drawing/2014/main" id="{8B1F4E6A-5331-1F47-907F-5AF9858A5537}"/>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11" name="Picture 10">
            <a:extLst>
              <a:ext uri="{FF2B5EF4-FFF2-40B4-BE49-F238E27FC236}">
                <a16:creationId xmlns:a16="http://schemas.microsoft.com/office/drawing/2014/main" id="{9494E29E-AEDF-0841-A01A-92C95837BAB3}"/>
              </a:ext>
            </a:extLst>
          </p:cNvPr>
          <p:cNvPicPr>
            <a:picLocks noChangeAspect="1"/>
          </p:cNvPicPr>
          <p:nvPr/>
        </p:nvPicPr>
        <p:blipFill>
          <a:blip r:embed="rId4"/>
          <a:stretch>
            <a:fillRect/>
          </a:stretch>
        </p:blipFill>
        <p:spPr>
          <a:xfrm>
            <a:off x="9452607" y="6126849"/>
            <a:ext cx="586328" cy="586328"/>
          </a:xfrm>
          <a:prstGeom prst="rect">
            <a:avLst/>
          </a:prstGeom>
        </p:spPr>
      </p:pic>
      <p:pic>
        <p:nvPicPr>
          <p:cNvPr id="12" name="Picture 11">
            <a:extLst>
              <a:ext uri="{FF2B5EF4-FFF2-40B4-BE49-F238E27FC236}">
                <a16:creationId xmlns:a16="http://schemas.microsoft.com/office/drawing/2014/main" id="{AF1198AB-C3D8-C546-AB3E-3EF5ED1C20CB}"/>
              </a:ext>
            </a:extLst>
          </p:cNvPr>
          <p:cNvPicPr>
            <a:picLocks noChangeAspect="1"/>
          </p:cNvPicPr>
          <p:nvPr/>
        </p:nvPicPr>
        <p:blipFill>
          <a:blip r:embed="rId5"/>
          <a:stretch>
            <a:fillRect/>
          </a:stretch>
        </p:blipFill>
        <p:spPr>
          <a:xfrm>
            <a:off x="10188727" y="6148565"/>
            <a:ext cx="1118367" cy="542897"/>
          </a:xfrm>
          <a:prstGeom prst="rect">
            <a:avLst/>
          </a:prstGeom>
        </p:spPr>
      </p:pic>
    </p:spTree>
    <p:extLst>
      <p:ext uri="{BB962C8B-B14F-4D97-AF65-F5344CB8AC3E}">
        <p14:creationId xmlns:p14="http://schemas.microsoft.com/office/powerpoint/2010/main" val="190191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Lecture 5</a:t>
            </a:r>
          </a:p>
        </p:txBody>
      </p:sp>
      <p:sp>
        <p:nvSpPr>
          <p:cNvPr id="4" name="Subtitle 3"/>
          <p:cNvSpPr>
            <a:spLocks noGrp="1"/>
          </p:cNvSpPr>
          <p:nvPr>
            <p:ph type="subTitle" idx="1"/>
          </p:nvPr>
        </p:nvSpPr>
        <p:spPr>
          <a:xfrm>
            <a:off x="1825512" y="3062416"/>
            <a:ext cx="9144000" cy="2191510"/>
          </a:xfrm>
        </p:spPr>
        <p:txBody>
          <a:bodyPr>
            <a:normAutofit/>
          </a:bodyPr>
          <a:lstStyle/>
          <a:p>
            <a:r>
              <a:rPr lang="en-US" sz="3600" b="1" dirty="0"/>
              <a:t>Introduction to diversity analysis</a:t>
            </a:r>
          </a:p>
        </p:txBody>
      </p:sp>
    </p:spTree>
    <p:extLst>
      <p:ext uri="{BB962C8B-B14F-4D97-AF65-F5344CB8AC3E}">
        <p14:creationId xmlns:p14="http://schemas.microsoft.com/office/powerpoint/2010/main" val="1609716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Overview</a:t>
            </a:r>
          </a:p>
        </p:txBody>
      </p:sp>
      <p:sp>
        <p:nvSpPr>
          <p:cNvPr id="6" name="TextBox 5"/>
          <p:cNvSpPr txBox="1"/>
          <p:nvPr/>
        </p:nvSpPr>
        <p:spPr>
          <a:xfrm>
            <a:off x="1203186" y="1720840"/>
            <a:ext cx="9783319" cy="3416320"/>
          </a:xfrm>
          <a:prstGeom prst="rect">
            <a:avLst/>
          </a:prstGeom>
          <a:noFill/>
        </p:spPr>
        <p:txBody>
          <a:bodyPr wrap="none" rtlCol="0">
            <a:spAutoFit/>
          </a:bodyPr>
          <a:lstStyle/>
          <a:p>
            <a:r>
              <a:rPr lang="en-US" sz="2400" dirty="0"/>
              <a:t>We will be covering the following within this lecture and following workshop:</a:t>
            </a:r>
          </a:p>
          <a:p>
            <a:endParaRPr lang="en-US" sz="2400" dirty="0"/>
          </a:p>
          <a:p>
            <a:pPr marL="285750" indent="-285750">
              <a:buFont typeface="Arial" charset="0"/>
              <a:buChar char="•"/>
            </a:pPr>
            <a:r>
              <a:rPr lang="en-US" sz="2400" dirty="0"/>
              <a:t>What file types will be looking at </a:t>
            </a:r>
          </a:p>
          <a:p>
            <a:pPr marL="285750" indent="-285750">
              <a:buFont typeface="Arial" charset="0"/>
              <a:buChar char="•"/>
            </a:pPr>
            <a:r>
              <a:rPr lang="en-US" sz="2400" dirty="0"/>
              <a:t>Summary statistics can we use to analysis population diversity</a:t>
            </a:r>
          </a:p>
          <a:p>
            <a:pPr marL="742950" lvl="1" indent="-285750">
              <a:buFont typeface="Arial" charset="0"/>
              <a:buChar char="•"/>
            </a:pPr>
            <a:r>
              <a:rPr lang="en-US" sz="2400" dirty="0"/>
              <a:t>Tajima’s D</a:t>
            </a:r>
          </a:p>
          <a:p>
            <a:pPr marL="742950" lvl="1" indent="-285750">
              <a:buFont typeface="Arial" charset="0"/>
              <a:buChar char="•"/>
            </a:pPr>
            <a:r>
              <a:rPr lang="en-US" sz="2400" dirty="0"/>
              <a:t>What is π</a:t>
            </a:r>
          </a:p>
          <a:p>
            <a:pPr marL="742950" lvl="1" indent="-285750">
              <a:buFont typeface="Arial" charset="0"/>
              <a:buChar char="•"/>
            </a:pPr>
            <a:r>
              <a:rPr lang="en-US" sz="2400" dirty="0"/>
              <a:t>What is F</a:t>
            </a:r>
            <a:r>
              <a:rPr lang="en-US" sz="2400" baseline="-25000" dirty="0"/>
              <a:t>ST</a:t>
            </a:r>
          </a:p>
          <a:p>
            <a:pPr marL="285750" indent="-285750">
              <a:buFont typeface="Arial" charset="0"/>
              <a:buChar char="•"/>
            </a:pPr>
            <a:endParaRPr lang="en-US" sz="2400" dirty="0"/>
          </a:p>
          <a:p>
            <a:pPr marL="285750" indent="-285750">
              <a:buFont typeface="Arial" charset="0"/>
              <a:buChar char="•"/>
            </a:pPr>
            <a:r>
              <a:rPr lang="en-US" sz="2400" dirty="0"/>
              <a:t>How can we use these to understand populations</a:t>
            </a:r>
          </a:p>
        </p:txBody>
      </p:sp>
    </p:spTree>
    <p:extLst>
      <p:ext uri="{BB962C8B-B14F-4D97-AF65-F5344CB8AC3E}">
        <p14:creationId xmlns:p14="http://schemas.microsoft.com/office/powerpoint/2010/main" val="84238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File types</a:t>
            </a:r>
          </a:p>
        </p:txBody>
      </p:sp>
      <p:sp>
        <p:nvSpPr>
          <p:cNvPr id="3" name="TextBox 2"/>
          <p:cNvSpPr txBox="1"/>
          <p:nvPr/>
        </p:nvSpPr>
        <p:spPr>
          <a:xfrm>
            <a:off x="1518833" y="1487838"/>
            <a:ext cx="9732936" cy="4524315"/>
          </a:xfrm>
          <a:prstGeom prst="rect">
            <a:avLst/>
          </a:prstGeom>
          <a:noFill/>
        </p:spPr>
        <p:txBody>
          <a:bodyPr wrap="square" rtlCol="0">
            <a:spAutoFit/>
          </a:bodyPr>
          <a:lstStyle/>
          <a:p>
            <a:r>
              <a:rPr lang="en-US" sz="2400" dirty="0"/>
              <a:t>We will be using VCF files primarily which you should already be familiar with</a:t>
            </a:r>
          </a:p>
          <a:p>
            <a:endParaRPr lang="en-US" sz="2400" dirty="0"/>
          </a:p>
          <a:p>
            <a:r>
              <a:rPr lang="en-US" sz="2400" dirty="0"/>
              <a:t>Do you know what the differences between these key file types are we can use with VCF tools? </a:t>
            </a:r>
          </a:p>
          <a:p>
            <a:endParaRPr lang="en-US" sz="2400" dirty="0"/>
          </a:p>
          <a:p>
            <a:pPr marL="285750" indent="-285750">
              <a:buFont typeface="Arial" charset="0"/>
              <a:buChar char="•"/>
            </a:pPr>
            <a:r>
              <a:rPr lang="en-US" sz="2400" dirty="0" err="1"/>
              <a:t>vcf.gz</a:t>
            </a:r>
            <a:r>
              <a:rPr lang="en-US" sz="2400" dirty="0"/>
              <a:t> files vs </a:t>
            </a:r>
            <a:r>
              <a:rPr lang="en-US" sz="2400" dirty="0" err="1"/>
              <a:t>vcf</a:t>
            </a:r>
            <a:r>
              <a:rPr lang="en-US" sz="2400" dirty="0"/>
              <a:t> files</a:t>
            </a:r>
          </a:p>
          <a:p>
            <a:pPr marL="285750" indent="-285750">
              <a:buFont typeface="Arial" charset="0"/>
              <a:buChar char="•"/>
            </a:pPr>
            <a:r>
              <a:rPr lang="en-US" sz="2400" dirty="0"/>
              <a:t>How can we convert a </a:t>
            </a:r>
            <a:r>
              <a:rPr lang="en-US" sz="2400" dirty="0" err="1"/>
              <a:t>vcf.gz</a:t>
            </a:r>
            <a:r>
              <a:rPr lang="en-US" sz="2400" dirty="0"/>
              <a:t> from a </a:t>
            </a:r>
            <a:r>
              <a:rPr lang="en-US" sz="2400" dirty="0" err="1"/>
              <a:t>vcf</a:t>
            </a:r>
            <a:r>
              <a:rPr lang="en-US" sz="2400" dirty="0"/>
              <a:t> file?</a:t>
            </a:r>
          </a:p>
          <a:p>
            <a:pPr marL="285750" indent="-285750">
              <a:buFont typeface="Arial" charset="0"/>
              <a:buChar char="•"/>
            </a:pPr>
            <a:r>
              <a:rPr lang="en-US" sz="2400" dirty="0"/>
              <a:t>How can we convert a </a:t>
            </a:r>
            <a:r>
              <a:rPr lang="en-US" sz="2400" dirty="0" err="1"/>
              <a:t>vcf.gz</a:t>
            </a:r>
            <a:r>
              <a:rPr lang="en-US" sz="2400" dirty="0"/>
              <a:t> into a </a:t>
            </a:r>
            <a:r>
              <a:rPr lang="en-US" sz="2400" dirty="0" err="1"/>
              <a:t>vcf</a:t>
            </a:r>
            <a:r>
              <a:rPr lang="en-US" sz="2400" dirty="0"/>
              <a:t> file?</a:t>
            </a:r>
          </a:p>
          <a:p>
            <a:pPr marL="285750" indent="-285750">
              <a:buFont typeface="Arial" charset="0"/>
              <a:buChar char="•"/>
            </a:pPr>
            <a:endParaRPr lang="en-US" sz="2400" dirty="0"/>
          </a:p>
          <a:p>
            <a:pPr marL="285750" indent="-285750">
              <a:buFont typeface="Arial" charset="0"/>
              <a:buChar char="•"/>
            </a:pPr>
            <a:r>
              <a:rPr lang="en-US" sz="2400" dirty="0" err="1"/>
              <a:t>VCFtools</a:t>
            </a:r>
            <a:r>
              <a:rPr lang="en-US" sz="2400" dirty="0"/>
              <a:t> which we will be using generates log files and tab </a:t>
            </a:r>
            <a:r>
              <a:rPr lang="en-US" sz="2400" dirty="0" err="1"/>
              <a:t>seperated</a:t>
            </a:r>
            <a:r>
              <a:rPr lang="en-US" sz="2400" dirty="0"/>
              <a:t> text files when you perform various analyses, you will need to become familiar with opening/closing/editing these file types</a:t>
            </a:r>
          </a:p>
        </p:txBody>
      </p:sp>
    </p:spTree>
    <p:extLst>
      <p:ext uri="{BB962C8B-B14F-4D97-AF65-F5344CB8AC3E}">
        <p14:creationId xmlns:p14="http://schemas.microsoft.com/office/powerpoint/2010/main" val="1059095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VCF files</a:t>
            </a:r>
          </a:p>
        </p:txBody>
      </p:sp>
      <p:sp>
        <p:nvSpPr>
          <p:cNvPr id="3" name="TextBox 2"/>
          <p:cNvSpPr txBox="1"/>
          <p:nvPr/>
        </p:nvSpPr>
        <p:spPr>
          <a:xfrm>
            <a:off x="216976" y="1137429"/>
            <a:ext cx="11781060" cy="2862322"/>
          </a:xfrm>
          <a:prstGeom prst="rect">
            <a:avLst/>
          </a:prstGeom>
          <a:noFill/>
        </p:spPr>
        <p:txBody>
          <a:bodyPr wrap="square" rtlCol="0">
            <a:spAutoFit/>
          </a:bodyPr>
          <a:lstStyle/>
          <a:p>
            <a:pPr marL="342900" indent="-342900">
              <a:buFont typeface="Arial" charset="0"/>
              <a:buChar char="•"/>
            </a:pPr>
            <a:r>
              <a:rPr lang="en-US" sz="2000" dirty="0"/>
              <a:t>These have a .</a:t>
            </a:r>
            <a:r>
              <a:rPr lang="en-US" sz="2000" dirty="0" err="1"/>
              <a:t>vcf</a:t>
            </a:r>
            <a:r>
              <a:rPr lang="en-US" sz="2000" dirty="0"/>
              <a:t> extension and are human readable. The format of this file type can be found here </a:t>
            </a:r>
            <a:r>
              <a:rPr lang="en-US" sz="2000" dirty="0">
                <a:hlinkClick r:id="rId2" invalidUrl="http://www.internationalgenome.org/wiki/Analysis/Variant Call Format/vcf-variant-call-format-version-40/"/>
              </a:rPr>
              <a:t>http://www.internationalgenome.org/wiki/Analysis/Variant%20Call%20Format/vcf-variant-call-format-version-40/</a:t>
            </a:r>
            <a:endParaRPr lang="en-US" sz="2000" dirty="0"/>
          </a:p>
          <a:p>
            <a:pPr marL="342900" indent="-342900">
              <a:buFont typeface="Arial" charset="0"/>
              <a:buChar char="•"/>
            </a:pPr>
            <a:r>
              <a:rPr lang="en-US" sz="2000" dirty="0"/>
              <a:t>VCF files are human readable, compressed VCF files (</a:t>
            </a:r>
            <a:r>
              <a:rPr lang="en-US" sz="2000" dirty="0" err="1"/>
              <a:t>gz</a:t>
            </a:r>
            <a:r>
              <a:rPr lang="en-US" sz="2000" dirty="0"/>
              <a:t>) are not, and can be open using </a:t>
            </a:r>
            <a:r>
              <a:rPr lang="en-US" sz="2000" dirty="0" err="1"/>
              <a:t>zless</a:t>
            </a:r>
            <a:endParaRPr lang="en-US" sz="2000" dirty="0"/>
          </a:p>
          <a:p>
            <a:pPr marL="342900" indent="-342900">
              <a:buFont typeface="Arial" charset="0"/>
              <a:buChar char="•"/>
            </a:pPr>
            <a:r>
              <a:rPr lang="en-US" sz="2000" dirty="0"/>
              <a:t>Some </a:t>
            </a:r>
            <a:r>
              <a:rPr lang="en-US" sz="2000" dirty="0" err="1"/>
              <a:t>programmes</a:t>
            </a:r>
            <a:r>
              <a:rPr lang="en-US" sz="2000" dirty="0"/>
              <a:t> require your VCF files to be compressed and indexed </a:t>
            </a:r>
          </a:p>
          <a:p>
            <a:pPr marL="342900" indent="-342900">
              <a:buFont typeface="Arial" charset="0"/>
              <a:buChar char="•"/>
            </a:pPr>
            <a:r>
              <a:rPr lang="en-US" sz="2000" dirty="0"/>
              <a:t>This file is comprised of two key parts, a header and the main body of the file. Header lines are started with #</a:t>
            </a:r>
          </a:p>
          <a:p>
            <a:pPr marL="342900" indent="-342900">
              <a:buFont typeface="Arial" charset="0"/>
              <a:buChar char="•"/>
            </a:pPr>
            <a:r>
              <a:rPr lang="en-US" sz="2000" dirty="0"/>
              <a:t>We can use the header to tell us information about the sample</a:t>
            </a:r>
          </a:p>
          <a:p>
            <a:pPr marL="342900" indent="-342900">
              <a:buFont typeface="Arial" charset="0"/>
              <a:buChar char="•"/>
            </a:pPr>
            <a:r>
              <a:rPr lang="en-US" sz="2000" dirty="0"/>
              <a:t>The body of the file is kept in the same format, with CHROM, the position the variant is in, and the </a:t>
            </a:r>
            <a:r>
              <a:rPr lang="en-US" sz="2000" dirty="0" err="1"/>
              <a:t>REFerence</a:t>
            </a:r>
            <a:r>
              <a:rPr lang="en-US" sz="2000" dirty="0"/>
              <a:t> and </a:t>
            </a:r>
            <a:r>
              <a:rPr lang="en-US" sz="2000" dirty="0" err="1"/>
              <a:t>ALTernate</a:t>
            </a:r>
            <a:r>
              <a:rPr lang="en-US" sz="2000" dirty="0"/>
              <a:t> allele as the first columns as shown below</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5782" y="4175483"/>
            <a:ext cx="7925033" cy="2682517"/>
          </a:xfrm>
          <a:prstGeom prst="rect">
            <a:avLst/>
          </a:prstGeom>
        </p:spPr>
      </p:pic>
    </p:spTree>
    <p:extLst>
      <p:ext uri="{BB962C8B-B14F-4D97-AF65-F5344CB8AC3E}">
        <p14:creationId xmlns:p14="http://schemas.microsoft.com/office/powerpoint/2010/main" val="64750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900545" y="1371600"/>
            <a:ext cx="11083637" cy="923330"/>
          </a:xfrm>
          <a:prstGeom prst="rect">
            <a:avLst/>
          </a:prstGeom>
          <a:noFill/>
        </p:spPr>
        <p:txBody>
          <a:bodyPr wrap="square" rtlCol="0">
            <a:spAutoFit/>
          </a:bodyPr>
          <a:lstStyle/>
          <a:p>
            <a:r>
              <a:rPr lang="en-US" dirty="0"/>
              <a:t>There are two key packages we will be using, that use VCF files. These are </a:t>
            </a:r>
            <a:r>
              <a:rPr lang="en-US" dirty="0" err="1"/>
              <a:t>vcftools</a:t>
            </a:r>
            <a:r>
              <a:rPr lang="en-US" dirty="0"/>
              <a:t> and </a:t>
            </a:r>
            <a:r>
              <a:rPr lang="en-US" dirty="0" err="1"/>
              <a:t>bcftools</a:t>
            </a:r>
            <a:r>
              <a:rPr lang="en-US" dirty="0"/>
              <a:t>. </a:t>
            </a:r>
            <a:r>
              <a:rPr lang="en-US" dirty="0" err="1"/>
              <a:t>Bcftools</a:t>
            </a:r>
            <a:r>
              <a:rPr lang="en-US" dirty="0"/>
              <a:t> is newer and has the ability to convert VCF files into BCF files. Two other packages that are used to compress and index </a:t>
            </a:r>
            <a:r>
              <a:rPr lang="en-US" dirty="0" err="1"/>
              <a:t>vcftools</a:t>
            </a:r>
            <a:r>
              <a:rPr lang="en-US" dirty="0"/>
              <a:t> (</a:t>
            </a:r>
            <a:r>
              <a:rPr lang="en-US" dirty="0" err="1"/>
              <a:t>bgzip</a:t>
            </a:r>
            <a:r>
              <a:rPr lang="en-US" dirty="0"/>
              <a:t> and </a:t>
            </a:r>
            <a:r>
              <a:rPr lang="en-US" dirty="0" err="1"/>
              <a:t>tabix</a:t>
            </a:r>
            <a:r>
              <a:rPr lang="en-US" dirty="0"/>
              <a:t>) we will also use  </a:t>
            </a:r>
          </a:p>
        </p:txBody>
      </p:sp>
      <p:sp>
        <p:nvSpPr>
          <p:cNvPr id="6" name="TextBox 5"/>
          <p:cNvSpPr txBox="1"/>
          <p:nvPr/>
        </p:nvSpPr>
        <p:spPr>
          <a:xfrm>
            <a:off x="1136073" y="2798618"/>
            <a:ext cx="10598727" cy="2308324"/>
          </a:xfrm>
          <a:prstGeom prst="rect">
            <a:avLst/>
          </a:prstGeom>
          <a:noFill/>
        </p:spPr>
        <p:txBody>
          <a:bodyPr wrap="square" rtlCol="0">
            <a:spAutoFit/>
          </a:bodyPr>
          <a:lstStyle/>
          <a:p>
            <a:r>
              <a:rPr lang="en-US" dirty="0"/>
              <a:t>First we should familiarize ourselves with the format of the VCF files we can do this is Sample1.vcf that we made earlier. To open the </a:t>
            </a:r>
            <a:r>
              <a:rPr lang="en-US" dirty="0" err="1"/>
              <a:t>vcf</a:t>
            </a:r>
            <a:r>
              <a:rPr lang="en-US" dirty="0"/>
              <a:t> file we can do the following:</a:t>
            </a:r>
          </a:p>
          <a:p>
            <a:endParaRPr lang="en-US" dirty="0"/>
          </a:p>
          <a:p>
            <a:r>
              <a:rPr lang="en-US" dirty="0"/>
              <a:t>less Sample1.vcf </a:t>
            </a:r>
          </a:p>
          <a:p>
            <a:endParaRPr lang="en-US" dirty="0"/>
          </a:p>
          <a:p>
            <a:r>
              <a:rPr lang="en-US" dirty="0"/>
              <a:t>We can see various information about this single sample. Can you tell what the original sample name was? They began with ERR and you should be able to see them in the header lines</a:t>
            </a:r>
          </a:p>
          <a:p>
            <a:endParaRPr lang="en-US" dirty="0"/>
          </a:p>
        </p:txBody>
      </p:sp>
    </p:spTree>
    <p:extLst>
      <p:ext uri="{BB962C8B-B14F-4D97-AF65-F5344CB8AC3E}">
        <p14:creationId xmlns:p14="http://schemas.microsoft.com/office/powerpoint/2010/main" val="2052759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6" name="TextBox 5"/>
          <p:cNvSpPr txBox="1"/>
          <p:nvPr/>
        </p:nvSpPr>
        <p:spPr>
          <a:xfrm>
            <a:off x="96982" y="961697"/>
            <a:ext cx="11998036" cy="6186309"/>
          </a:xfrm>
          <a:prstGeom prst="rect">
            <a:avLst/>
          </a:prstGeom>
          <a:noFill/>
        </p:spPr>
        <p:txBody>
          <a:bodyPr wrap="square" rtlCol="0">
            <a:spAutoFit/>
          </a:bodyPr>
          <a:lstStyle/>
          <a:p>
            <a:r>
              <a:rPr lang="en-US" dirty="0"/>
              <a:t>Some tools will need you to feed in a </a:t>
            </a:r>
            <a:r>
              <a:rPr lang="en-US" dirty="0" err="1"/>
              <a:t>vcf.gz</a:t>
            </a:r>
            <a:r>
              <a:rPr lang="en-US" dirty="0"/>
              <a:t> file. We can convert our </a:t>
            </a:r>
            <a:r>
              <a:rPr lang="en-US" dirty="0" err="1"/>
              <a:t>vcf</a:t>
            </a:r>
            <a:r>
              <a:rPr lang="en-US" dirty="0"/>
              <a:t> to a </a:t>
            </a:r>
            <a:r>
              <a:rPr lang="en-US" dirty="0" err="1"/>
              <a:t>vcf.gz</a:t>
            </a:r>
            <a:r>
              <a:rPr lang="en-US" dirty="0"/>
              <a:t> using </a:t>
            </a:r>
            <a:r>
              <a:rPr lang="en-US" dirty="0" err="1"/>
              <a:t>bgzip</a:t>
            </a:r>
            <a:r>
              <a:rPr lang="en-US" dirty="0"/>
              <a:t> and </a:t>
            </a:r>
            <a:r>
              <a:rPr lang="en-US" dirty="0" err="1"/>
              <a:t>tabix</a:t>
            </a:r>
            <a:r>
              <a:rPr lang="en-US" dirty="0"/>
              <a:t> from the </a:t>
            </a:r>
            <a:r>
              <a:rPr lang="en-US" dirty="0" err="1"/>
              <a:t>htslib</a:t>
            </a:r>
            <a:r>
              <a:rPr lang="en-US" dirty="0"/>
              <a:t> package</a:t>
            </a:r>
          </a:p>
          <a:p>
            <a:endParaRPr lang="en-US" dirty="0"/>
          </a:p>
          <a:p>
            <a:r>
              <a:rPr lang="en-US" dirty="0"/>
              <a:t>First we should load this module </a:t>
            </a:r>
          </a:p>
          <a:p>
            <a:endParaRPr lang="en-US" dirty="0"/>
          </a:p>
          <a:p>
            <a:r>
              <a:rPr lang="en-US" b="1" dirty="0">
                <a:solidFill>
                  <a:srgbClr val="C00000"/>
                </a:solidFill>
              </a:rPr>
              <a:t>module load </a:t>
            </a:r>
            <a:r>
              <a:rPr lang="en-US" b="1" dirty="0" err="1">
                <a:solidFill>
                  <a:srgbClr val="C00000"/>
                </a:solidFill>
              </a:rPr>
              <a:t>htslib</a:t>
            </a:r>
            <a:endParaRPr lang="en-US" b="1" dirty="0">
              <a:solidFill>
                <a:srgbClr val="C00000"/>
              </a:solidFill>
            </a:endParaRPr>
          </a:p>
          <a:p>
            <a:endParaRPr lang="en-US" dirty="0"/>
          </a:p>
          <a:p>
            <a:r>
              <a:rPr lang="en-US" dirty="0"/>
              <a:t>We should also make sure that </a:t>
            </a:r>
            <a:r>
              <a:rPr lang="en-US" dirty="0" err="1"/>
              <a:t>vcftools</a:t>
            </a:r>
            <a:r>
              <a:rPr lang="en-US" dirty="0"/>
              <a:t> and </a:t>
            </a:r>
            <a:r>
              <a:rPr lang="en-US" dirty="0" err="1"/>
              <a:t>bcftools</a:t>
            </a:r>
            <a:r>
              <a:rPr lang="en-US" dirty="0"/>
              <a:t> are loaded </a:t>
            </a:r>
          </a:p>
          <a:p>
            <a:endParaRPr lang="en-US" dirty="0"/>
          </a:p>
          <a:p>
            <a:r>
              <a:rPr lang="en-US" b="1" dirty="0">
                <a:solidFill>
                  <a:srgbClr val="C00000"/>
                </a:solidFill>
              </a:rPr>
              <a:t>module list </a:t>
            </a:r>
            <a:r>
              <a:rPr lang="en-US" dirty="0"/>
              <a:t>(will show us what is loaded) if </a:t>
            </a:r>
            <a:r>
              <a:rPr lang="en-US" dirty="0" err="1"/>
              <a:t>vcftools</a:t>
            </a:r>
            <a:r>
              <a:rPr lang="en-US" dirty="0"/>
              <a:t> and </a:t>
            </a:r>
            <a:r>
              <a:rPr lang="en-US" dirty="0" err="1"/>
              <a:t>bcftools</a:t>
            </a:r>
            <a:r>
              <a:rPr lang="en-US" dirty="0"/>
              <a:t> are not here, we can load them as above</a:t>
            </a:r>
          </a:p>
          <a:p>
            <a:endParaRPr lang="en-US" dirty="0"/>
          </a:p>
          <a:p>
            <a:r>
              <a:rPr lang="en-US" dirty="0"/>
              <a:t>In order to compress and index the </a:t>
            </a:r>
            <a:r>
              <a:rPr lang="en-US" dirty="0" err="1"/>
              <a:t>vcf</a:t>
            </a:r>
            <a:r>
              <a:rPr lang="en-US" dirty="0"/>
              <a:t> file we first need to use </a:t>
            </a:r>
            <a:r>
              <a:rPr lang="en-US" dirty="0" err="1"/>
              <a:t>bgzip</a:t>
            </a:r>
            <a:r>
              <a:rPr lang="en-US" dirty="0"/>
              <a:t> to compress the </a:t>
            </a:r>
            <a:r>
              <a:rPr lang="en-US" dirty="0" err="1"/>
              <a:t>vcf</a:t>
            </a:r>
            <a:r>
              <a:rPr lang="en-US" dirty="0"/>
              <a:t> file as follows:</a:t>
            </a:r>
          </a:p>
          <a:p>
            <a:endParaRPr lang="en-US" dirty="0"/>
          </a:p>
          <a:p>
            <a:r>
              <a:rPr lang="en-US" b="1" dirty="0" err="1">
                <a:solidFill>
                  <a:srgbClr val="C00000"/>
                </a:solidFill>
              </a:rPr>
              <a:t>bgzip</a:t>
            </a:r>
            <a:r>
              <a:rPr lang="en-US" b="1" dirty="0">
                <a:solidFill>
                  <a:srgbClr val="C00000"/>
                </a:solidFill>
              </a:rPr>
              <a:t> Sample1.vcf </a:t>
            </a:r>
          </a:p>
          <a:p>
            <a:endParaRPr lang="en-US" b="1" dirty="0">
              <a:solidFill>
                <a:srgbClr val="C00000"/>
              </a:solidFill>
            </a:endParaRPr>
          </a:p>
          <a:p>
            <a:r>
              <a:rPr lang="en-US" dirty="0"/>
              <a:t>This will generate a Sample1.vcf.gz file. In order to now generate a </a:t>
            </a:r>
            <a:r>
              <a:rPr lang="en-US" dirty="0" err="1"/>
              <a:t>vcf</a:t>
            </a:r>
            <a:r>
              <a:rPr lang="en-US" dirty="0"/>
              <a:t> index we need to now use </a:t>
            </a:r>
            <a:r>
              <a:rPr lang="en-US" dirty="0" err="1"/>
              <a:t>tabix</a:t>
            </a:r>
            <a:r>
              <a:rPr lang="en-US" dirty="0"/>
              <a:t>:</a:t>
            </a:r>
          </a:p>
          <a:p>
            <a:endParaRPr lang="en-US" dirty="0"/>
          </a:p>
          <a:p>
            <a:r>
              <a:rPr lang="en-US" b="1" dirty="0" err="1">
                <a:solidFill>
                  <a:srgbClr val="C00000"/>
                </a:solidFill>
              </a:rPr>
              <a:t>tabix</a:t>
            </a:r>
            <a:r>
              <a:rPr lang="en-US" b="1" dirty="0">
                <a:solidFill>
                  <a:srgbClr val="C00000"/>
                </a:solidFill>
              </a:rPr>
              <a:t> –p </a:t>
            </a:r>
            <a:r>
              <a:rPr lang="en-US" b="1" dirty="0" err="1">
                <a:solidFill>
                  <a:srgbClr val="C00000"/>
                </a:solidFill>
              </a:rPr>
              <a:t>vcf</a:t>
            </a:r>
            <a:r>
              <a:rPr lang="en-US" b="1" dirty="0">
                <a:solidFill>
                  <a:srgbClr val="C00000"/>
                </a:solidFill>
              </a:rPr>
              <a:t> Sample1.vcf.gz </a:t>
            </a:r>
          </a:p>
          <a:p>
            <a:endParaRPr lang="en-US" dirty="0"/>
          </a:p>
          <a:p>
            <a:r>
              <a:rPr lang="en-US" dirty="0"/>
              <a:t>We can then </a:t>
            </a:r>
            <a:r>
              <a:rPr lang="en-US" dirty="0" err="1"/>
              <a:t>uncompress</a:t>
            </a:r>
            <a:r>
              <a:rPr lang="en-US" dirty="0"/>
              <a:t> this if needed using </a:t>
            </a:r>
            <a:r>
              <a:rPr lang="en-US" dirty="0" err="1"/>
              <a:t>gzip</a:t>
            </a:r>
            <a:endParaRPr lang="en-US" dirty="0"/>
          </a:p>
          <a:p>
            <a:endParaRPr lang="en-US" b="1" dirty="0">
              <a:solidFill>
                <a:srgbClr val="C00000"/>
              </a:solidFill>
            </a:endParaRPr>
          </a:p>
          <a:p>
            <a:r>
              <a:rPr lang="en-US" b="1" dirty="0" err="1">
                <a:solidFill>
                  <a:srgbClr val="C00000"/>
                </a:solidFill>
              </a:rPr>
              <a:t>gzip</a:t>
            </a:r>
            <a:r>
              <a:rPr lang="en-US" b="1" dirty="0">
                <a:solidFill>
                  <a:srgbClr val="C00000"/>
                </a:solidFill>
              </a:rPr>
              <a:t> Sample1.vcf.gz </a:t>
            </a:r>
          </a:p>
          <a:p>
            <a:endParaRPr lang="en-US" dirty="0"/>
          </a:p>
        </p:txBody>
      </p:sp>
    </p:spTree>
    <p:extLst>
      <p:ext uri="{BB962C8B-B14F-4D97-AF65-F5344CB8AC3E}">
        <p14:creationId xmlns:p14="http://schemas.microsoft.com/office/powerpoint/2010/main" val="726892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3" name="TextBox 2"/>
          <p:cNvSpPr txBox="1"/>
          <p:nvPr/>
        </p:nvSpPr>
        <p:spPr>
          <a:xfrm>
            <a:off x="125517" y="1274618"/>
            <a:ext cx="11940965" cy="5632311"/>
          </a:xfrm>
          <a:prstGeom prst="rect">
            <a:avLst/>
          </a:prstGeom>
          <a:noFill/>
        </p:spPr>
        <p:txBody>
          <a:bodyPr wrap="square" rtlCol="0">
            <a:spAutoFit/>
          </a:bodyPr>
          <a:lstStyle/>
          <a:p>
            <a:pPr marL="285750" indent="-285750">
              <a:buFont typeface="Arial" charset="0"/>
              <a:buChar char="•"/>
            </a:pPr>
            <a:r>
              <a:rPr lang="en-US" dirty="0"/>
              <a:t>You can specify whether you’re inputting a </a:t>
            </a:r>
            <a:r>
              <a:rPr lang="en-US" dirty="0" err="1"/>
              <a:t>vcf</a:t>
            </a:r>
            <a:r>
              <a:rPr lang="en-US" dirty="0"/>
              <a:t> or .</a:t>
            </a:r>
            <a:r>
              <a:rPr lang="en-US" dirty="0" err="1"/>
              <a:t>vcf</a:t>
            </a:r>
            <a:r>
              <a:rPr lang="en-US" dirty="0"/>
              <a:t> in </a:t>
            </a:r>
            <a:r>
              <a:rPr lang="en-US" dirty="0" err="1"/>
              <a:t>vcftools</a:t>
            </a:r>
            <a:r>
              <a:rPr lang="en-US" dirty="0"/>
              <a:t> using the </a:t>
            </a:r>
            <a:r>
              <a:rPr lang="uk-UA" dirty="0"/>
              <a:t>--</a:t>
            </a:r>
            <a:r>
              <a:rPr lang="en-US" dirty="0" err="1"/>
              <a:t>gzvcf</a:t>
            </a:r>
            <a:r>
              <a:rPr lang="en-US" dirty="0"/>
              <a:t> Sample1.vcf.gz or --</a:t>
            </a:r>
            <a:r>
              <a:rPr lang="en-US" dirty="0" err="1"/>
              <a:t>vcf</a:t>
            </a:r>
            <a:r>
              <a:rPr lang="en-US" dirty="0"/>
              <a:t> Sample1.vcf</a:t>
            </a:r>
          </a:p>
          <a:p>
            <a:pPr marL="285750" indent="-285750">
              <a:buFont typeface="Arial" charset="0"/>
              <a:buChar char="•"/>
            </a:pPr>
            <a:r>
              <a:rPr lang="en-US" dirty="0"/>
              <a:t>We can either pipe output to a file using ‘&gt;’ or you can specify out which will give the prefix for the file using --out </a:t>
            </a:r>
          </a:p>
          <a:p>
            <a:endParaRPr lang="en-US" dirty="0"/>
          </a:p>
          <a:p>
            <a:r>
              <a:rPr lang="en-US" dirty="0"/>
              <a:t>For example: </a:t>
            </a:r>
          </a:p>
          <a:p>
            <a:r>
              <a:rPr lang="en-US" dirty="0"/>
              <a:t>We can calculate the allele frequency  in a </a:t>
            </a:r>
            <a:r>
              <a:rPr lang="en-US" dirty="0" err="1"/>
              <a:t>vcf</a:t>
            </a:r>
            <a:r>
              <a:rPr lang="en-US" dirty="0"/>
              <a:t> file using --</a:t>
            </a:r>
            <a:r>
              <a:rPr lang="en-US" dirty="0" err="1"/>
              <a:t>freq</a:t>
            </a:r>
            <a:r>
              <a:rPr lang="en-US" dirty="0"/>
              <a:t> flag </a:t>
            </a:r>
          </a:p>
          <a:p>
            <a:r>
              <a:rPr lang="en-US" b="1" dirty="0" err="1">
                <a:solidFill>
                  <a:srgbClr val="C00000"/>
                </a:solidFill>
              </a:rPr>
              <a:t>vcftools</a:t>
            </a:r>
            <a:r>
              <a:rPr lang="en-US" b="1" dirty="0">
                <a:solidFill>
                  <a:srgbClr val="C00000"/>
                </a:solidFill>
              </a:rPr>
              <a:t> --</a:t>
            </a:r>
            <a:r>
              <a:rPr lang="en-US" b="1" dirty="0" err="1">
                <a:solidFill>
                  <a:srgbClr val="C00000"/>
                </a:solidFill>
              </a:rPr>
              <a:t>gzvcf</a:t>
            </a:r>
            <a:r>
              <a:rPr lang="en-US" b="1" dirty="0">
                <a:solidFill>
                  <a:srgbClr val="C00000"/>
                </a:solidFill>
              </a:rPr>
              <a:t> Sample1.vcf.gz --</a:t>
            </a:r>
            <a:r>
              <a:rPr lang="en-US" b="1" dirty="0" err="1">
                <a:solidFill>
                  <a:srgbClr val="C00000"/>
                </a:solidFill>
              </a:rPr>
              <a:t>freq</a:t>
            </a:r>
            <a:r>
              <a:rPr lang="en-US" b="1" dirty="0">
                <a:solidFill>
                  <a:srgbClr val="C00000"/>
                </a:solidFill>
              </a:rPr>
              <a:t> --out Sample1 </a:t>
            </a:r>
          </a:p>
          <a:p>
            <a:endParaRPr lang="en-US" dirty="0"/>
          </a:p>
          <a:p>
            <a:r>
              <a:rPr lang="en-US" dirty="0"/>
              <a:t>This says use a </a:t>
            </a:r>
            <a:r>
              <a:rPr lang="en-US" dirty="0" err="1"/>
              <a:t>gzipped</a:t>
            </a:r>
            <a:r>
              <a:rPr lang="en-US" dirty="0"/>
              <a:t> </a:t>
            </a:r>
            <a:r>
              <a:rPr lang="en-US" dirty="0" err="1"/>
              <a:t>vcf</a:t>
            </a:r>
            <a:r>
              <a:rPr lang="en-US" dirty="0"/>
              <a:t>, output a file with allele frequency (will end .</a:t>
            </a:r>
            <a:r>
              <a:rPr lang="en-US" dirty="0" err="1"/>
              <a:t>freq</a:t>
            </a:r>
            <a:r>
              <a:rPr lang="en-US" dirty="0"/>
              <a:t> in output) and output a file prefixed with Sample1</a:t>
            </a:r>
          </a:p>
          <a:p>
            <a:endParaRPr lang="en-US" dirty="0"/>
          </a:p>
          <a:p>
            <a:r>
              <a:rPr lang="en-US" dirty="0"/>
              <a:t>Our </a:t>
            </a:r>
            <a:r>
              <a:rPr lang="en-US" dirty="0" err="1"/>
              <a:t>vcf</a:t>
            </a:r>
            <a:r>
              <a:rPr lang="en-US" dirty="0"/>
              <a:t> file contains SNPs and INDELs. We can remove </a:t>
            </a:r>
            <a:r>
              <a:rPr lang="en-US" dirty="0" err="1"/>
              <a:t>indels</a:t>
            </a:r>
            <a:r>
              <a:rPr lang="en-US" dirty="0"/>
              <a:t> using --remove-</a:t>
            </a:r>
            <a:r>
              <a:rPr lang="en-US" dirty="0" err="1"/>
              <a:t>indels</a:t>
            </a:r>
            <a:r>
              <a:rPr lang="en-US" dirty="0"/>
              <a:t> flag. In this case we want to make a new </a:t>
            </a:r>
            <a:r>
              <a:rPr lang="en-US" dirty="0" err="1"/>
              <a:t>vcf</a:t>
            </a:r>
            <a:r>
              <a:rPr lang="en-US" dirty="0"/>
              <a:t> file, we can do this using the flag --recode </a:t>
            </a:r>
          </a:p>
          <a:p>
            <a:endParaRPr lang="en-US" dirty="0"/>
          </a:p>
          <a:p>
            <a:r>
              <a:rPr lang="en-US" b="1" dirty="0" err="1">
                <a:solidFill>
                  <a:srgbClr val="C00000"/>
                </a:solidFill>
              </a:rPr>
              <a:t>vcftools</a:t>
            </a:r>
            <a:r>
              <a:rPr lang="en-US" b="1" dirty="0">
                <a:solidFill>
                  <a:srgbClr val="C00000"/>
                </a:solidFill>
              </a:rPr>
              <a:t> --</a:t>
            </a:r>
            <a:r>
              <a:rPr lang="en-US" b="1" dirty="0" err="1">
                <a:solidFill>
                  <a:srgbClr val="C00000"/>
                </a:solidFill>
              </a:rPr>
              <a:t>vcf</a:t>
            </a:r>
            <a:r>
              <a:rPr lang="en-US" b="1" dirty="0">
                <a:solidFill>
                  <a:srgbClr val="C00000"/>
                </a:solidFill>
              </a:rPr>
              <a:t> Sample1.vcf --remove-</a:t>
            </a:r>
            <a:r>
              <a:rPr lang="en-US" b="1" dirty="0" err="1">
                <a:solidFill>
                  <a:srgbClr val="C00000"/>
                </a:solidFill>
              </a:rPr>
              <a:t>indels</a:t>
            </a:r>
            <a:r>
              <a:rPr lang="en-US" b="1" dirty="0">
                <a:solidFill>
                  <a:srgbClr val="C00000"/>
                </a:solidFill>
              </a:rPr>
              <a:t> --recode --out Sample1_SNPs_only</a:t>
            </a:r>
          </a:p>
          <a:p>
            <a:r>
              <a:rPr lang="en-US" dirty="0"/>
              <a:t>This uses a </a:t>
            </a:r>
            <a:r>
              <a:rPr lang="en-US" dirty="0" err="1"/>
              <a:t>vcf</a:t>
            </a:r>
            <a:r>
              <a:rPr lang="en-US" dirty="0"/>
              <a:t> file instead, removes </a:t>
            </a:r>
            <a:r>
              <a:rPr lang="en-US" dirty="0" err="1"/>
              <a:t>indels</a:t>
            </a:r>
            <a:r>
              <a:rPr lang="en-US" dirty="0"/>
              <a:t>, and makes a new </a:t>
            </a:r>
            <a:r>
              <a:rPr lang="en-US" dirty="0" err="1"/>
              <a:t>vcf</a:t>
            </a:r>
            <a:r>
              <a:rPr lang="en-US" dirty="0"/>
              <a:t> file called Sample1_SNPs_only_recode.vcf </a:t>
            </a:r>
          </a:p>
          <a:p>
            <a:endParaRPr lang="en-US" dirty="0"/>
          </a:p>
          <a:p>
            <a:r>
              <a:rPr lang="en-US" dirty="0"/>
              <a:t>We can also filter using identifies in the reference, for example if we look at the reference </a:t>
            </a:r>
            <a:r>
              <a:rPr lang="en-US" dirty="0" err="1"/>
              <a:t>fasta</a:t>
            </a:r>
            <a:r>
              <a:rPr lang="en-US" dirty="0"/>
              <a:t> you will see each chromosome header has &gt;chr1. We can filter for sites only on chromosome 1 using the following</a:t>
            </a:r>
          </a:p>
          <a:p>
            <a:endParaRPr lang="en-US" b="1" dirty="0">
              <a:solidFill>
                <a:srgbClr val="C00000"/>
              </a:solidFill>
            </a:endParaRPr>
          </a:p>
          <a:p>
            <a:r>
              <a:rPr lang="en-US" b="1" dirty="0" err="1">
                <a:solidFill>
                  <a:srgbClr val="C00000"/>
                </a:solidFill>
              </a:rPr>
              <a:t>vcftools</a:t>
            </a:r>
            <a:r>
              <a:rPr lang="en-US" b="1" dirty="0">
                <a:solidFill>
                  <a:srgbClr val="C00000"/>
                </a:solidFill>
              </a:rPr>
              <a:t> --</a:t>
            </a:r>
            <a:r>
              <a:rPr lang="en-US" b="1" dirty="0" err="1">
                <a:solidFill>
                  <a:srgbClr val="C00000"/>
                </a:solidFill>
              </a:rPr>
              <a:t>vcf</a:t>
            </a:r>
            <a:r>
              <a:rPr lang="en-US" b="1" dirty="0">
                <a:solidFill>
                  <a:srgbClr val="C00000"/>
                </a:solidFill>
              </a:rPr>
              <a:t> Sample1.vcf --</a:t>
            </a:r>
            <a:r>
              <a:rPr lang="en-US" b="1" dirty="0" err="1">
                <a:solidFill>
                  <a:srgbClr val="C00000"/>
                </a:solidFill>
              </a:rPr>
              <a:t>chr</a:t>
            </a:r>
            <a:r>
              <a:rPr lang="en-US" b="1" dirty="0">
                <a:solidFill>
                  <a:srgbClr val="C00000"/>
                </a:solidFill>
              </a:rPr>
              <a:t> chr1 --out Chr1_only</a:t>
            </a:r>
          </a:p>
          <a:p>
            <a:endParaRPr lang="en-US" b="1" dirty="0">
              <a:solidFill>
                <a:srgbClr val="C00000"/>
              </a:solidFill>
            </a:endParaRPr>
          </a:p>
        </p:txBody>
      </p:sp>
    </p:spTree>
    <p:extLst>
      <p:ext uri="{BB962C8B-B14F-4D97-AF65-F5344CB8AC3E}">
        <p14:creationId xmlns:p14="http://schemas.microsoft.com/office/powerpoint/2010/main" val="147028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C1F32-A1DA-3448-8347-6D6EDA48BD48}"/>
              </a:ext>
            </a:extLst>
          </p:cNvPr>
          <p:cNvSpPr>
            <a:spLocks noGrp="1"/>
          </p:cNvSpPr>
          <p:nvPr>
            <p:ph type="ctrTitle"/>
          </p:nvPr>
        </p:nvSpPr>
        <p:spPr>
          <a:xfrm>
            <a:off x="0" y="0"/>
            <a:ext cx="12192000" cy="961697"/>
          </a:xfrm>
          <a:solidFill>
            <a:schemeClr val="tx1"/>
          </a:solidFill>
        </p:spPr>
        <p:txBody>
          <a:bodyPr>
            <a:normAutofit/>
          </a:bodyPr>
          <a:lstStyle/>
          <a:p>
            <a:r>
              <a:rPr lang="en-US" b="1" dirty="0">
                <a:solidFill>
                  <a:schemeClr val="bg1"/>
                </a:solidFill>
                <a:latin typeface="Arial" panose="020B0604020202020204" pitchFamily="34" charset="0"/>
                <a:cs typeface="Arial" panose="020B0604020202020204" pitchFamily="34" charset="0"/>
              </a:rPr>
              <a:t>Manipulating VCF files</a:t>
            </a:r>
          </a:p>
        </p:txBody>
      </p:sp>
      <p:sp>
        <p:nvSpPr>
          <p:cNvPr id="5" name="TextBox 4"/>
          <p:cNvSpPr txBox="1"/>
          <p:nvPr/>
        </p:nvSpPr>
        <p:spPr>
          <a:xfrm>
            <a:off x="748146" y="1302328"/>
            <a:ext cx="11305309" cy="4524315"/>
          </a:xfrm>
          <a:prstGeom prst="rect">
            <a:avLst/>
          </a:prstGeom>
          <a:noFill/>
        </p:spPr>
        <p:txBody>
          <a:bodyPr wrap="square" rtlCol="0">
            <a:spAutoFit/>
          </a:bodyPr>
          <a:lstStyle/>
          <a:p>
            <a:r>
              <a:rPr lang="en-US" dirty="0"/>
              <a:t>There are lots of other utilities in </a:t>
            </a:r>
            <a:r>
              <a:rPr lang="en-US" dirty="0" err="1"/>
              <a:t>vcftool</a:t>
            </a:r>
            <a:r>
              <a:rPr lang="en-US" dirty="0"/>
              <a:t> and </a:t>
            </a:r>
            <a:r>
              <a:rPr lang="en-US" dirty="0" err="1"/>
              <a:t>bcftools</a:t>
            </a:r>
            <a:r>
              <a:rPr lang="en-US" dirty="0"/>
              <a:t> which we will show you later but you can find from the manual</a:t>
            </a:r>
          </a:p>
          <a:p>
            <a:endParaRPr lang="en-US" dirty="0"/>
          </a:p>
          <a:p>
            <a:r>
              <a:rPr lang="en-US" dirty="0"/>
              <a:t>Several of the most common uses/features you might want to try are the following?</a:t>
            </a:r>
          </a:p>
          <a:p>
            <a:endParaRPr lang="en-US" dirty="0"/>
          </a:p>
          <a:p>
            <a:pPr marL="285750" indent="-285750">
              <a:buFont typeface="Arial" charset="0"/>
              <a:buChar char="•"/>
            </a:pPr>
            <a:r>
              <a:rPr lang="en-US" dirty="0"/>
              <a:t>Can filter by a list of positions, which may represent genes you want to look at using </a:t>
            </a:r>
            <a:r>
              <a:rPr lang="en-US" b="1" dirty="0">
                <a:solidFill>
                  <a:srgbClr val="C00000"/>
                </a:solidFill>
              </a:rPr>
              <a:t>--positions </a:t>
            </a:r>
            <a:r>
              <a:rPr lang="en-US" dirty="0" err="1"/>
              <a:t>file.list</a:t>
            </a:r>
            <a:r>
              <a:rPr lang="en-US" dirty="0"/>
              <a:t> where </a:t>
            </a:r>
            <a:r>
              <a:rPr lang="en-US" dirty="0" err="1"/>
              <a:t>file.list</a:t>
            </a:r>
            <a:r>
              <a:rPr lang="en-US" dirty="0"/>
              <a:t> is a tab </a:t>
            </a:r>
            <a:r>
              <a:rPr lang="en-US" dirty="0" err="1"/>
              <a:t>seperated</a:t>
            </a:r>
            <a:r>
              <a:rPr lang="en-US" dirty="0"/>
              <a:t> file with the </a:t>
            </a:r>
            <a:r>
              <a:rPr lang="en-US" dirty="0" err="1"/>
              <a:t>chr</a:t>
            </a:r>
            <a:r>
              <a:rPr lang="en-US" dirty="0"/>
              <a:t> and position</a:t>
            </a:r>
          </a:p>
          <a:p>
            <a:pPr marL="285750" indent="-285750">
              <a:buFont typeface="Arial" charset="0"/>
              <a:buChar char="•"/>
            </a:pPr>
            <a:r>
              <a:rPr lang="en-US" dirty="0"/>
              <a:t>Can also look at only </a:t>
            </a:r>
            <a:r>
              <a:rPr lang="en-US" dirty="0" err="1"/>
              <a:t>indels</a:t>
            </a:r>
            <a:r>
              <a:rPr lang="en-US" dirty="0"/>
              <a:t> with </a:t>
            </a:r>
            <a:r>
              <a:rPr lang="en-US" b="1" dirty="0">
                <a:solidFill>
                  <a:srgbClr val="C00000"/>
                </a:solidFill>
              </a:rPr>
              <a:t>--keep-only-</a:t>
            </a:r>
            <a:r>
              <a:rPr lang="en-US" b="1" dirty="0" err="1">
                <a:solidFill>
                  <a:srgbClr val="C00000"/>
                </a:solidFill>
              </a:rPr>
              <a:t>indels</a:t>
            </a:r>
            <a:endParaRPr lang="en-US" b="1" dirty="0">
              <a:solidFill>
                <a:srgbClr val="C00000"/>
              </a:solidFill>
            </a:endParaRPr>
          </a:p>
          <a:p>
            <a:pPr marL="285750" indent="-285750">
              <a:buFont typeface="Arial" charset="0"/>
              <a:buChar char="•"/>
            </a:pPr>
            <a:r>
              <a:rPr lang="en-US" dirty="0"/>
              <a:t>You can also filter sites by their minor allele frequency using </a:t>
            </a:r>
            <a:r>
              <a:rPr lang="en-US" b="1" dirty="0">
                <a:solidFill>
                  <a:srgbClr val="C00000"/>
                </a:solidFill>
              </a:rPr>
              <a:t>--</a:t>
            </a:r>
            <a:r>
              <a:rPr lang="en-US" b="1" dirty="0" err="1">
                <a:solidFill>
                  <a:srgbClr val="C00000"/>
                </a:solidFill>
              </a:rPr>
              <a:t>maf</a:t>
            </a:r>
            <a:r>
              <a:rPr lang="en-US" b="1" dirty="0">
                <a:solidFill>
                  <a:srgbClr val="C00000"/>
                </a:solidFill>
              </a:rPr>
              <a:t>  </a:t>
            </a:r>
            <a:endParaRPr lang="en-US" dirty="0">
              <a:solidFill>
                <a:srgbClr val="C00000"/>
              </a:solidFill>
            </a:endParaRPr>
          </a:p>
          <a:p>
            <a:pPr marL="285750" indent="-285750">
              <a:buFont typeface="Arial" charset="0"/>
              <a:buChar char="•"/>
            </a:pPr>
            <a:r>
              <a:rPr lang="en-US" dirty="0"/>
              <a:t>You can also filter for sites that only have a minimum level of coverage using </a:t>
            </a:r>
            <a:r>
              <a:rPr lang="en-US" b="1" dirty="0">
                <a:solidFill>
                  <a:srgbClr val="C00000"/>
                </a:solidFill>
              </a:rPr>
              <a:t>--min-</a:t>
            </a:r>
            <a:r>
              <a:rPr lang="en-US" b="1" dirty="0" err="1">
                <a:solidFill>
                  <a:srgbClr val="C00000"/>
                </a:solidFill>
              </a:rPr>
              <a:t>meanDP</a:t>
            </a:r>
            <a:endParaRPr lang="en-US" b="1" dirty="0">
              <a:solidFill>
                <a:srgbClr val="C00000"/>
              </a:solidFill>
            </a:endParaRPr>
          </a:p>
          <a:p>
            <a:pPr marL="285750" indent="-285750">
              <a:buFont typeface="Arial" charset="0"/>
              <a:buChar char="•"/>
            </a:pPr>
            <a:r>
              <a:rPr lang="en-US" dirty="0"/>
              <a:t>Can specify individuals to keep/filter your </a:t>
            </a:r>
            <a:r>
              <a:rPr lang="en-US" dirty="0" err="1"/>
              <a:t>vcf</a:t>
            </a:r>
            <a:r>
              <a:rPr lang="en-US" dirty="0"/>
              <a:t> for </a:t>
            </a:r>
            <a:r>
              <a:rPr lang="en-US" b="1" dirty="0">
                <a:solidFill>
                  <a:srgbClr val="C00000"/>
                </a:solidFill>
              </a:rPr>
              <a:t>--</a:t>
            </a:r>
            <a:r>
              <a:rPr lang="en-US" b="1" dirty="0" err="1">
                <a:solidFill>
                  <a:srgbClr val="C00000"/>
                </a:solidFill>
              </a:rPr>
              <a:t>indv</a:t>
            </a:r>
            <a:endParaRPr lang="en-US" b="1" dirty="0">
              <a:solidFill>
                <a:srgbClr val="C00000"/>
              </a:solidFill>
            </a:endParaRPr>
          </a:p>
          <a:p>
            <a:pPr marL="285750" indent="-285750">
              <a:buFont typeface="Arial" charset="0"/>
              <a:buChar char="•"/>
            </a:pPr>
            <a:endParaRPr lang="en-US" dirty="0">
              <a:solidFill>
                <a:srgbClr val="C00000"/>
              </a:solidFill>
            </a:endParaRPr>
          </a:p>
          <a:p>
            <a:r>
              <a:rPr lang="en-US" dirty="0" err="1"/>
              <a:t>VCFtools</a:t>
            </a:r>
            <a:r>
              <a:rPr lang="en-US" dirty="0"/>
              <a:t> can also be used to perform some statistical analyses</a:t>
            </a:r>
          </a:p>
          <a:p>
            <a:pPr marL="285750" indent="-285750">
              <a:buFont typeface="Arial" charset="0"/>
              <a:buChar char="•"/>
            </a:pPr>
            <a:r>
              <a:rPr lang="en-US" dirty="0"/>
              <a:t>We will use some of the following:</a:t>
            </a:r>
          </a:p>
          <a:p>
            <a:pPr marL="285750" indent="-285750">
              <a:buFont typeface="Arial" charset="0"/>
              <a:buChar char="•"/>
            </a:pPr>
            <a:r>
              <a:rPr lang="en-US" dirty="0"/>
              <a:t>--window-pi</a:t>
            </a:r>
          </a:p>
          <a:p>
            <a:pPr marL="285750" indent="-285750">
              <a:buFont typeface="Arial" charset="0"/>
              <a:buChar char="•"/>
            </a:pPr>
            <a:r>
              <a:rPr lang="en-US" dirty="0"/>
              <a:t>--weir-</a:t>
            </a:r>
            <a:r>
              <a:rPr lang="en-US" dirty="0" err="1"/>
              <a:t>fst</a:t>
            </a:r>
            <a:r>
              <a:rPr lang="en-US" dirty="0"/>
              <a:t>-pop</a:t>
            </a:r>
          </a:p>
          <a:p>
            <a:pPr marL="285750" indent="-285750">
              <a:buFont typeface="Arial" charset="0"/>
              <a:buChar char="•"/>
            </a:pPr>
            <a:r>
              <a:rPr lang="en-US" dirty="0"/>
              <a:t>--</a:t>
            </a:r>
            <a:r>
              <a:rPr lang="en-US" dirty="0" err="1"/>
              <a:t>TajimaD</a:t>
            </a:r>
            <a:endParaRPr lang="en-US" dirty="0"/>
          </a:p>
        </p:txBody>
      </p:sp>
      <p:pic>
        <p:nvPicPr>
          <p:cNvPr id="4" name="Picture 3">
            <a:extLst>
              <a:ext uri="{FF2B5EF4-FFF2-40B4-BE49-F238E27FC236}">
                <a16:creationId xmlns:a16="http://schemas.microsoft.com/office/drawing/2014/main" id="{AE163919-9EFA-8443-9468-C80B6831F39A}"/>
              </a:ext>
            </a:extLst>
          </p:cNvPr>
          <p:cNvPicPr>
            <a:picLocks noChangeAspect="1"/>
          </p:cNvPicPr>
          <p:nvPr/>
        </p:nvPicPr>
        <p:blipFill>
          <a:blip r:embed="rId2"/>
          <a:stretch>
            <a:fillRect/>
          </a:stretch>
        </p:blipFill>
        <p:spPr>
          <a:xfrm>
            <a:off x="8112462" y="6194811"/>
            <a:ext cx="1190353" cy="450404"/>
          </a:xfrm>
          <a:prstGeom prst="rect">
            <a:avLst/>
          </a:prstGeom>
        </p:spPr>
      </p:pic>
      <p:pic>
        <p:nvPicPr>
          <p:cNvPr id="6" name="Picture 5">
            <a:extLst>
              <a:ext uri="{FF2B5EF4-FFF2-40B4-BE49-F238E27FC236}">
                <a16:creationId xmlns:a16="http://schemas.microsoft.com/office/drawing/2014/main" id="{1CB6B20E-6BB1-6844-BA18-ED68B94D3B8E}"/>
              </a:ext>
            </a:extLst>
          </p:cNvPr>
          <p:cNvPicPr>
            <a:picLocks noChangeAspect="1"/>
          </p:cNvPicPr>
          <p:nvPr/>
        </p:nvPicPr>
        <p:blipFill>
          <a:blip r:embed="rId3"/>
          <a:stretch>
            <a:fillRect/>
          </a:stretch>
        </p:blipFill>
        <p:spPr>
          <a:xfrm>
            <a:off x="11414683" y="6143136"/>
            <a:ext cx="553754" cy="553754"/>
          </a:xfrm>
          <a:prstGeom prst="rect">
            <a:avLst/>
          </a:prstGeom>
        </p:spPr>
      </p:pic>
      <p:pic>
        <p:nvPicPr>
          <p:cNvPr id="7" name="Picture 6">
            <a:extLst>
              <a:ext uri="{FF2B5EF4-FFF2-40B4-BE49-F238E27FC236}">
                <a16:creationId xmlns:a16="http://schemas.microsoft.com/office/drawing/2014/main" id="{53AA5CC1-4470-9649-BD06-007C9F1BDAAE}"/>
              </a:ext>
            </a:extLst>
          </p:cNvPr>
          <p:cNvPicPr>
            <a:picLocks noChangeAspect="1"/>
          </p:cNvPicPr>
          <p:nvPr/>
        </p:nvPicPr>
        <p:blipFill>
          <a:blip r:embed="rId4"/>
          <a:stretch>
            <a:fillRect/>
          </a:stretch>
        </p:blipFill>
        <p:spPr>
          <a:xfrm>
            <a:off x="9452607" y="6126849"/>
            <a:ext cx="586328" cy="586328"/>
          </a:xfrm>
          <a:prstGeom prst="rect">
            <a:avLst/>
          </a:prstGeom>
        </p:spPr>
      </p:pic>
      <p:pic>
        <p:nvPicPr>
          <p:cNvPr id="8" name="Picture 7">
            <a:extLst>
              <a:ext uri="{FF2B5EF4-FFF2-40B4-BE49-F238E27FC236}">
                <a16:creationId xmlns:a16="http://schemas.microsoft.com/office/drawing/2014/main" id="{1E25E18E-A2F8-7843-BC7E-2BE4F11E700A}"/>
              </a:ext>
            </a:extLst>
          </p:cNvPr>
          <p:cNvPicPr>
            <a:picLocks noChangeAspect="1"/>
          </p:cNvPicPr>
          <p:nvPr/>
        </p:nvPicPr>
        <p:blipFill>
          <a:blip r:embed="rId5"/>
          <a:stretch>
            <a:fillRect/>
          </a:stretch>
        </p:blipFill>
        <p:spPr>
          <a:xfrm>
            <a:off x="10188727" y="6148565"/>
            <a:ext cx="1118367" cy="542897"/>
          </a:xfrm>
          <a:prstGeom prst="rect">
            <a:avLst/>
          </a:prstGeom>
        </p:spPr>
      </p:pic>
    </p:spTree>
    <p:extLst>
      <p:ext uri="{BB962C8B-B14F-4D97-AF65-F5344CB8AC3E}">
        <p14:creationId xmlns:p14="http://schemas.microsoft.com/office/powerpoint/2010/main" val="1205468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1651</Words>
  <Application>Microsoft Macintosh PowerPoint</Application>
  <PresentationFormat>Widescreen</PresentationFormat>
  <Paragraphs>144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EACCR2 NID Node Training Course: Genomics</vt:lpstr>
      <vt:lpstr>Lecture 5</vt:lpstr>
      <vt:lpstr>Overview</vt:lpstr>
      <vt:lpstr>File types</vt:lpstr>
      <vt:lpstr>VCF files</vt:lpstr>
      <vt:lpstr>Manipulating VCF files</vt:lpstr>
      <vt:lpstr>Manipulating VCF files</vt:lpstr>
      <vt:lpstr>Manipulating VCF files</vt:lpstr>
      <vt:lpstr>Manipulating VCF files</vt:lpstr>
      <vt:lpstr>Manipulating VCF files</vt:lpstr>
      <vt:lpstr>Nucleotide diversity (π)</vt:lpstr>
      <vt:lpstr>Can we test for selection</vt:lpstr>
      <vt:lpstr>Calculating FST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dc:title>
  <dc:creator>sarah forrester</dc:creator>
  <cp:lastModifiedBy>Daniel Jeffares</cp:lastModifiedBy>
  <cp:revision>50</cp:revision>
  <cp:lastPrinted>2019-08-04T15:11:57Z</cp:lastPrinted>
  <dcterms:created xsi:type="dcterms:W3CDTF">2019-07-17T11:26:26Z</dcterms:created>
  <dcterms:modified xsi:type="dcterms:W3CDTF">2019-08-04T15:14:21Z</dcterms:modified>
</cp:coreProperties>
</file>