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73" r:id="rId2"/>
    <p:sldId id="256"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p:restoredTop sz="92857"/>
  </p:normalViewPr>
  <p:slideViewPr>
    <p:cSldViewPr snapToGrid="0" snapToObjects="1" showGuides="1">
      <p:cViewPr varScale="1">
        <p:scale>
          <a:sx n="118" d="100"/>
          <a:sy n="118" d="100"/>
        </p:scale>
        <p:origin x="776" y="2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EB8DC5-A80E-474B-AB17-74EC3C8E4257}" type="datetimeFigureOut">
              <a:rPr lang="en-US" smtClean="0"/>
              <a:t>7/18/19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463310-338E-7346-8274-AAB7ECFCFF41}" type="slidenum">
              <a:rPr lang="en-US" smtClean="0"/>
              <a:t>‹#›</a:t>
            </a:fld>
            <a:endParaRPr lang="en-US"/>
          </a:p>
        </p:txBody>
      </p:sp>
    </p:spTree>
    <p:extLst>
      <p:ext uri="{BB962C8B-B14F-4D97-AF65-F5344CB8AC3E}">
        <p14:creationId xmlns:p14="http://schemas.microsoft.com/office/powerpoint/2010/main" val="626705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463310-338E-7346-8274-AAB7ECFCFF41}" type="slidenum">
              <a:rPr lang="en-US" smtClean="0"/>
              <a:t>14</a:t>
            </a:fld>
            <a:endParaRPr lang="en-US"/>
          </a:p>
        </p:txBody>
      </p:sp>
    </p:spTree>
    <p:extLst>
      <p:ext uri="{BB962C8B-B14F-4D97-AF65-F5344CB8AC3E}">
        <p14:creationId xmlns:p14="http://schemas.microsoft.com/office/powerpoint/2010/main" val="3218356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F3A6-CD58-4A4A-AD53-48B386083F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A57A85-E336-4E44-9D42-87554BFC17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69EB4A-5CE5-944F-9136-931F25C05379}"/>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5" name="Footer Placeholder 4">
            <a:extLst>
              <a:ext uri="{FF2B5EF4-FFF2-40B4-BE49-F238E27FC236}">
                <a16:creationId xmlns:a16="http://schemas.microsoft.com/office/drawing/2014/main" id="{3239F1E4-A5F5-A643-A33D-6C47B41AA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2D5FD-0C7C-A942-91BB-167EAB5E80EF}"/>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1011434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A24A3-33AE-E84D-B42F-2A9EA47744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EAED73-1031-4147-BD55-9D9A470B3C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42E3C-8AD1-724A-A538-7DE374E92B55}"/>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5" name="Footer Placeholder 4">
            <a:extLst>
              <a:ext uri="{FF2B5EF4-FFF2-40B4-BE49-F238E27FC236}">
                <a16:creationId xmlns:a16="http://schemas.microsoft.com/office/drawing/2014/main" id="{43865D5D-3C76-4346-A087-B2AF0A29A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13DCEF-BAD8-8549-8AE1-1A9343EBA67B}"/>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4142342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F44BB2-A16A-DD4F-99F1-BFE033ECD0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567F2E-3C97-5C42-9C73-3E56539198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75525-C4D4-2547-AE1A-EF9650E14E6E}"/>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5" name="Footer Placeholder 4">
            <a:extLst>
              <a:ext uri="{FF2B5EF4-FFF2-40B4-BE49-F238E27FC236}">
                <a16:creationId xmlns:a16="http://schemas.microsoft.com/office/drawing/2014/main" id="{B95B2315-DEE5-4346-A013-BA16DE7F54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AC4F93-E5F2-B047-95DA-3B996658B45B}"/>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1565055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B90AF-1B8B-EB4F-BA7A-66285DD419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D1A687-7544-4541-A8AC-9F870D3000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FD5D0E-C121-7248-A29B-0B70AF4E9D68}"/>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5" name="Footer Placeholder 4">
            <a:extLst>
              <a:ext uri="{FF2B5EF4-FFF2-40B4-BE49-F238E27FC236}">
                <a16:creationId xmlns:a16="http://schemas.microsoft.com/office/drawing/2014/main" id="{743CA102-E4AE-F140-BA9A-9BA649A293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6C4F8B-83B3-5546-AC6E-EA87681D6A61}"/>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3380680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E075F-82D0-C648-946F-FC86D42AA5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C9DE97-5C01-FF4C-9A8A-05A8562DBF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F3CE6D-B703-B948-AEB9-542A57B0069E}"/>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5" name="Footer Placeholder 4">
            <a:extLst>
              <a:ext uri="{FF2B5EF4-FFF2-40B4-BE49-F238E27FC236}">
                <a16:creationId xmlns:a16="http://schemas.microsoft.com/office/drawing/2014/main" id="{4133CF6A-FD1B-204C-9B26-A13E5268BB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F4F8E6-BE1F-E049-AAFA-FC46C3F2EB3C}"/>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2344707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7A1C0-D0BA-714F-9A0A-D3C2D8498C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5E7632-23B8-3548-BDCC-0A26282774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EB0CA1-95A8-4C40-B3EE-1ECBB0221D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DB81F6-6762-6340-BCC3-26F34DC437C5}"/>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6" name="Footer Placeholder 5">
            <a:extLst>
              <a:ext uri="{FF2B5EF4-FFF2-40B4-BE49-F238E27FC236}">
                <a16:creationId xmlns:a16="http://schemas.microsoft.com/office/drawing/2014/main" id="{CEF57028-1B48-7240-ABD4-973C95B7A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80A3F-19B1-1C4C-9020-DBAC5F266032}"/>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410490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43E85-EF4B-F34C-B505-A94AA20982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96AF0A-2F05-3C4F-8267-6509558ADC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07336-5205-3A47-A922-A147B81B11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898883-722D-4945-8C64-97B43B98AB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01089E-4A0C-194E-B251-085B7A5992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638554-3ADB-504D-98FD-BDB8A7F56634}"/>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8" name="Footer Placeholder 7">
            <a:extLst>
              <a:ext uri="{FF2B5EF4-FFF2-40B4-BE49-F238E27FC236}">
                <a16:creationId xmlns:a16="http://schemas.microsoft.com/office/drawing/2014/main" id="{4A8CEBA4-3982-0541-9846-8A7A5758EF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8CC91E-76F5-7E41-B68D-1D4F0F5D4B25}"/>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130063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7354E-4F92-D941-B2CC-36ACDC9EE1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B0EADA-62A0-3449-A112-9933A9BB45BB}"/>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4" name="Footer Placeholder 3">
            <a:extLst>
              <a:ext uri="{FF2B5EF4-FFF2-40B4-BE49-F238E27FC236}">
                <a16:creationId xmlns:a16="http://schemas.microsoft.com/office/drawing/2014/main" id="{E7E48931-53DE-D04A-94CD-E2C73F1744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5B0057-BB46-D944-A642-B29DC96A74A1}"/>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2733907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BFEFA8-A860-1644-A77F-6D34138C2508}"/>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3" name="Footer Placeholder 2">
            <a:extLst>
              <a:ext uri="{FF2B5EF4-FFF2-40B4-BE49-F238E27FC236}">
                <a16:creationId xmlns:a16="http://schemas.microsoft.com/office/drawing/2014/main" id="{D3528F6B-2B21-5147-A25D-5F847D0C1B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A619FD-4472-0442-B920-8EFCA4FEC599}"/>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425963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EE23-EE4E-194E-B555-D71F7672B8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4E0590-4DAF-E041-9524-25229844CD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07A81D-B5D7-FC4E-8269-1ECD52BB2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D86C77-20C4-224B-866D-40149D69CFCF}"/>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6" name="Footer Placeholder 5">
            <a:extLst>
              <a:ext uri="{FF2B5EF4-FFF2-40B4-BE49-F238E27FC236}">
                <a16:creationId xmlns:a16="http://schemas.microsoft.com/office/drawing/2014/main" id="{7017FCBF-FAE2-7748-8F8C-407B42D63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F7A518-688D-4F48-8FEA-94BFC5B52050}"/>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218791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6C31-836F-E346-88C2-8B236C672A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18A924-2B40-3846-803D-FAC40F4519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737649-C6C7-D44A-BB8C-87F8DF6A6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FE6E2-38F0-A842-8A08-E22B7388FD0C}"/>
              </a:ext>
            </a:extLst>
          </p:cNvPr>
          <p:cNvSpPr>
            <a:spLocks noGrp="1"/>
          </p:cNvSpPr>
          <p:nvPr>
            <p:ph type="dt" sz="half" idx="10"/>
          </p:nvPr>
        </p:nvSpPr>
        <p:spPr/>
        <p:txBody>
          <a:bodyPr/>
          <a:lstStyle/>
          <a:p>
            <a:fld id="{BC72F1E2-84EE-394A-B386-6391F06CB3E5}" type="datetimeFigureOut">
              <a:rPr lang="en-US" smtClean="0"/>
              <a:t>7/18/19</a:t>
            </a:fld>
            <a:endParaRPr lang="en-US"/>
          </a:p>
        </p:txBody>
      </p:sp>
      <p:sp>
        <p:nvSpPr>
          <p:cNvPr id="6" name="Footer Placeholder 5">
            <a:extLst>
              <a:ext uri="{FF2B5EF4-FFF2-40B4-BE49-F238E27FC236}">
                <a16:creationId xmlns:a16="http://schemas.microsoft.com/office/drawing/2014/main" id="{6F78A672-CFF1-B344-8AE7-D6B1D1AD3C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B73464-A9B1-E14C-BBF9-456414C3E1D8}"/>
              </a:ext>
            </a:extLst>
          </p:cNvPr>
          <p:cNvSpPr>
            <a:spLocks noGrp="1"/>
          </p:cNvSpPr>
          <p:nvPr>
            <p:ph type="sldNum" sz="quarter" idx="12"/>
          </p:nvPr>
        </p:nvSpPr>
        <p:spPr/>
        <p:txBody>
          <a:bodyPr/>
          <a:lstStyle/>
          <a:p>
            <a:fld id="{DA8F52F8-C246-3341-BA9C-EB7EAD6CBCC9}" type="slidenum">
              <a:rPr lang="en-US" smtClean="0"/>
              <a:t>‹#›</a:t>
            </a:fld>
            <a:endParaRPr lang="en-US"/>
          </a:p>
        </p:txBody>
      </p:sp>
    </p:spTree>
    <p:extLst>
      <p:ext uri="{BB962C8B-B14F-4D97-AF65-F5344CB8AC3E}">
        <p14:creationId xmlns:p14="http://schemas.microsoft.com/office/powerpoint/2010/main" val="1801398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5AB19D-428C-164A-9A6E-AA6DEC3037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0AC78B-88CA-E842-8A52-A375885E11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55444F-16A4-B847-8F6F-DCB653B949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2F1E2-84EE-394A-B386-6391F06CB3E5}" type="datetimeFigureOut">
              <a:rPr lang="en-US" smtClean="0"/>
              <a:t>7/18/19</a:t>
            </a:fld>
            <a:endParaRPr lang="en-US"/>
          </a:p>
        </p:txBody>
      </p:sp>
      <p:sp>
        <p:nvSpPr>
          <p:cNvPr id="5" name="Footer Placeholder 4">
            <a:extLst>
              <a:ext uri="{FF2B5EF4-FFF2-40B4-BE49-F238E27FC236}">
                <a16:creationId xmlns:a16="http://schemas.microsoft.com/office/drawing/2014/main" id="{717956F4-0573-8245-B4B0-DAAC59F8CC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DB8BEE-5481-4B48-9E61-9AB77CE05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F52F8-C246-3341-BA9C-EB7EAD6CBCC9}" type="slidenum">
              <a:rPr lang="en-US" smtClean="0"/>
              <a:t>‹#›</a:t>
            </a:fld>
            <a:endParaRPr lang="en-US"/>
          </a:p>
        </p:txBody>
      </p:sp>
    </p:spTree>
    <p:extLst>
      <p:ext uri="{BB962C8B-B14F-4D97-AF65-F5344CB8AC3E}">
        <p14:creationId xmlns:p14="http://schemas.microsoft.com/office/powerpoint/2010/main" val="2275448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bio-bwa.sourceforge.net/bwa.s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htslib.org/doc/#manual-pages"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n.wikipedia.org/wiki/FASTQ_format"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en.wikipedia.org/wiki/SAM_(file_forma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chor="ctr">
            <a:normAutofit/>
          </a:bodyPr>
          <a:lstStyle/>
          <a:p>
            <a:r>
              <a:rPr lang="en-GB" sz="4000" b="1" dirty="0">
                <a:solidFill>
                  <a:schemeClr val="bg1"/>
                </a:solidFill>
                <a:latin typeface="Arial" panose="020B0604020202020204" pitchFamily="34" charset="0"/>
                <a:cs typeface="Arial" panose="020B0604020202020204" pitchFamily="34" charset="0"/>
              </a:rPr>
              <a:t>EACCR2 NID Node Training Course: Genomics</a:t>
            </a:r>
          </a:p>
        </p:txBody>
      </p:sp>
      <p:pic>
        <p:nvPicPr>
          <p:cNvPr id="15" name="Picture 14">
            <a:extLst>
              <a:ext uri="{FF2B5EF4-FFF2-40B4-BE49-F238E27FC236}">
                <a16:creationId xmlns:a16="http://schemas.microsoft.com/office/drawing/2014/main" id="{5770E8E0-D4F1-FB40-8F7B-7BBBCEDA9244}"/>
              </a:ext>
            </a:extLst>
          </p:cNvPr>
          <p:cNvPicPr>
            <a:picLocks noChangeAspect="1"/>
          </p:cNvPicPr>
          <p:nvPr/>
        </p:nvPicPr>
        <p:blipFill>
          <a:blip r:embed="rId2"/>
          <a:stretch>
            <a:fillRect/>
          </a:stretch>
        </p:blipFill>
        <p:spPr>
          <a:xfrm>
            <a:off x="8070259" y="6194811"/>
            <a:ext cx="1190353" cy="450404"/>
          </a:xfrm>
          <a:prstGeom prst="rect">
            <a:avLst/>
          </a:prstGeom>
        </p:spPr>
      </p:pic>
      <p:pic>
        <p:nvPicPr>
          <p:cNvPr id="16" name="Picture 15">
            <a:extLst>
              <a:ext uri="{FF2B5EF4-FFF2-40B4-BE49-F238E27FC236}">
                <a16:creationId xmlns:a16="http://schemas.microsoft.com/office/drawing/2014/main" id="{A3280BE2-645D-6547-9A91-FE41C2360C39}"/>
              </a:ext>
            </a:extLst>
          </p:cNvPr>
          <p:cNvPicPr>
            <a:picLocks noChangeAspect="1"/>
          </p:cNvPicPr>
          <p:nvPr/>
        </p:nvPicPr>
        <p:blipFill>
          <a:blip r:embed="rId3"/>
          <a:stretch>
            <a:fillRect/>
          </a:stretch>
        </p:blipFill>
        <p:spPr>
          <a:xfrm>
            <a:off x="11414683" y="6143136"/>
            <a:ext cx="553754" cy="553754"/>
          </a:xfrm>
          <a:prstGeom prst="rect">
            <a:avLst/>
          </a:prstGeom>
        </p:spPr>
      </p:pic>
      <p:pic>
        <p:nvPicPr>
          <p:cNvPr id="17" name="Picture 16">
            <a:extLst>
              <a:ext uri="{FF2B5EF4-FFF2-40B4-BE49-F238E27FC236}">
                <a16:creationId xmlns:a16="http://schemas.microsoft.com/office/drawing/2014/main" id="{1311C7C4-5EF1-504A-B23F-BB164AE62491}"/>
              </a:ext>
            </a:extLst>
          </p:cNvPr>
          <p:cNvPicPr>
            <a:picLocks noChangeAspect="1"/>
          </p:cNvPicPr>
          <p:nvPr/>
        </p:nvPicPr>
        <p:blipFill>
          <a:blip r:embed="rId4"/>
          <a:stretch>
            <a:fillRect/>
          </a:stretch>
        </p:blipFill>
        <p:spPr>
          <a:xfrm>
            <a:off x="9410404" y="6126849"/>
            <a:ext cx="586328" cy="586328"/>
          </a:xfrm>
          <a:prstGeom prst="rect">
            <a:avLst/>
          </a:prstGeom>
        </p:spPr>
      </p:pic>
      <p:pic>
        <p:nvPicPr>
          <p:cNvPr id="18" name="Picture 17">
            <a:extLst>
              <a:ext uri="{FF2B5EF4-FFF2-40B4-BE49-F238E27FC236}">
                <a16:creationId xmlns:a16="http://schemas.microsoft.com/office/drawing/2014/main" id="{09B8FE29-E528-A24E-A22F-5F9002AFA998}"/>
              </a:ext>
            </a:extLst>
          </p:cNvPr>
          <p:cNvPicPr>
            <a:picLocks noChangeAspect="1"/>
          </p:cNvPicPr>
          <p:nvPr/>
        </p:nvPicPr>
        <p:blipFill>
          <a:blip r:embed="rId5"/>
          <a:stretch>
            <a:fillRect/>
          </a:stretch>
        </p:blipFill>
        <p:spPr>
          <a:xfrm>
            <a:off x="10146524" y="6148565"/>
            <a:ext cx="1118367" cy="542897"/>
          </a:xfrm>
          <a:prstGeom prst="rect">
            <a:avLst/>
          </a:prstGeom>
        </p:spPr>
      </p:pic>
    </p:spTree>
    <p:extLst>
      <p:ext uri="{BB962C8B-B14F-4D97-AF65-F5344CB8AC3E}">
        <p14:creationId xmlns:p14="http://schemas.microsoft.com/office/powerpoint/2010/main" val="2788526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NGS data </a:t>
            </a:r>
          </a:p>
        </p:txBody>
      </p:sp>
      <p:sp>
        <p:nvSpPr>
          <p:cNvPr id="4" name="TextBox 3"/>
          <p:cNvSpPr txBox="1"/>
          <p:nvPr/>
        </p:nvSpPr>
        <p:spPr>
          <a:xfrm>
            <a:off x="8813446" y="961697"/>
            <a:ext cx="3378554" cy="1600438"/>
          </a:xfrm>
          <a:prstGeom prst="rect">
            <a:avLst/>
          </a:prstGeom>
          <a:noFill/>
        </p:spPr>
        <p:txBody>
          <a:bodyPr wrap="none" rtlCol="0">
            <a:spAutoFit/>
          </a:bodyPr>
          <a:lstStyle/>
          <a:p>
            <a:r>
              <a:rPr lang="en-US" sz="2000" dirty="0"/>
              <a:t>PHRED Scores</a:t>
            </a:r>
          </a:p>
          <a:p>
            <a:r>
              <a:rPr lang="en-US" sz="2000" dirty="0"/>
              <a:t>Q10 = 1/10 chance of error</a:t>
            </a:r>
          </a:p>
          <a:p>
            <a:r>
              <a:rPr lang="en-US" sz="2000" dirty="0"/>
              <a:t>Q20 = 1/100 chance of error</a:t>
            </a:r>
          </a:p>
          <a:p>
            <a:r>
              <a:rPr lang="en-US" sz="2000" dirty="0"/>
              <a:t>Q30 = 1/1000 chance of error  </a:t>
            </a:r>
          </a:p>
          <a:p>
            <a:endParaRPr lang="en-US"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7765"/>
          <a:stretch/>
        </p:blipFill>
        <p:spPr>
          <a:xfrm>
            <a:off x="0" y="2810732"/>
            <a:ext cx="5934981" cy="404726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810732"/>
            <a:ext cx="5545238" cy="4047268"/>
          </a:xfrm>
          <a:prstGeom prst="rect">
            <a:avLst/>
          </a:prstGeom>
        </p:spPr>
      </p:pic>
      <p:sp>
        <p:nvSpPr>
          <p:cNvPr id="5" name="TextBox 4"/>
          <p:cNvSpPr txBox="1"/>
          <p:nvPr/>
        </p:nvSpPr>
        <p:spPr>
          <a:xfrm>
            <a:off x="2319454" y="2450646"/>
            <a:ext cx="1843069" cy="400110"/>
          </a:xfrm>
          <a:prstGeom prst="rect">
            <a:avLst/>
          </a:prstGeom>
          <a:noFill/>
        </p:spPr>
        <p:txBody>
          <a:bodyPr wrap="none" rtlCol="0">
            <a:spAutoFit/>
          </a:bodyPr>
          <a:lstStyle/>
          <a:p>
            <a:r>
              <a:rPr lang="en-US" sz="2000" b="1" dirty="0"/>
              <a:t>GOOD PROFILE </a:t>
            </a:r>
          </a:p>
        </p:txBody>
      </p:sp>
      <p:sp>
        <p:nvSpPr>
          <p:cNvPr id="9" name="TextBox 8"/>
          <p:cNvSpPr txBox="1"/>
          <p:nvPr/>
        </p:nvSpPr>
        <p:spPr>
          <a:xfrm>
            <a:off x="8452624" y="2441400"/>
            <a:ext cx="1573059" cy="400110"/>
          </a:xfrm>
          <a:prstGeom prst="rect">
            <a:avLst/>
          </a:prstGeom>
          <a:noFill/>
        </p:spPr>
        <p:txBody>
          <a:bodyPr wrap="none" rtlCol="0">
            <a:spAutoFit/>
          </a:bodyPr>
          <a:lstStyle/>
          <a:p>
            <a:r>
              <a:rPr lang="en-US" sz="2000" b="1" dirty="0"/>
              <a:t>BAD PROFILE</a:t>
            </a:r>
          </a:p>
        </p:txBody>
      </p:sp>
      <p:sp>
        <p:nvSpPr>
          <p:cNvPr id="10" name="TextBox 9"/>
          <p:cNvSpPr txBox="1"/>
          <p:nvPr/>
        </p:nvSpPr>
        <p:spPr>
          <a:xfrm>
            <a:off x="283291" y="1270061"/>
            <a:ext cx="7924008" cy="954107"/>
          </a:xfrm>
          <a:prstGeom prst="rect">
            <a:avLst/>
          </a:prstGeom>
          <a:noFill/>
        </p:spPr>
        <p:txBody>
          <a:bodyPr wrap="square" rtlCol="0">
            <a:spAutoFit/>
          </a:bodyPr>
          <a:lstStyle/>
          <a:p>
            <a:r>
              <a:rPr lang="en-US" sz="2800" dirty="0"/>
              <a:t>This graph gives the average </a:t>
            </a:r>
            <a:r>
              <a:rPr lang="en-US" sz="2800" dirty="0" err="1"/>
              <a:t>phred</a:t>
            </a:r>
            <a:r>
              <a:rPr lang="en-US" sz="2800" dirty="0"/>
              <a:t> score at each position </a:t>
            </a:r>
          </a:p>
        </p:txBody>
      </p:sp>
    </p:spTree>
    <p:extLst>
      <p:ext uri="{BB962C8B-B14F-4D97-AF65-F5344CB8AC3E}">
        <p14:creationId xmlns:p14="http://schemas.microsoft.com/office/powerpoint/2010/main" val="888481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Trimming data </a:t>
            </a:r>
          </a:p>
        </p:txBody>
      </p:sp>
      <p:sp>
        <p:nvSpPr>
          <p:cNvPr id="3" name="TextBox 2"/>
          <p:cNvSpPr txBox="1"/>
          <p:nvPr/>
        </p:nvSpPr>
        <p:spPr>
          <a:xfrm>
            <a:off x="223024" y="1315844"/>
            <a:ext cx="11418849" cy="2308324"/>
          </a:xfrm>
          <a:prstGeom prst="rect">
            <a:avLst/>
          </a:prstGeom>
          <a:noFill/>
        </p:spPr>
        <p:txBody>
          <a:bodyPr wrap="square" rtlCol="0">
            <a:spAutoFit/>
          </a:bodyPr>
          <a:lstStyle/>
          <a:p>
            <a:pPr marL="285750" indent="-285750">
              <a:buFont typeface="Arial" charset="0"/>
              <a:buChar char="•"/>
            </a:pPr>
            <a:r>
              <a:rPr lang="en-US" sz="2400" dirty="0"/>
              <a:t>We often add barcodes and adaptors to libraries, to help us identify which sample the reads belong to when they are mixed</a:t>
            </a:r>
          </a:p>
          <a:p>
            <a:pPr marL="285750" indent="-285750">
              <a:buFont typeface="Arial" charset="0"/>
              <a:buChar char="•"/>
            </a:pPr>
            <a:r>
              <a:rPr lang="en-US" sz="2400" dirty="0"/>
              <a:t>We know the sequences of these adaptors, which means that we often remove them We can also remove poor quality bases based on their PHRED score because the quality score at the end of reads is often worse than the middle of the read. </a:t>
            </a:r>
          </a:p>
          <a:p>
            <a:pPr marL="285750" indent="-285750">
              <a:buFont typeface="Arial" charset="0"/>
              <a:buChar char="•"/>
            </a:pPr>
            <a:r>
              <a:rPr lang="en-US" sz="2400" dirty="0"/>
              <a:t>We can do this using </a:t>
            </a:r>
            <a:r>
              <a:rPr lang="en-US" sz="2400" b="1" dirty="0" err="1"/>
              <a:t>cutadapt</a:t>
            </a:r>
            <a:r>
              <a:rPr lang="en-US" sz="2400" b="1" dirty="0"/>
              <a:t> </a:t>
            </a:r>
          </a:p>
        </p:txBody>
      </p:sp>
      <p:sp>
        <p:nvSpPr>
          <p:cNvPr id="8" name="Rectangle 7"/>
          <p:cNvSpPr/>
          <p:nvPr/>
        </p:nvSpPr>
        <p:spPr>
          <a:xfrm>
            <a:off x="446049" y="3978315"/>
            <a:ext cx="5649951" cy="2308324"/>
          </a:xfrm>
          <a:prstGeom prst="rect">
            <a:avLst/>
          </a:prstGeom>
        </p:spPr>
        <p:txBody>
          <a:bodyPr wrap="square">
            <a:spAutoFit/>
          </a:bodyPr>
          <a:lstStyle/>
          <a:p>
            <a:r>
              <a:rPr lang="en-US" sz="2400" b="1" dirty="0" err="1">
                <a:solidFill>
                  <a:srgbClr val="C00000"/>
                </a:solidFill>
              </a:rPr>
              <a:t>cutadapt</a:t>
            </a:r>
            <a:r>
              <a:rPr lang="en-US" sz="2400" b="1" dirty="0">
                <a:solidFill>
                  <a:srgbClr val="C00000"/>
                </a:solidFill>
              </a:rPr>
              <a:t> -q 20 --pair-filter=any \</a:t>
            </a:r>
          </a:p>
          <a:p>
            <a:r>
              <a:rPr lang="en-US" sz="2400" b="1" dirty="0">
                <a:solidFill>
                  <a:srgbClr val="C00000"/>
                </a:solidFill>
              </a:rPr>
              <a:t> -o Sample1_R1_fastq.q20.gz \ </a:t>
            </a:r>
          </a:p>
          <a:p>
            <a:r>
              <a:rPr lang="en-US" sz="2400" b="1" dirty="0">
                <a:solidFill>
                  <a:srgbClr val="C00000"/>
                </a:solidFill>
              </a:rPr>
              <a:t>-p Sample1_R2_fastq.q20.gz \ </a:t>
            </a:r>
          </a:p>
          <a:p>
            <a:r>
              <a:rPr lang="en-US" sz="2400" b="1" dirty="0">
                <a:solidFill>
                  <a:srgbClr val="C00000"/>
                </a:solidFill>
              </a:rPr>
              <a:t>Sample1_R1.fastq.gz \ </a:t>
            </a:r>
          </a:p>
          <a:p>
            <a:r>
              <a:rPr lang="en-US" sz="2400" b="1" dirty="0">
                <a:solidFill>
                  <a:srgbClr val="C00000"/>
                </a:solidFill>
              </a:rPr>
              <a:t>Sample1_R2.fastq.gz \ </a:t>
            </a:r>
          </a:p>
          <a:p>
            <a:r>
              <a:rPr lang="en-US" sz="2400" b="1" dirty="0">
                <a:solidFill>
                  <a:srgbClr val="C00000"/>
                </a:solidFill>
              </a:rPr>
              <a:t>&gt; Sample1_R1.fastq.gz.log &amp;</a:t>
            </a:r>
          </a:p>
        </p:txBody>
      </p:sp>
      <p:sp>
        <p:nvSpPr>
          <p:cNvPr id="12" name="TextBox 11"/>
          <p:cNvSpPr txBox="1"/>
          <p:nvPr/>
        </p:nvSpPr>
        <p:spPr>
          <a:xfrm>
            <a:off x="6096000" y="4609257"/>
            <a:ext cx="5083636" cy="523220"/>
          </a:xfrm>
          <a:prstGeom prst="rect">
            <a:avLst/>
          </a:prstGeom>
          <a:noFill/>
        </p:spPr>
        <p:txBody>
          <a:bodyPr wrap="none" rtlCol="0">
            <a:spAutoFit/>
          </a:bodyPr>
          <a:lstStyle/>
          <a:p>
            <a:r>
              <a:rPr lang="en-US" sz="2800" b="1" dirty="0"/>
              <a:t>What does this command mean?</a:t>
            </a:r>
          </a:p>
        </p:txBody>
      </p:sp>
    </p:spTree>
    <p:extLst>
      <p:ext uri="{BB962C8B-B14F-4D97-AF65-F5344CB8AC3E}">
        <p14:creationId xmlns:p14="http://schemas.microsoft.com/office/powerpoint/2010/main" val="59021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Trimming data </a:t>
            </a:r>
          </a:p>
        </p:txBody>
      </p:sp>
      <p:sp>
        <p:nvSpPr>
          <p:cNvPr id="8" name="Rectangle 7"/>
          <p:cNvSpPr/>
          <p:nvPr/>
        </p:nvSpPr>
        <p:spPr>
          <a:xfrm>
            <a:off x="408878" y="2208600"/>
            <a:ext cx="5649951" cy="3046988"/>
          </a:xfrm>
          <a:prstGeom prst="rect">
            <a:avLst/>
          </a:prstGeom>
        </p:spPr>
        <p:txBody>
          <a:bodyPr wrap="square">
            <a:spAutoFit/>
          </a:bodyPr>
          <a:lstStyle/>
          <a:p>
            <a:r>
              <a:rPr lang="en-US" sz="3200" b="1" dirty="0" err="1">
                <a:solidFill>
                  <a:srgbClr val="C00000"/>
                </a:solidFill>
              </a:rPr>
              <a:t>cutadapt</a:t>
            </a:r>
            <a:r>
              <a:rPr lang="en-US" sz="3200" b="1" dirty="0">
                <a:solidFill>
                  <a:srgbClr val="C00000"/>
                </a:solidFill>
              </a:rPr>
              <a:t> -q 20 --pair-filter=any \</a:t>
            </a:r>
          </a:p>
          <a:p>
            <a:r>
              <a:rPr lang="en-US" sz="3200" b="1" dirty="0">
                <a:solidFill>
                  <a:srgbClr val="C00000"/>
                </a:solidFill>
              </a:rPr>
              <a:t> -o Sample1_R1_fastq.q20.gz \ </a:t>
            </a:r>
          </a:p>
          <a:p>
            <a:r>
              <a:rPr lang="en-US" sz="3200" b="1" dirty="0">
                <a:solidFill>
                  <a:srgbClr val="C00000"/>
                </a:solidFill>
              </a:rPr>
              <a:t>-p Sample1_R2_fastq.q20.gz \ </a:t>
            </a:r>
          </a:p>
          <a:p>
            <a:r>
              <a:rPr lang="en-US" sz="3200" b="1" dirty="0">
                <a:solidFill>
                  <a:srgbClr val="C00000"/>
                </a:solidFill>
              </a:rPr>
              <a:t>Sample1_R1.fastq.gz \ </a:t>
            </a:r>
          </a:p>
          <a:p>
            <a:r>
              <a:rPr lang="en-US" sz="3200" b="1" dirty="0">
                <a:solidFill>
                  <a:srgbClr val="C00000"/>
                </a:solidFill>
              </a:rPr>
              <a:t>Sample1_R2.fastq.gz \ </a:t>
            </a:r>
          </a:p>
          <a:p>
            <a:r>
              <a:rPr lang="en-US" sz="3200" b="1" dirty="0">
                <a:solidFill>
                  <a:srgbClr val="C00000"/>
                </a:solidFill>
              </a:rPr>
              <a:t>&gt; Sample1_R1.fastq.gz.log &amp;</a:t>
            </a:r>
          </a:p>
        </p:txBody>
      </p:sp>
      <p:sp>
        <p:nvSpPr>
          <p:cNvPr id="12" name="TextBox 11"/>
          <p:cNvSpPr txBox="1"/>
          <p:nvPr/>
        </p:nvSpPr>
        <p:spPr>
          <a:xfrm>
            <a:off x="408878" y="1261983"/>
            <a:ext cx="5778570" cy="584775"/>
          </a:xfrm>
          <a:prstGeom prst="rect">
            <a:avLst/>
          </a:prstGeom>
          <a:noFill/>
        </p:spPr>
        <p:txBody>
          <a:bodyPr wrap="none" rtlCol="0">
            <a:spAutoFit/>
          </a:bodyPr>
          <a:lstStyle/>
          <a:p>
            <a:r>
              <a:rPr lang="en-US" sz="3200" b="1" dirty="0"/>
              <a:t>What does this command mean?</a:t>
            </a:r>
          </a:p>
        </p:txBody>
      </p:sp>
      <p:sp>
        <p:nvSpPr>
          <p:cNvPr id="4" name="TextBox 3"/>
          <p:cNvSpPr txBox="1"/>
          <p:nvPr/>
        </p:nvSpPr>
        <p:spPr>
          <a:xfrm>
            <a:off x="7292898" y="1377603"/>
            <a:ext cx="4505093" cy="830997"/>
          </a:xfrm>
          <a:prstGeom prst="rect">
            <a:avLst/>
          </a:prstGeom>
          <a:noFill/>
        </p:spPr>
        <p:txBody>
          <a:bodyPr wrap="square" rtlCol="0">
            <a:spAutoFit/>
          </a:bodyPr>
          <a:lstStyle/>
          <a:p>
            <a:r>
              <a:rPr lang="en-US" sz="2400" b="1" dirty="0"/>
              <a:t>\ allows the command to run onto the next line </a:t>
            </a:r>
          </a:p>
        </p:txBody>
      </p:sp>
      <p:sp>
        <p:nvSpPr>
          <p:cNvPr id="5" name="TextBox 4"/>
          <p:cNvSpPr txBox="1"/>
          <p:nvPr/>
        </p:nvSpPr>
        <p:spPr>
          <a:xfrm>
            <a:off x="7292898" y="2430966"/>
            <a:ext cx="4505093" cy="830997"/>
          </a:xfrm>
          <a:prstGeom prst="rect">
            <a:avLst/>
          </a:prstGeom>
          <a:noFill/>
        </p:spPr>
        <p:txBody>
          <a:bodyPr wrap="square" rtlCol="0">
            <a:spAutoFit/>
          </a:bodyPr>
          <a:lstStyle/>
          <a:p>
            <a:r>
              <a:rPr lang="en-US" sz="2400" b="1" dirty="0"/>
              <a:t>&amp; means this command will run in the background </a:t>
            </a:r>
          </a:p>
        </p:txBody>
      </p:sp>
      <p:sp>
        <p:nvSpPr>
          <p:cNvPr id="6" name="TextBox 5"/>
          <p:cNvSpPr txBox="1"/>
          <p:nvPr/>
        </p:nvSpPr>
        <p:spPr>
          <a:xfrm>
            <a:off x="7292897" y="3484329"/>
            <a:ext cx="4505093" cy="1200329"/>
          </a:xfrm>
          <a:prstGeom prst="rect">
            <a:avLst/>
          </a:prstGeom>
          <a:noFill/>
        </p:spPr>
        <p:txBody>
          <a:bodyPr wrap="square" rtlCol="0">
            <a:spAutoFit/>
          </a:bodyPr>
          <a:lstStyle/>
          <a:p>
            <a:r>
              <a:rPr lang="en-US" sz="2400" b="1" dirty="0"/>
              <a:t>--pair-filter=any</a:t>
            </a:r>
          </a:p>
          <a:p>
            <a:r>
              <a:rPr lang="en-US" sz="2400" b="1" dirty="0"/>
              <a:t>Means that if one read is removed, it’s pair is also removed</a:t>
            </a:r>
          </a:p>
        </p:txBody>
      </p:sp>
      <p:sp>
        <p:nvSpPr>
          <p:cNvPr id="7" name="TextBox 6"/>
          <p:cNvSpPr txBox="1"/>
          <p:nvPr/>
        </p:nvSpPr>
        <p:spPr>
          <a:xfrm>
            <a:off x="7292897" y="4907024"/>
            <a:ext cx="4393580" cy="1200329"/>
          </a:xfrm>
          <a:prstGeom prst="rect">
            <a:avLst/>
          </a:prstGeom>
          <a:noFill/>
        </p:spPr>
        <p:txBody>
          <a:bodyPr wrap="square" rtlCol="0">
            <a:spAutoFit/>
          </a:bodyPr>
          <a:lstStyle/>
          <a:p>
            <a:r>
              <a:rPr lang="en-US" sz="2400" b="1" dirty="0"/>
              <a:t>-o –p tells us what to call the trimmed outputs of the R1 and R2 files </a:t>
            </a:r>
          </a:p>
        </p:txBody>
      </p:sp>
    </p:spTree>
    <p:extLst>
      <p:ext uri="{BB962C8B-B14F-4D97-AF65-F5344CB8AC3E}">
        <p14:creationId xmlns:p14="http://schemas.microsoft.com/office/powerpoint/2010/main" val="284849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Short read alignment </a:t>
            </a:r>
          </a:p>
        </p:txBody>
      </p:sp>
      <p:sp>
        <p:nvSpPr>
          <p:cNvPr id="3" name="TextBox 2"/>
          <p:cNvSpPr txBox="1"/>
          <p:nvPr/>
        </p:nvSpPr>
        <p:spPr>
          <a:xfrm>
            <a:off x="178592" y="961697"/>
            <a:ext cx="11834816" cy="5170646"/>
          </a:xfrm>
          <a:prstGeom prst="rect">
            <a:avLst/>
          </a:prstGeom>
          <a:noFill/>
        </p:spPr>
        <p:txBody>
          <a:bodyPr wrap="square" rtlCol="0">
            <a:spAutoFit/>
          </a:bodyPr>
          <a:lstStyle/>
          <a:p>
            <a:r>
              <a:rPr lang="en-US" sz="2400" b="1" dirty="0"/>
              <a:t>We will be aligning our trimmed sequences to a reference using the short read aligner BWA</a:t>
            </a:r>
          </a:p>
          <a:p>
            <a:r>
              <a:rPr lang="en-US" sz="2400" b="1" dirty="0"/>
              <a:t>The manual for this can be found here: </a:t>
            </a:r>
            <a:r>
              <a:rPr lang="en-US" sz="2400" b="1" dirty="0">
                <a:hlinkClick r:id="rId2"/>
              </a:rPr>
              <a:t>http://bio-bwa.sourceforge.net/bwa.shtml</a:t>
            </a:r>
            <a:endParaRPr lang="en-US" sz="2400" b="1" dirty="0"/>
          </a:p>
          <a:p>
            <a:endParaRPr lang="en-US" sz="2400" dirty="0"/>
          </a:p>
          <a:p>
            <a:r>
              <a:rPr lang="en-US" sz="2400" dirty="0"/>
              <a:t>We first need to index the reference:</a:t>
            </a:r>
          </a:p>
          <a:p>
            <a:r>
              <a:rPr lang="en-US" sz="2400" b="1" dirty="0" err="1"/>
              <a:t>bwa</a:t>
            </a:r>
            <a:r>
              <a:rPr lang="en-US" sz="2400" b="1" dirty="0"/>
              <a:t> index </a:t>
            </a:r>
            <a:r>
              <a:rPr lang="en-US" sz="2400" b="1" dirty="0" err="1"/>
              <a:t>reference.fasta</a:t>
            </a:r>
            <a:r>
              <a:rPr lang="en-US" sz="2400" b="1" dirty="0"/>
              <a:t> &amp; </a:t>
            </a:r>
          </a:p>
          <a:p>
            <a:endParaRPr lang="en-US" sz="2400" b="1" dirty="0"/>
          </a:p>
          <a:p>
            <a:r>
              <a:rPr lang="en-US" sz="2400" dirty="0"/>
              <a:t>This generates multiple index files which allow BWA to quickly refer to the reference while it is doing the alignments</a:t>
            </a:r>
          </a:p>
          <a:p>
            <a:endParaRPr lang="en-US" sz="2400" b="1" dirty="0"/>
          </a:p>
          <a:p>
            <a:r>
              <a:rPr lang="en-US" sz="2400" dirty="0"/>
              <a:t>We will then perform the alignment using the R1 and R2 read files and generate a SAM file</a:t>
            </a:r>
          </a:p>
          <a:p>
            <a:endParaRPr lang="en-US" sz="2400" b="1" dirty="0"/>
          </a:p>
          <a:p>
            <a:r>
              <a:rPr lang="en-US" sz="2400" b="1" dirty="0" err="1"/>
              <a:t>bwa</a:t>
            </a:r>
            <a:r>
              <a:rPr lang="en-US" sz="2400" b="1" dirty="0"/>
              <a:t> mem -t 2  -R '@RG\tID:S1\tSM:S1\</a:t>
            </a:r>
            <a:r>
              <a:rPr lang="en-US" sz="2400" b="1" dirty="0" err="1"/>
              <a:t>tPL:Illumina</a:t>
            </a:r>
            <a:r>
              <a:rPr lang="en-US" sz="2400" b="1" dirty="0"/>
              <a:t>’ </a:t>
            </a:r>
            <a:r>
              <a:rPr lang="en-US" sz="2400" b="1" dirty="0" err="1"/>
              <a:t>reference.fasta</a:t>
            </a:r>
            <a:r>
              <a:rPr lang="en-US" sz="2400" b="1" dirty="0"/>
              <a:t>  Sample1_R1_fastq.q20.gz Sample1_R2_fastq.q20.gz  &gt; Sample1.q20.sam &amp; </a:t>
            </a:r>
          </a:p>
          <a:p>
            <a:endParaRPr lang="en-US" dirty="0"/>
          </a:p>
        </p:txBody>
      </p:sp>
    </p:spTree>
    <p:extLst>
      <p:ext uri="{BB962C8B-B14F-4D97-AF65-F5344CB8AC3E}">
        <p14:creationId xmlns:p14="http://schemas.microsoft.com/office/powerpoint/2010/main" val="860810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SAMTOOLS</a:t>
            </a:r>
          </a:p>
        </p:txBody>
      </p:sp>
      <p:sp>
        <p:nvSpPr>
          <p:cNvPr id="3" name="TextBox 2"/>
          <p:cNvSpPr txBox="1"/>
          <p:nvPr/>
        </p:nvSpPr>
        <p:spPr>
          <a:xfrm>
            <a:off x="200722" y="1226634"/>
            <a:ext cx="11991278" cy="5078313"/>
          </a:xfrm>
          <a:prstGeom prst="rect">
            <a:avLst/>
          </a:prstGeom>
          <a:noFill/>
        </p:spPr>
        <p:txBody>
          <a:bodyPr wrap="square" rtlCol="0">
            <a:spAutoFit/>
          </a:bodyPr>
          <a:lstStyle/>
          <a:p>
            <a:r>
              <a:rPr lang="en-US" sz="2400" dirty="0"/>
              <a:t>Samtools is a utilities package that allows us to analyse and edit SAM and BAM files. This is now part of a greater package, </a:t>
            </a:r>
            <a:r>
              <a:rPr lang="en-US" sz="2400" dirty="0" err="1"/>
              <a:t>htslib</a:t>
            </a:r>
            <a:r>
              <a:rPr lang="en-US" sz="2400" dirty="0"/>
              <a:t>, which has additional tools that are useful for sequencing analysis</a:t>
            </a:r>
          </a:p>
          <a:p>
            <a:r>
              <a:rPr lang="en-US" sz="2400" dirty="0">
                <a:hlinkClick r:id="rId3"/>
              </a:rPr>
              <a:t>http://www.htslib.org/doc/#manual-pages</a:t>
            </a:r>
            <a:endParaRPr lang="en-US" sz="2400" dirty="0"/>
          </a:p>
          <a:p>
            <a:endParaRPr lang="en-US" sz="2400" dirty="0"/>
          </a:p>
          <a:p>
            <a:r>
              <a:rPr lang="en-US" sz="2400" dirty="0"/>
              <a:t>In the workshop we will be using a few of these key tools within the samtools </a:t>
            </a:r>
            <a:r>
              <a:rPr lang="en-US" sz="2400" dirty="0" err="1"/>
              <a:t>pacakge</a:t>
            </a:r>
            <a:endParaRPr lang="en-US" sz="2400" dirty="0"/>
          </a:p>
          <a:p>
            <a:endParaRPr lang="en-US" sz="2400" dirty="0"/>
          </a:p>
          <a:p>
            <a:r>
              <a:rPr lang="en-US" sz="2400" dirty="0"/>
              <a:t>We can load the samtools package and look at the manual with the following commands </a:t>
            </a:r>
          </a:p>
          <a:p>
            <a:endParaRPr lang="en-US" sz="2400" b="1" dirty="0">
              <a:solidFill>
                <a:srgbClr val="C00000"/>
              </a:solidFill>
            </a:endParaRPr>
          </a:p>
          <a:p>
            <a:r>
              <a:rPr lang="en-US" sz="2400" b="1" dirty="0">
                <a:solidFill>
                  <a:srgbClr val="C00000"/>
                </a:solidFill>
              </a:rPr>
              <a:t>module load samtools </a:t>
            </a:r>
          </a:p>
          <a:p>
            <a:endParaRPr lang="en-US" sz="2400" b="1" dirty="0">
              <a:solidFill>
                <a:srgbClr val="C00000"/>
              </a:solidFill>
            </a:endParaRPr>
          </a:p>
          <a:p>
            <a:r>
              <a:rPr lang="en-US" sz="2400" b="1" dirty="0">
                <a:solidFill>
                  <a:srgbClr val="C00000"/>
                </a:solidFill>
              </a:rPr>
              <a:t>samtools  </a:t>
            </a:r>
          </a:p>
          <a:p>
            <a:endParaRPr lang="en-US" dirty="0"/>
          </a:p>
          <a:p>
            <a:endParaRPr lang="en-US" dirty="0"/>
          </a:p>
        </p:txBody>
      </p:sp>
      <p:pic>
        <p:nvPicPr>
          <p:cNvPr id="4" name="Picture 3">
            <a:extLst>
              <a:ext uri="{FF2B5EF4-FFF2-40B4-BE49-F238E27FC236}">
                <a16:creationId xmlns:a16="http://schemas.microsoft.com/office/drawing/2014/main" id="{DB6CE6CF-559C-324F-8383-D91746CB6214}"/>
              </a:ext>
            </a:extLst>
          </p:cNvPr>
          <p:cNvPicPr>
            <a:picLocks noChangeAspect="1"/>
          </p:cNvPicPr>
          <p:nvPr/>
        </p:nvPicPr>
        <p:blipFill>
          <a:blip r:embed="rId4"/>
          <a:stretch>
            <a:fillRect/>
          </a:stretch>
        </p:blipFill>
        <p:spPr>
          <a:xfrm>
            <a:off x="8070259" y="6194811"/>
            <a:ext cx="1190353" cy="450404"/>
          </a:xfrm>
          <a:prstGeom prst="rect">
            <a:avLst/>
          </a:prstGeom>
        </p:spPr>
      </p:pic>
      <p:pic>
        <p:nvPicPr>
          <p:cNvPr id="5" name="Picture 4">
            <a:extLst>
              <a:ext uri="{FF2B5EF4-FFF2-40B4-BE49-F238E27FC236}">
                <a16:creationId xmlns:a16="http://schemas.microsoft.com/office/drawing/2014/main" id="{0E4D1828-F4B7-514E-9256-F0841E81D476}"/>
              </a:ext>
            </a:extLst>
          </p:cNvPr>
          <p:cNvPicPr>
            <a:picLocks noChangeAspect="1"/>
          </p:cNvPicPr>
          <p:nvPr/>
        </p:nvPicPr>
        <p:blipFill>
          <a:blip r:embed="rId5"/>
          <a:stretch>
            <a:fillRect/>
          </a:stretch>
        </p:blipFill>
        <p:spPr>
          <a:xfrm>
            <a:off x="11414683" y="6143136"/>
            <a:ext cx="553754" cy="553754"/>
          </a:xfrm>
          <a:prstGeom prst="rect">
            <a:avLst/>
          </a:prstGeom>
        </p:spPr>
      </p:pic>
      <p:pic>
        <p:nvPicPr>
          <p:cNvPr id="6" name="Picture 5">
            <a:extLst>
              <a:ext uri="{FF2B5EF4-FFF2-40B4-BE49-F238E27FC236}">
                <a16:creationId xmlns:a16="http://schemas.microsoft.com/office/drawing/2014/main" id="{7228FB49-78ED-B24D-9C43-33AE09BECCAF}"/>
              </a:ext>
            </a:extLst>
          </p:cNvPr>
          <p:cNvPicPr>
            <a:picLocks noChangeAspect="1"/>
          </p:cNvPicPr>
          <p:nvPr/>
        </p:nvPicPr>
        <p:blipFill>
          <a:blip r:embed="rId6"/>
          <a:stretch>
            <a:fillRect/>
          </a:stretch>
        </p:blipFill>
        <p:spPr>
          <a:xfrm>
            <a:off x="9410404" y="6126849"/>
            <a:ext cx="586328" cy="586328"/>
          </a:xfrm>
          <a:prstGeom prst="rect">
            <a:avLst/>
          </a:prstGeom>
        </p:spPr>
      </p:pic>
      <p:pic>
        <p:nvPicPr>
          <p:cNvPr id="7" name="Picture 6">
            <a:extLst>
              <a:ext uri="{FF2B5EF4-FFF2-40B4-BE49-F238E27FC236}">
                <a16:creationId xmlns:a16="http://schemas.microsoft.com/office/drawing/2014/main" id="{23E8C732-0D91-1043-993F-50E8FB4C6C13}"/>
              </a:ext>
            </a:extLst>
          </p:cNvPr>
          <p:cNvPicPr>
            <a:picLocks noChangeAspect="1"/>
          </p:cNvPicPr>
          <p:nvPr/>
        </p:nvPicPr>
        <p:blipFill>
          <a:blip r:embed="rId7"/>
          <a:stretch>
            <a:fillRect/>
          </a:stretch>
        </p:blipFill>
        <p:spPr>
          <a:xfrm>
            <a:off x="10146524" y="6148565"/>
            <a:ext cx="1118367" cy="542897"/>
          </a:xfrm>
          <a:prstGeom prst="rect">
            <a:avLst/>
          </a:prstGeom>
        </p:spPr>
      </p:pic>
    </p:spTree>
    <p:extLst>
      <p:ext uri="{BB962C8B-B14F-4D97-AF65-F5344CB8AC3E}">
        <p14:creationId xmlns:p14="http://schemas.microsoft.com/office/powerpoint/2010/main" val="1718335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SAMTOOLS</a:t>
            </a:r>
          </a:p>
        </p:txBody>
      </p:sp>
      <p:sp>
        <p:nvSpPr>
          <p:cNvPr id="3" name="TextBox 2"/>
          <p:cNvSpPr txBox="1"/>
          <p:nvPr/>
        </p:nvSpPr>
        <p:spPr>
          <a:xfrm>
            <a:off x="200722" y="961697"/>
            <a:ext cx="11991278" cy="6340197"/>
          </a:xfrm>
          <a:prstGeom prst="rect">
            <a:avLst/>
          </a:prstGeom>
          <a:noFill/>
        </p:spPr>
        <p:txBody>
          <a:bodyPr wrap="square" rtlCol="0">
            <a:spAutoFit/>
          </a:bodyPr>
          <a:lstStyle/>
          <a:p>
            <a:r>
              <a:rPr lang="en-US" sz="2400" dirty="0"/>
              <a:t>Here are some of the key </a:t>
            </a:r>
            <a:r>
              <a:rPr lang="en-US" sz="2400" dirty="0" err="1"/>
              <a:t>samtools</a:t>
            </a:r>
            <a:r>
              <a:rPr lang="en-US" sz="2400" dirty="0"/>
              <a:t> functions we will be using </a:t>
            </a:r>
          </a:p>
          <a:p>
            <a:endParaRPr lang="en-US" sz="2400" dirty="0"/>
          </a:p>
          <a:p>
            <a:r>
              <a:rPr lang="en-US" sz="2400" b="1" dirty="0" err="1">
                <a:solidFill>
                  <a:srgbClr val="C00000"/>
                </a:solidFill>
              </a:rPr>
              <a:t>samtools</a:t>
            </a:r>
            <a:r>
              <a:rPr lang="en-US" sz="2400" b="1" dirty="0">
                <a:solidFill>
                  <a:srgbClr val="C00000"/>
                </a:solidFill>
              </a:rPr>
              <a:t> view </a:t>
            </a:r>
          </a:p>
          <a:p>
            <a:endParaRPr lang="en-US" sz="2000" dirty="0"/>
          </a:p>
          <a:p>
            <a:r>
              <a:rPr lang="en-US" sz="2000" dirty="0"/>
              <a:t>This allows us to open and read a BAM file, it also allows us to look at just a section of the file, such as the header</a:t>
            </a:r>
          </a:p>
          <a:p>
            <a:endParaRPr lang="en-US" sz="2400" dirty="0"/>
          </a:p>
          <a:p>
            <a:r>
              <a:rPr lang="en-US" sz="2400" b="1" dirty="0" err="1">
                <a:solidFill>
                  <a:srgbClr val="C00000"/>
                </a:solidFill>
              </a:rPr>
              <a:t>samtools</a:t>
            </a:r>
            <a:r>
              <a:rPr lang="en-US" sz="2400" b="1" dirty="0">
                <a:solidFill>
                  <a:srgbClr val="C00000"/>
                </a:solidFill>
              </a:rPr>
              <a:t> sort</a:t>
            </a:r>
          </a:p>
          <a:p>
            <a:endParaRPr lang="en-US" sz="2400" dirty="0"/>
          </a:p>
          <a:p>
            <a:r>
              <a:rPr lang="en-US" sz="2000" dirty="0"/>
              <a:t>This allows us to sort the alignments</a:t>
            </a:r>
          </a:p>
          <a:p>
            <a:endParaRPr lang="en-US" sz="2400" dirty="0"/>
          </a:p>
          <a:p>
            <a:r>
              <a:rPr lang="en-US" sz="2400" b="1" dirty="0" err="1">
                <a:solidFill>
                  <a:srgbClr val="C00000"/>
                </a:solidFill>
              </a:rPr>
              <a:t>samtools</a:t>
            </a:r>
            <a:r>
              <a:rPr lang="en-US" sz="2400" b="1" dirty="0">
                <a:solidFill>
                  <a:srgbClr val="C00000"/>
                </a:solidFill>
              </a:rPr>
              <a:t> </a:t>
            </a:r>
            <a:r>
              <a:rPr lang="en-US" sz="2400" b="1" dirty="0" err="1">
                <a:solidFill>
                  <a:srgbClr val="C00000"/>
                </a:solidFill>
              </a:rPr>
              <a:t>flagstat</a:t>
            </a:r>
            <a:endParaRPr lang="en-US" sz="2400" b="1" dirty="0">
              <a:solidFill>
                <a:srgbClr val="C00000"/>
              </a:solidFill>
            </a:endParaRPr>
          </a:p>
          <a:p>
            <a:endParaRPr lang="en-US" sz="2400" b="1" dirty="0">
              <a:solidFill>
                <a:srgbClr val="C00000"/>
              </a:solidFill>
            </a:endParaRPr>
          </a:p>
          <a:p>
            <a:r>
              <a:rPr lang="en-US" sz="2400" b="1" dirty="0" err="1">
                <a:solidFill>
                  <a:srgbClr val="C00000"/>
                </a:solidFill>
              </a:rPr>
              <a:t>samtools</a:t>
            </a:r>
            <a:r>
              <a:rPr lang="en-US" sz="2400" b="1" dirty="0">
                <a:solidFill>
                  <a:srgbClr val="C00000"/>
                </a:solidFill>
              </a:rPr>
              <a:t> stats </a:t>
            </a:r>
          </a:p>
          <a:p>
            <a:endParaRPr lang="en-US" sz="2400" dirty="0"/>
          </a:p>
          <a:p>
            <a:r>
              <a:rPr lang="en-US" sz="2000" dirty="0"/>
              <a:t>Either of these commands allows us to perform simple summary statistics on the BAM files </a:t>
            </a:r>
          </a:p>
          <a:p>
            <a:endParaRPr lang="en-US" dirty="0"/>
          </a:p>
          <a:p>
            <a:endParaRPr lang="en-US" dirty="0"/>
          </a:p>
          <a:p>
            <a:endParaRPr lang="en-US" dirty="0"/>
          </a:p>
        </p:txBody>
      </p:sp>
    </p:spTree>
    <p:extLst>
      <p:ext uri="{BB962C8B-B14F-4D97-AF65-F5344CB8AC3E}">
        <p14:creationId xmlns:p14="http://schemas.microsoft.com/office/powerpoint/2010/main" val="435233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lstStyle/>
          <a:p>
            <a:r>
              <a:rPr lang="en-US" b="1" dirty="0">
                <a:solidFill>
                  <a:schemeClr val="bg1"/>
                </a:solidFill>
                <a:latin typeface="Arial" panose="020B0604020202020204" pitchFamily="34" charset="0"/>
                <a:cs typeface="Arial" panose="020B0604020202020204" pitchFamily="34" charset="0"/>
              </a:rPr>
              <a:t>Lecture 3</a:t>
            </a:r>
          </a:p>
        </p:txBody>
      </p:sp>
      <p:sp>
        <p:nvSpPr>
          <p:cNvPr id="3" name="Subtitle 2">
            <a:extLst>
              <a:ext uri="{FF2B5EF4-FFF2-40B4-BE49-F238E27FC236}">
                <a16:creationId xmlns:a16="http://schemas.microsoft.com/office/drawing/2014/main" id="{8BA4435D-4E3B-3E44-A523-A14FD5648275}"/>
              </a:ext>
            </a:extLst>
          </p:cNvPr>
          <p:cNvSpPr>
            <a:spLocks noGrp="1"/>
          </p:cNvSpPr>
          <p:nvPr>
            <p:ph type="subTitle" idx="1"/>
          </p:nvPr>
        </p:nvSpPr>
        <p:spPr/>
        <p:txBody>
          <a:bodyPr>
            <a:normAutofit/>
          </a:bodyPr>
          <a:lstStyle/>
          <a:p>
            <a:r>
              <a:rPr lang="en-US" sz="3600" dirty="0">
                <a:latin typeface="Arial" panose="020B0604020202020204" pitchFamily="34" charset="0"/>
                <a:cs typeface="Arial" panose="020B0604020202020204" pitchFamily="34" charset="0"/>
              </a:rPr>
              <a:t>Processing NGS data files and file processing </a:t>
            </a:r>
          </a:p>
        </p:txBody>
      </p:sp>
      <p:pic>
        <p:nvPicPr>
          <p:cNvPr id="8" name="Picture 7">
            <a:extLst>
              <a:ext uri="{FF2B5EF4-FFF2-40B4-BE49-F238E27FC236}">
                <a16:creationId xmlns:a16="http://schemas.microsoft.com/office/drawing/2014/main" id="{0840D148-40C0-B548-AC7B-054FB4198DC6}"/>
              </a:ext>
            </a:extLst>
          </p:cNvPr>
          <p:cNvPicPr>
            <a:picLocks noChangeAspect="1"/>
          </p:cNvPicPr>
          <p:nvPr/>
        </p:nvPicPr>
        <p:blipFill>
          <a:blip r:embed="rId2"/>
          <a:stretch>
            <a:fillRect/>
          </a:stretch>
        </p:blipFill>
        <p:spPr>
          <a:xfrm>
            <a:off x="8070259" y="6194811"/>
            <a:ext cx="1190353" cy="450404"/>
          </a:xfrm>
          <a:prstGeom prst="rect">
            <a:avLst/>
          </a:prstGeom>
        </p:spPr>
      </p:pic>
      <p:pic>
        <p:nvPicPr>
          <p:cNvPr id="9" name="Picture 8">
            <a:extLst>
              <a:ext uri="{FF2B5EF4-FFF2-40B4-BE49-F238E27FC236}">
                <a16:creationId xmlns:a16="http://schemas.microsoft.com/office/drawing/2014/main" id="{5149FB4A-F1B9-EF4D-9711-86168761866C}"/>
              </a:ext>
            </a:extLst>
          </p:cNvPr>
          <p:cNvPicPr>
            <a:picLocks noChangeAspect="1"/>
          </p:cNvPicPr>
          <p:nvPr/>
        </p:nvPicPr>
        <p:blipFill>
          <a:blip r:embed="rId3"/>
          <a:stretch>
            <a:fillRect/>
          </a:stretch>
        </p:blipFill>
        <p:spPr>
          <a:xfrm>
            <a:off x="11414683" y="6143136"/>
            <a:ext cx="553754" cy="553754"/>
          </a:xfrm>
          <a:prstGeom prst="rect">
            <a:avLst/>
          </a:prstGeom>
        </p:spPr>
      </p:pic>
      <p:pic>
        <p:nvPicPr>
          <p:cNvPr id="10" name="Picture 9">
            <a:extLst>
              <a:ext uri="{FF2B5EF4-FFF2-40B4-BE49-F238E27FC236}">
                <a16:creationId xmlns:a16="http://schemas.microsoft.com/office/drawing/2014/main" id="{D107F166-BE2C-FC4E-A3F1-788A84E3E8AE}"/>
              </a:ext>
            </a:extLst>
          </p:cNvPr>
          <p:cNvPicPr>
            <a:picLocks noChangeAspect="1"/>
          </p:cNvPicPr>
          <p:nvPr/>
        </p:nvPicPr>
        <p:blipFill>
          <a:blip r:embed="rId4"/>
          <a:stretch>
            <a:fillRect/>
          </a:stretch>
        </p:blipFill>
        <p:spPr>
          <a:xfrm>
            <a:off x="9410404" y="6126849"/>
            <a:ext cx="586328" cy="586328"/>
          </a:xfrm>
          <a:prstGeom prst="rect">
            <a:avLst/>
          </a:prstGeom>
        </p:spPr>
      </p:pic>
      <p:pic>
        <p:nvPicPr>
          <p:cNvPr id="11" name="Picture 10">
            <a:extLst>
              <a:ext uri="{FF2B5EF4-FFF2-40B4-BE49-F238E27FC236}">
                <a16:creationId xmlns:a16="http://schemas.microsoft.com/office/drawing/2014/main" id="{07CAFC35-146A-874F-9DFD-AC00F35048D3}"/>
              </a:ext>
            </a:extLst>
          </p:cNvPr>
          <p:cNvPicPr>
            <a:picLocks noChangeAspect="1"/>
          </p:cNvPicPr>
          <p:nvPr/>
        </p:nvPicPr>
        <p:blipFill>
          <a:blip r:embed="rId5"/>
          <a:stretch>
            <a:fillRect/>
          </a:stretch>
        </p:blipFill>
        <p:spPr>
          <a:xfrm>
            <a:off x="10146524" y="6148565"/>
            <a:ext cx="1118367" cy="542897"/>
          </a:xfrm>
          <a:prstGeom prst="rect">
            <a:avLst/>
          </a:prstGeom>
        </p:spPr>
      </p:pic>
    </p:spTree>
    <p:extLst>
      <p:ext uri="{BB962C8B-B14F-4D97-AF65-F5344CB8AC3E}">
        <p14:creationId xmlns:p14="http://schemas.microsoft.com/office/powerpoint/2010/main" val="379796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Overview</a:t>
            </a:r>
          </a:p>
        </p:txBody>
      </p:sp>
      <p:sp>
        <p:nvSpPr>
          <p:cNvPr id="4" name="Subtitle 3"/>
          <p:cNvSpPr>
            <a:spLocks noGrp="1"/>
          </p:cNvSpPr>
          <p:nvPr>
            <p:ph type="subTitle" idx="1"/>
          </p:nvPr>
        </p:nvSpPr>
        <p:spPr>
          <a:xfrm>
            <a:off x="942109" y="1357602"/>
            <a:ext cx="9144000" cy="5500398"/>
          </a:xfrm>
        </p:spPr>
        <p:txBody>
          <a:bodyPr>
            <a:normAutofit/>
          </a:bodyPr>
          <a:lstStyle/>
          <a:p>
            <a:pPr algn="just"/>
            <a:r>
              <a:rPr lang="en-US" dirty="0"/>
              <a:t>Key stages in the generation of NGS data </a:t>
            </a:r>
          </a:p>
          <a:p>
            <a:pPr algn="just"/>
            <a:endParaRPr lang="en-US" dirty="0"/>
          </a:p>
          <a:p>
            <a:pPr marL="457200" indent="-457200" algn="just">
              <a:buAutoNum type="arabicPeriod"/>
            </a:pPr>
            <a:r>
              <a:rPr lang="en-US" dirty="0"/>
              <a:t>Sample collection</a:t>
            </a:r>
          </a:p>
          <a:p>
            <a:pPr marL="914400" lvl="1" indent="-457200" algn="just">
              <a:buFont typeface="Arial" charset="0"/>
              <a:buChar char="•"/>
            </a:pPr>
            <a:r>
              <a:rPr lang="en-US" dirty="0"/>
              <a:t>This could be from tissue/blood/plant/culture</a:t>
            </a:r>
          </a:p>
          <a:p>
            <a:pPr marL="457200" indent="-457200" algn="just">
              <a:buAutoNum type="arabicPeriod"/>
            </a:pPr>
            <a:r>
              <a:rPr lang="en-US" dirty="0"/>
              <a:t>DNA extraction</a:t>
            </a:r>
          </a:p>
          <a:p>
            <a:pPr marL="914400" lvl="1" indent="-457200" algn="just">
              <a:buFont typeface="Arial" charset="0"/>
              <a:buChar char="•"/>
            </a:pPr>
            <a:r>
              <a:rPr lang="en-US" dirty="0"/>
              <a:t> Dependent on type of NGS you want to perform and sample type</a:t>
            </a:r>
          </a:p>
          <a:p>
            <a:pPr marL="457200" indent="-457200" algn="just">
              <a:buFont typeface="+mj-lt"/>
              <a:buAutoNum type="arabicPeriod"/>
            </a:pPr>
            <a:r>
              <a:rPr lang="en-US" dirty="0"/>
              <a:t>Library preparation</a:t>
            </a:r>
          </a:p>
          <a:p>
            <a:pPr marL="457200" indent="-457200" algn="just">
              <a:buFont typeface="+mj-lt"/>
              <a:buAutoNum type="arabicPeriod"/>
            </a:pPr>
            <a:r>
              <a:rPr lang="en-US" b="1" dirty="0"/>
              <a:t>Post sequencing QC</a:t>
            </a:r>
          </a:p>
          <a:p>
            <a:pPr marL="457200" indent="-457200" algn="just">
              <a:buFont typeface="+mj-lt"/>
              <a:buAutoNum type="arabicPeriod"/>
            </a:pPr>
            <a:r>
              <a:rPr lang="en-US" b="1" dirty="0"/>
              <a:t>Down stream analysis</a:t>
            </a:r>
          </a:p>
          <a:p>
            <a:pPr marL="457200" indent="-457200" algn="just">
              <a:buFont typeface="+mj-lt"/>
              <a:buAutoNum type="arabicPeriod"/>
            </a:pPr>
            <a:endParaRPr lang="en-US" dirty="0"/>
          </a:p>
          <a:p>
            <a:pPr algn="just"/>
            <a:r>
              <a:rPr lang="en-US" b="1" dirty="0"/>
              <a:t>We will be focusing on steps 4 and 5 in this workshop</a:t>
            </a:r>
          </a:p>
        </p:txBody>
      </p:sp>
    </p:spTree>
    <p:extLst>
      <p:ext uri="{BB962C8B-B14F-4D97-AF65-F5344CB8AC3E}">
        <p14:creationId xmlns:p14="http://schemas.microsoft.com/office/powerpoint/2010/main" val="177938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File formats </a:t>
            </a:r>
          </a:p>
        </p:txBody>
      </p:sp>
      <p:sp>
        <p:nvSpPr>
          <p:cNvPr id="4" name="Subtitle 3"/>
          <p:cNvSpPr>
            <a:spLocks noGrp="1"/>
          </p:cNvSpPr>
          <p:nvPr>
            <p:ph type="subTitle" idx="1"/>
          </p:nvPr>
        </p:nvSpPr>
        <p:spPr>
          <a:xfrm>
            <a:off x="942109" y="1357602"/>
            <a:ext cx="9144000" cy="5500398"/>
          </a:xfrm>
        </p:spPr>
        <p:txBody>
          <a:bodyPr>
            <a:normAutofit/>
          </a:bodyPr>
          <a:lstStyle/>
          <a:p>
            <a:pPr algn="just"/>
            <a:r>
              <a:rPr lang="en-US" dirty="0"/>
              <a:t>Within this workshop we will be manipulating several different file types</a:t>
            </a:r>
          </a:p>
          <a:p>
            <a:pPr algn="just"/>
            <a:r>
              <a:rPr lang="en-US" dirty="0"/>
              <a:t>By the end of this workshop you should be familiar with the following file types</a:t>
            </a:r>
          </a:p>
          <a:p>
            <a:pPr algn="just"/>
            <a:endParaRPr lang="en-US" dirty="0"/>
          </a:p>
          <a:p>
            <a:pPr algn="just"/>
            <a:r>
              <a:rPr lang="en-US" dirty="0"/>
              <a:t>How many of these can anyone recognize already?</a:t>
            </a:r>
          </a:p>
          <a:p>
            <a:pPr algn="just"/>
            <a:endParaRPr lang="en-US" dirty="0"/>
          </a:p>
          <a:p>
            <a:pPr marL="342900" indent="-342900" algn="just">
              <a:buFont typeface="Arial" charset="0"/>
              <a:buChar char="•"/>
            </a:pPr>
            <a:r>
              <a:rPr lang="en-US" dirty="0" err="1"/>
              <a:t>Fastq</a:t>
            </a:r>
            <a:r>
              <a:rPr lang="en-US" dirty="0"/>
              <a:t> file (.</a:t>
            </a:r>
            <a:r>
              <a:rPr lang="en-US" dirty="0" err="1"/>
              <a:t>gz</a:t>
            </a:r>
            <a:r>
              <a:rPr lang="en-US" dirty="0"/>
              <a:t>)</a:t>
            </a:r>
          </a:p>
          <a:p>
            <a:pPr marL="342900" indent="-342900" algn="just">
              <a:buFont typeface="Arial" charset="0"/>
              <a:buChar char="•"/>
            </a:pPr>
            <a:r>
              <a:rPr lang="en-US" dirty="0"/>
              <a:t>SAM file (Sequence Alignment Map)</a:t>
            </a:r>
          </a:p>
          <a:p>
            <a:pPr marL="342900" indent="-342900" algn="just">
              <a:buFont typeface="Arial" charset="0"/>
              <a:buChar char="•"/>
            </a:pPr>
            <a:r>
              <a:rPr lang="en-US" dirty="0"/>
              <a:t>BAM file (binary SAM file)</a:t>
            </a:r>
          </a:p>
          <a:p>
            <a:pPr algn="just"/>
            <a:endParaRPr lang="en-US" dirty="0"/>
          </a:p>
        </p:txBody>
      </p:sp>
      <p:pic>
        <p:nvPicPr>
          <p:cNvPr id="5" name="Picture 4">
            <a:extLst>
              <a:ext uri="{FF2B5EF4-FFF2-40B4-BE49-F238E27FC236}">
                <a16:creationId xmlns:a16="http://schemas.microsoft.com/office/drawing/2014/main" id="{DD0495E0-DFB6-9B4C-8D8A-87ADD23FB24B}"/>
              </a:ext>
            </a:extLst>
          </p:cNvPr>
          <p:cNvPicPr>
            <a:picLocks noChangeAspect="1"/>
          </p:cNvPicPr>
          <p:nvPr/>
        </p:nvPicPr>
        <p:blipFill>
          <a:blip r:embed="rId2"/>
          <a:stretch>
            <a:fillRect/>
          </a:stretch>
        </p:blipFill>
        <p:spPr>
          <a:xfrm>
            <a:off x="8070259" y="6194811"/>
            <a:ext cx="1190353" cy="450404"/>
          </a:xfrm>
          <a:prstGeom prst="rect">
            <a:avLst/>
          </a:prstGeom>
        </p:spPr>
      </p:pic>
      <p:pic>
        <p:nvPicPr>
          <p:cNvPr id="6" name="Picture 5">
            <a:extLst>
              <a:ext uri="{FF2B5EF4-FFF2-40B4-BE49-F238E27FC236}">
                <a16:creationId xmlns:a16="http://schemas.microsoft.com/office/drawing/2014/main" id="{5CA2BCCC-E116-644A-A101-BE748EAABF3C}"/>
              </a:ext>
            </a:extLst>
          </p:cNvPr>
          <p:cNvPicPr>
            <a:picLocks noChangeAspect="1"/>
          </p:cNvPicPr>
          <p:nvPr/>
        </p:nvPicPr>
        <p:blipFill>
          <a:blip r:embed="rId3"/>
          <a:stretch>
            <a:fillRect/>
          </a:stretch>
        </p:blipFill>
        <p:spPr>
          <a:xfrm>
            <a:off x="11414683" y="6143136"/>
            <a:ext cx="553754" cy="553754"/>
          </a:xfrm>
          <a:prstGeom prst="rect">
            <a:avLst/>
          </a:prstGeom>
        </p:spPr>
      </p:pic>
      <p:pic>
        <p:nvPicPr>
          <p:cNvPr id="7" name="Picture 6">
            <a:extLst>
              <a:ext uri="{FF2B5EF4-FFF2-40B4-BE49-F238E27FC236}">
                <a16:creationId xmlns:a16="http://schemas.microsoft.com/office/drawing/2014/main" id="{57F4AF08-9929-C94E-AC8C-25780FE9E4F5}"/>
              </a:ext>
            </a:extLst>
          </p:cNvPr>
          <p:cNvPicPr>
            <a:picLocks noChangeAspect="1"/>
          </p:cNvPicPr>
          <p:nvPr/>
        </p:nvPicPr>
        <p:blipFill>
          <a:blip r:embed="rId4"/>
          <a:stretch>
            <a:fillRect/>
          </a:stretch>
        </p:blipFill>
        <p:spPr>
          <a:xfrm>
            <a:off x="9410404" y="6126849"/>
            <a:ext cx="586328" cy="586328"/>
          </a:xfrm>
          <a:prstGeom prst="rect">
            <a:avLst/>
          </a:prstGeom>
        </p:spPr>
      </p:pic>
      <p:pic>
        <p:nvPicPr>
          <p:cNvPr id="8" name="Picture 7">
            <a:extLst>
              <a:ext uri="{FF2B5EF4-FFF2-40B4-BE49-F238E27FC236}">
                <a16:creationId xmlns:a16="http://schemas.microsoft.com/office/drawing/2014/main" id="{78E9C9B9-C181-FC4D-9712-86A1CCAF711B}"/>
              </a:ext>
            </a:extLst>
          </p:cNvPr>
          <p:cNvPicPr>
            <a:picLocks noChangeAspect="1"/>
          </p:cNvPicPr>
          <p:nvPr/>
        </p:nvPicPr>
        <p:blipFill>
          <a:blip r:embed="rId5"/>
          <a:stretch>
            <a:fillRect/>
          </a:stretch>
        </p:blipFill>
        <p:spPr>
          <a:xfrm>
            <a:off x="10146524" y="6148565"/>
            <a:ext cx="1118367" cy="542897"/>
          </a:xfrm>
          <a:prstGeom prst="rect">
            <a:avLst/>
          </a:prstGeom>
        </p:spPr>
      </p:pic>
    </p:spTree>
    <p:extLst>
      <p:ext uri="{BB962C8B-B14F-4D97-AF65-F5344CB8AC3E}">
        <p14:creationId xmlns:p14="http://schemas.microsoft.com/office/powerpoint/2010/main" val="1421153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err="1">
                <a:solidFill>
                  <a:schemeClr val="bg1"/>
                </a:solidFill>
                <a:latin typeface="Arial" panose="020B0604020202020204" pitchFamily="34" charset="0"/>
                <a:cs typeface="Arial" panose="020B0604020202020204" pitchFamily="34" charset="0"/>
              </a:rPr>
              <a:t>Fastq</a:t>
            </a:r>
            <a:r>
              <a:rPr lang="en-US" b="1" dirty="0">
                <a:solidFill>
                  <a:schemeClr val="bg1"/>
                </a:solidFill>
                <a:latin typeface="Arial" panose="020B0604020202020204" pitchFamily="34" charset="0"/>
                <a:cs typeface="Arial" panose="020B0604020202020204" pitchFamily="34" charset="0"/>
              </a:rPr>
              <a:t> format </a:t>
            </a:r>
          </a:p>
        </p:txBody>
      </p:sp>
      <p:sp>
        <p:nvSpPr>
          <p:cNvPr id="4" name="Subtitle 3"/>
          <p:cNvSpPr>
            <a:spLocks noGrp="1"/>
          </p:cNvSpPr>
          <p:nvPr>
            <p:ph type="subTitle" idx="1"/>
          </p:nvPr>
        </p:nvSpPr>
        <p:spPr>
          <a:xfrm>
            <a:off x="191192" y="961697"/>
            <a:ext cx="11809615" cy="3630035"/>
          </a:xfrm>
        </p:spPr>
        <p:txBody>
          <a:bodyPr>
            <a:normAutofit/>
          </a:bodyPr>
          <a:lstStyle/>
          <a:p>
            <a:pPr marL="342900" indent="-342900" algn="l">
              <a:buFont typeface="Arial" charset="0"/>
              <a:buChar char="•"/>
            </a:pPr>
            <a:r>
              <a:rPr lang="en-US" dirty="0"/>
              <a:t>Well described on </a:t>
            </a:r>
            <a:r>
              <a:rPr lang="en-US" dirty="0" err="1"/>
              <a:t>wikipedia</a:t>
            </a:r>
            <a:r>
              <a:rPr lang="en-US" dirty="0"/>
              <a:t> </a:t>
            </a:r>
            <a:r>
              <a:rPr lang="en-US" dirty="0">
                <a:hlinkClick r:id="rId2"/>
              </a:rPr>
              <a:t>https://en.wikipedia.org/wiki/FASTQ_format</a:t>
            </a:r>
            <a:endParaRPr lang="en-US" dirty="0"/>
          </a:p>
          <a:p>
            <a:pPr marL="342900" indent="-342900" algn="l">
              <a:buFont typeface="Arial" charset="0"/>
              <a:buChar char="•"/>
            </a:pPr>
            <a:r>
              <a:rPr lang="en-US" dirty="0"/>
              <a:t>Similar to </a:t>
            </a:r>
            <a:r>
              <a:rPr lang="en-US" dirty="0" err="1"/>
              <a:t>fasta</a:t>
            </a:r>
            <a:r>
              <a:rPr lang="en-US" dirty="0"/>
              <a:t> format which you may have encountered before</a:t>
            </a:r>
          </a:p>
          <a:p>
            <a:pPr marL="342900" indent="-342900" algn="l">
              <a:buFont typeface="Arial" charset="0"/>
              <a:buChar char="•"/>
            </a:pPr>
            <a:r>
              <a:rPr lang="en-US" dirty="0"/>
              <a:t>Contains both biological data (nucleotide sequence) and quality score information</a:t>
            </a:r>
          </a:p>
          <a:p>
            <a:pPr marL="342900" indent="-342900" algn="l">
              <a:buFont typeface="Arial" charset="0"/>
              <a:buChar char="•"/>
            </a:pPr>
            <a:r>
              <a:rPr lang="en-US" dirty="0"/>
              <a:t>Line 1 is the header line and starts with ‘@’</a:t>
            </a:r>
          </a:p>
          <a:p>
            <a:pPr marL="342900" indent="-342900" algn="l">
              <a:buFont typeface="Arial" charset="0"/>
              <a:buChar char="•"/>
            </a:pPr>
            <a:r>
              <a:rPr lang="en-US" dirty="0"/>
              <a:t>Line 2 is the raw sequence </a:t>
            </a:r>
          </a:p>
          <a:p>
            <a:pPr marL="342900" indent="-342900" algn="l">
              <a:buFont typeface="Arial" charset="0"/>
              <a:buChar char="•"/>
            </a:pPr>
            <a:r>
              <a:rPr lang="en-US" dirty="0"/>
              <a:t>Line 3 begins with + and can be followed by a sequence identifier and description</a:t>
            </a:r>
          </a:p>
          <a:p>
            <a:pPr marL="342900" indent="-342900" algn="l">
              <a:buFont typeface="Arial" charset="0"/>
              <a:buChar char="•"/>
            </a:pPr>
            <a:r>
              <a:rPr lang="en-US" dirty="0"/>
              <a:t>Line 4 encodes the quality scores for the bases in line 2</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192" y="4057707"/>
            <a:ext cx="10259693" cy="2800293"/>
          </a:xfrm>
          <a:prstGeom prst="rect">
            <a:avLst/>
          </a:prstGeom>
        </p:spPr>
      </p:pic>
    </p:spTree>
    <p:extLst>
      <p:ext uri="{BB962C8B-B14F-4D97-AF65-F5344CB8AC3E}">
        <p14:creationId xmlns:p14="http://schemas.microsoft.com/office/powerpoint/2010/main" val="56791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SAM format</a:t>
            </a:r>
          </a:p>
        </p:txBody>
      </p:sp>
      <p:sp>
        <p:nvSpPr>
          <p:cNvPr id="4" name="Subtitle 3"/>
          <p:cNvSpPr>
            <a:spLocks noGrp="1"/>
          </p:cNvSpPr>
          <p:nvPr>
            <p:ph type="subTitle" idx="1"/>
          </p:nvPr>
        </p:nvSpPr>
        <p:spPr>
          <a:xfrm>
            <a:off x="1" y="961697"/>
            <a:ext cx="12191999" cy="5500398"/>
          </a:xfrm>
        </p:spPr>
        <p:txBody>
          <a:bodyPr>
            <a:normAutofit/>
          </a:bodyPr>
          <a:lstStyle/>
          <a:p>
            <a:pPr marL="342900" indent="-342900" algn="l">
              <a:buFont typeface="Arial" charset="0"/>
              <a:buChar char="•"/>
            </a:pPr>
            <a:r>
              <a:rPr lang="en-US" dirty="0"/>
              <a:t>Also well described here: </a:t>
            </a:r>
            <a:r>
              <a:rPr lang="en-US" dirty="0">
                <a:hlinkClick r:id="rId2"/>
              </a:rPr>
              <a:t>https://en.wikipedia.org/wiki/SAM_(file_format)</a:t>
            </a:r>
            <a:endParaRPr lang="en-US" dirty="0"/>
          </a:p>
          <a:p>
            <a:pPr marL="342900" indent="-342900" algn="l">
              <a:buFont typeface="Arial" charset="0"/>
              <a:buChar char="•"/>
            </a:pPr>
            <a:r>
              <a:rPr lang="en-US" dirty="0"/>
              <a:t>Is human readable and gives the positions of sequences and where they align against a reference.</a:t>
            </a:r>
          </a:p>
          <a:p>
            <a:pPr marL="342900" indent="-342900" algn="l">
              <a:buFont typeface="Arial" charset="0"/>
              <a:buChar char="•"/>
            </a:pPr>
            <a:r>
              <a:rPr lang="en-US" dirty="0"/>
              <a:t>Standard format produced by short and long read aligners (e.g. BWA, BLASR)</a:t>
            </a:r>
          </a:p>
          <a:p>
            <a:pPr marL="342900" indent="-342900" algn="l">
              <a:buFont typeface="Arial" charset="0"/>
              <a:buChar char="•"/>
            </a:pPr>
            <a:r>
              <a:rPr lang="en-US" dirty="0"/>
              <a:t>The </a:t>
            </a:r>
            <a:r>
              <a:rPr lang="en-US" b="1" dirty="0" err="1"/>
              <a:t>samtools</a:t>
            </a:r>
            <a:r>
              <a:rPr lang="en-US" dirty="0"/>
              <a:t> suite allows us to edit and convert these SAM files</a:t>
            </a:r>
          </a:p>
          <a:p>
            <a:pPr marL="342900" indent="-342900" algn="l">
              <a:buFont typeface="Arial" charset="0"/>
              <a:buChar char="•"/>
            </a:pPr>
            <a:r>
              <a:rPr lang="en-US" dirty="0"/>
              <a:t>Two key parts, the header part, which provides lots of information about the alignment, and the alignment part, which provides the coordinates for all the alignments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1583" y="3985595"/>
            <a:ext cx="8528833" cy="2872405"/>
          </a:xfrm>
          <a:prstGeom prst="rect">
            <a:avLst/>
          </a:prstGeom>
        </p:spPr>
      </p:pic>
    </p:spTree>
    <p:extLst>
      <p:ext uri="{BB962C8B-B14F-4D97-AF65-F5344CB8AC3E}">
        <p14:creationId xmlns:p14="http://schemas.microsoft.com/office/powerpoint/2010/main" val="1006152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BAM format</a:t>
            </a:r>
          </a:p>
        </p:txBody>
      </p:sp>
      <p:sp>
        <p:nvSpPr>
          <p:cNvPr id="4" name="Subtitle 3"/>
          <p:cNvSpPr>
            <a:spLocks noGrp="1"/>
          </p:cNvSpPr>
          <p:nvPr>
            <p:ph type="subTitle" idx="1"/>
          </p:nvPr>
        </p:nvSpPr>
        <p:spPr>
          <a:xfrm>
            <a:off x="518361" y="1159649"/>
            <a:ext cx="10476740" cy="1965461"/>
          </a:xfrm>
        </p:spPr>
        <p:txBody>
          <a:bodyPr>
            <a:normAutofit fontScale="92500" lnSpcReduction="10000"/>
          </a:bodyPr>
          <a:lstStyle/>
          <a:p>
            <a:pPr marL="342900" indent="-342900" algn="just">
              <a:buFont typeface="Arial" charset="0"/>
              <a:buChar char="•"/>
            </a:pPr>
            <a:r>
              <a:rPr lang="en-US" dirty="0"/>
              <a:t>Standard compressed form of SAM file</a:t>
            </a:r>
          </a:p>
          <a:p>
            <a:pPr marL="342900" indent="-342900" algn="just">
              <a:buFont typeface="Arial" charset="0"/>
              <a:buChar char="•"/>
            </a:pPr>
            <a:r>
              <a:rPr lang="en-US" dirty="0"/>
              <a:t>Not human readable, requires </a:t>
            </a:r>
            <a:r>
              <a:rPr lang="en-US" dirty="0" err="1"/>
              <a:t>samtools</a:t>
            </a:r>
            <a:r>
              <a:rPr lang="en-US" dirty="0"/>
              <a:t> suite to open, unlike SAM</a:t>
            </a:r>
          </a:p>
          <a:p>
            <a:pPr marL="342900" indent="-342900" algn="just">
              <a:buFont typeface="Arial" charset="0"/>
              <a:buChar char="•"/>
            </a:pPr>
            <a:r>
              <a:rPr lang="en-US" dirty="0"/>
              <a:t>Format of columns is the same as SAM </a:t>
            </a:r>
          </a:p>
          <a:p>
            <a:pPr marL="342900" indent="-342900" algn="just">
              <a:buFont typeface="Arial" charset="0"/>
              <a:buChar char="•"/>
            </a:pPr>
            <a:r>
              <a:rPr lang="en-US" dirty="0"/>
              <a:t>We use the command </a:t>
            </a:r>
            <a:r>
              <a:rPr lang="en-US" dirty="0" err="1"/>
              <a:t>samtools</a:t>
            </a:r>
            <a:r>
              <a:rPr lang="en-US" dirty="0"/>
              <a:t> view to open the BAM file </a:t>
            </a:r>
          </a:p>
          <a:p>
            <a:pPr marL="342900" indent="-342900" algn="just">
              <a:buFont typeface="Arial" charset="0"/>
              <a:buChar char="•"/>
            </a:pPr>
            <a:r>
              <a:rPr lang="en-US" dirty="0"/>
              <a:t>Each line beginning @ is a header line </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8096"/>
          <a:stretch/>
        </p:blipFill>
        <p:spPr>
          <a:xfrm>
            <a:off x="1516565" y="3323063"/>
            <a:ext cx="8480333" cy="3415690"/>
          </a:xfrm>
          <a:prstGeom prst="rect">
            <a:avLst/>
          </a:prstGeom>
        </p:spPr>
      </p:pic>
    </p:spTree>
    <p:extLst>
      <p:ext uri="{BB962C8B-B14F-4D97-AF65-F5344CB8AC3E}">
        <p14:creationId xmlns:p14="http://schemas.microsoft.com/office/powerpoint/2010/main" val="1117083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NGS data </a:t>
            </a:r>
          </a:p>
        </p:txBody>
      </p:sp>
      <p:sp>
        <p:nvSpPr>
          <p:cNvPr id="6" name="TextBox 5"/>
          <p:cNvSpPr txBox="1"/>
          <p:nvPr/>
        </p:nvSpPr>
        <p:spPr>
          <a:xfrm>
            <a:off x="109654" y="1112652"/>
            <a:ext cx="12082346" cy="3600986"/>
          </a:xfrm>
          <a:prstGeom prst="rect">
            <a:avLst/>
          </a:prstGeom>
          <a:noFill/>
        </p:spPr>
        <p:txBody>
          <a:bodyPr wrap="square" rtlCol="0">
            <a:spAutoFit/>
          </a:bodyPr>
          <a:lstStyle/>
          <a:p>
            <a:pPr marL="285750" indent="-285750">
              <a:buFont typeface="Arial" charset="0"/>
              <a:buChar char="•"/>
            </a:pPr>
            <a:r>
              <a:rPr lang="en-US" sz="2800" dirty="0"/>
              <a:t>When you look at each sample you will notice each sample has 2 </a:t>
            </a:r>
            <a:r>
              <a:rPr lang="en-US" sz="2800" dirty="0" err="1"/>
              <a:t>fastq.gz</a:t>
            </a:r>
            <a:r>
              <a:rPr lang="en-US" sz="2800" dirty="0"/>
              <a:t> files</a:t>
            </a:r>
            <a:endParaRPr lang="en-US" sz="2000" dirty="0"/>
          </a:p>
          <a:p>
            <a:pPr marL="285750" indent="-285750">
              <a:buFont typeface="Arial" charset="0"/>
              <a:buChar char="•"/>
            </a:pPr>
            <a:r>
              <a:rPr lang="en-US" sz="2800" dirty="0"/>
              <a:t>E.g. sample 1 may have two files sample1_R1.fastq.gz and sample1_R2.fastq.gz</a:t>
            </a:r>
          </a:p>
          <a:p>
            <a:pPr marL="285750" indent="-285750">
              <a:buFont typeface="Arial" charset="0"/>
              <a:buChar char="•"/>
            </a:pPr>
            <a:r>
              <a:rPr lang="en-US" sz="2800" dirty="0"/>
              <a:t>This means that we have paired sequences</a:t>
            </a:r>
          </a:p>
          <a:p>
            <a:pPr marL="285750" indent="-285750">
              <a:buFont typeface="Arial" charset="0"/>
              <a:buChar char="•"/>
            </a:pPr>
            <a:r>
              <a:rPr lang="en-US" sz="2800" dirty="0"/>
              <a:t>This means that one fragment has been sequenced in both the forward (5’ -&gt; 3’) and reverse (3’ -&gt; 5’) directions</a:t>
            </a:r>
          </a:p>
          <a:p>
            <a:pPr marL="285750" indent="-285750">
              <a:buFont typeface="Arial" charset="0"/>
              <a:buChar char="•"/>
            </a:pPr>
            <a:r>
              <a:rPr lang="en-US" sz="2800" dirty="0"/>
              <a:t>R1 contains the forward reads</a:t>
            </a:r>
          </a:p>
          <a:p>
            <a:pPr marL="285750" indent="-285750">
              <a:buFont typeface="Arial" charset="0"/>
              <a:buChar char="•"/>
            </a:pPr>
            <a:r>
              <a:rPr lang="en-US" sz="2800" dirty="0"/>
              <a:t>R2 contains the reverse reads</a:t>
            </a:r>
            <a:endParaRPr lang="en-US" sz="3200" b="1" dirty="0"/>
          </a:p>
          <a:p>
            <a:pPr algn="ctr"/>
            <a:endParaRPr lang="en-US" sz="3200" b="1" dirty="0"/>
          </a:p>
        </p:txBody>
      </p:sp>
      <p:pic>
        <p:nvPicPr>
          <p:cNvPr id="9" name="Picture 8"/>
          <p:cNvPicPr>
            <a:picLocks noChangeAspect="1"/>
          </p:cNvPicPr>
          <p:nvPr/>
        </p:nvPicPr>
        <p:blipFill rotWithShape="1">
          <a:blip r:embed="rId2">
            <a:extLst>
              <a:ext uri="{28A0092B-C50C-407E-A947-70E740481C1C}">
                <a14:useLocalDpi xmlns:a14="http://schemas.microsoft.com/office/drawing/2010/main" val="0"/>
              </a:ext>
            </a:extLst>
          </a:blip>
          <a:srcRect l="1" r="58926"/>
          <a:stretch/>
        </p:blipFill>
        <p:spPr>
          <a:xfrm>
            <a:off x="6096000" y="2963439"/>
            <a:ext cx="5501268" cy="3673206"/>
          </a:xfrm>
          <a:prstGeom prst="rect">
            <a:avLst/>
          </a:prstGeom>
        </p:spPr>
      </p:pic>
      <p:sp>
        <p:nvSpPr>
          <p:cNvPr id="10" name="TextBox 9"/>
          <p:cNvSpPr txBox="1"/>
          <p:nvPr/>
        </p:nvSpPr>
        <p:spPr>
          <a:xfrm>
            <a:off x="-1382751" y="5575610"/>
            <a:ext cx="343364" cy="369332"/>
          </a:xfrm>
          <a:prstGeom prst="rect">
            <a:avLst/>
          </a:prstGeom>
          <a:noFill/>
        </p:spPr>
        <p:txBody>
          <a:bodyPr wrap="none" rtlCol="0">
            <a:spAutoFit/>
          </a:bodyPr>
          <a:lstStyle/>
          <a:p>
            <a:r>
              <a:rPr lang="en-US" dirty="0"/>
              <a:t>   </a:t>
            </a:r>
          </a:p>
        </p:txBody>
      </p:sp>
      <p:sp>
        <p:nvSpPr>
          <p:cNvPr id="11" name="TextBox 10"/>
          <p:cNvSpPr txBox="1"/>
          <p:nvPr/>
        </p:nvSpPr>
        <p:spPr>
          <a:xfrm>
            <a:off x="109654" y="5037400"/>
            <a:ext cx="5986346" cy="1354217"/>
          </a:xfrm>
          <a:prstGeom prst="rect">
            <a:avLst/>
          </a:prstGeom>
          <a:noFill/>
        </p:spPr>
        <p:txBody>
          <a:bodyPr wrap="square" rtlCol="0">
            <a:spAutoFit/>
          </a:bodyPr>
          <a:lstStyle/>
          <a:p>
            <a:pPr algn="ctr"/>
            <a:r>
              <a:rPr lang="en-US" sz="3200" b="1" dirty="0"/>
              <a:t>How can we look at the quality of these reads?</a:t>
            </a:r>
          </a:p>
          <a:p>
            <a:pPr algn="ctr"/>
            <a:endParaRPr lang="en-US" dirty="0"/>
          </a:p>
        </p:txBody>
      </p:sp>
    </p:spTree>
    <p:extLst>
      <p:ext uri="{BB962C8B-B14F-4D97-AF65-F5344CB8AC3E}">
        <p14:creationId xmlns:p14="http://schemas.microsoft.com/office/powerpoint/2010/main" val="230262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NGS data </a:t>
            </a:r>
          </a:p>
        </p:txBody>
      </p:sp>
      <p:sp>
        <p:nvSpPr>
          <p:cNvPr id="3" name="TextBox 2"/>
          <p:cNvSpPr txBox="1"/>
          <p:nvPr/>
        </p:nvSpPr>
        <p:spPr>
          <a:xfrm>
            <a:off x="156118" y="1139585"/>
            <a:ext cx="12035882" cy="2308324"/>
          </a:xfrm>
          <a:prstGeom prst="rect">
            <a:avLst/>
          </a:prstGeom>
          <a:noFill/>
        </p:spPr>
        <p:txBody>
          <a:bodyPr wrap="square" rtlCol="0">
            <a:spAutoFit/>
          </a:bodyPr>
          <a:lstStyle/>
          <a:p>
            <a:r>
              <a:rPr lang="en-US" sz="2400" dirty="0"/>
              <a:t>We will be looking at the quality of these reads using a </a:t>
            </a:r>
            <a:r>
              <a:rPr lang="en-US" sz="2400" dirty="0" err="1"/>
              <a:t>programme</a:t>
            </a:r>
            <a:r>
              <a:rPr lang="en-US" sz="2400" dirty="0"/>
              <a:t> called </a:t>
            </a:r>
            <a:r>
              <a:rPr lang="en-US" sz="2400" dirty="0" err="1"/>
              <a:t>fastqc</a:t>
            </a:r>
            <a:endParaRPr lang="en-US" sz="2400" dirty="0"/>
          </a:p>
          <a:p>
            <a:r>
              <a:rPr lang="en-US" sz="2400" dirty="0"/>
              <a:t>This can give us a indicator of whether sequencing was successful</a:t>
            </a:r>
          </a:p>
          <a:p>
            <a:pPr marL="285750" indent="-285750">
              <a:buFont typeface="Arial" charset="0"/>
              <a:buChar char="•"/>
            </a:pPr>
            <a:r>
              <a:rPr lang="en-US" sz="2400" dirty="0"/>
              <a:t>Look at the GC content of reads sequenced</a:t>
            </a:r>
          </a:p>
          <a:p>
            <a:pPr marL="285750" indent="-285750">
              <a:buFont typeface="Arial" charset="0"/>
              <a:buChar char="•"/>
            </a:pPr>
            <a:r>
              <a:rPr lang="en-US" sz="2400" dirty="0"/>
              <a:t>Look at the number of reads that pair</a:t>
            </a:r>
          </a:p>
          <a:p>
            <a:pPr marL="285750" indent="-285750">
              <a:buFont typeface="Arial" charset="0"/>
              <a:buChar char="•"/>
            </a:pPr>
            <a:r>
              <a:rPr lang="en-US" sz="2400" dirty="0"/>
              <a:t>Look at the base quality for each read</a:t>
            </a:r>
          </a:p>
          <a:p>
            <a:pPr marL="285750" indent="-285750">
              <a:buFont typeface="Arial" charset="0"/>
              <a:buChar char="•"/>
            </a:pPr>
            <a:r>
              <a:rPr lang="en-US" sz="2400" dirty="0"/>
              <a:t>Each base is assigned a quality  score called a PHRED score</a:t>
            </a:r>
          </a:p>
        </p:txBody>
      </p:sp>
      <p:sp>
        <p:nvSpPr>
          <p:cNvPr id="4" name="TextBox 3"/>
          <p:cNvSpPr txBox="1"/>
          <p:nvPr/>
        </p:nvSpPr>
        <p:spPr>
          <a:xfrm>
            <a:off x="630665" y="4134433"/>
            <a:ext cx="4009303" cy="1846659"/>
          </a:xfrm>
          <a:prstGeom prst="rect">
            <a:avLst/>
          </a:prstGeom>
          <a:noFill/>
        </p:spPr>
        <p:txBody>
          <a:bodyPr wrap="none" rtlCol="0">
            <a:spAutoFit/>
          </a:bodyPr>
          <a:lstStyle/>
          <a:p>
            <a:r>
              <a:rPr lang="en-US" sz="2400" dirty="0"/>
              <a:t>PHRED Scores</a:t>
            </a:r>
          </a:p>
          <a:p>
            <a:r>
              <a:rPr lang="en-US" sz="2400" dirty="0"/>
              <a:t>Q10 = 1/10 chance of error</a:t>
            </a:r>
          </a:p>
          <a:p>
            <a:r>
              <a:rPr lang="en-US" sz="2400" dirty="0"/>
              <a:t>Q20 = 1/100 chance of error</a:t>
            </a:r>
          </a:p>
          <a:p>
            <a:r>
              <a:rPr lang="en-US" sz="2400" dirty="0"/>
              <a:t>Q30 = 1/1000 chance of error  </a:t>
            </a:r>
          </a:p>
          <a:p>
            <a:endParaRPr lang="en-US" dirty="0"/>
          </a:p>
        </p:txBody>
      </p:sp>
      <p:sp>
        <p:nvSpPr>
          <p:cNvPr id="8" name="TextBox 7"/>
          <p:cNvSpPr txBox="1"/>
          <p:nvPr/>
        </p:nvSpPr>
        <p:spPr>
          <a:xfrm>
            <a:off x="6333893" y="4326672"/>
            <a:ext cx="5508702" cy="1384995"/>
          </a:xfrm>
          <a:prstGeom prst="rect">
            <a:avLst/>
          </a:prstGeom>
          <a:noFill/>
        </p:spPr>
        <p:txBody>
          <a:bodyPr wrap="square" rtlCol="0">
            <a:spAutoFit/>
          </a:bodyPr>
          <a:lstStyle/>
          <a:p>
            <a:r>
              <a:rPr lang="en-US" sz="2800" b="1" dirty="0"/>
              <a:t>This is a logged score we used to judge how accurate a read is. We will be filtering on a score of 20</a:t>
            </a:r>
          </a:p>
        </p:txBody>
      </p:sp>
    </p:spTree>
    <p:extLst>
      <p:ext uri="{BB962C8B-B14F-4D97-AF65-F5344CB8AC3E}">
        <p14:creationId xmlns:p14="http://schemas.microsoft.com/office/powerpoint/2010/main" val="1044316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2511</TotalTime>
  <Words>1170</Words>
  <Application>Microsoft Macintosh PowerPoint</Application>
  <PresentationFormat>Widescreen</PresentationFormat>
  <Paragraphs>138</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EACCR2 NID Node Training Course: Genomics</vt:lpstr>
      <vt:lpstr>Lecture 3</vt:lpstr>
      <vt:lpstr>Overview</vt:lpstr>
      <vt:lpstr>File formats </vt:lpstr>
      <vt:lpstr>Fastq format </vt:lpstr>
      <vt:lpstr>SAM format</vt:lpstr>
      <vt:lpstr>BAM format</vt:lpstr>
      <vt:lpstr>NGS data </vt:lpstr>
      <vt:lpstr>NGS data </vt:lpstr>
      <vt:lpstr>NGS data </vt:lpstr>
      <vt:lpstr>Trimming data </vt:lpstr>
      <vt:lpstr>Trimming data </vt:lpstr>
      <vt:lpstr>Short read alignment </vt:lpstr>
      <vt:lpstr>SAMTOOLS</vt:lpstr>
      <vt:lpstr>SAMTOOLS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Daniel Jeffares</dc:creator>
  <cp:lastModifiedBy>Daniel Jeffares</cp:lastModifiedBy>
  <cp:revision>23</cp:revision>
  <cp:lastPrinted>2019-07-18T13:37:29Z</cp:lastPrinted>
  <dcterms:created xsi:type="dcterms:W3CDTF">2019-07-09T14:13:53Z</dcterms:created>
  <dcterms:modified xsi:type="dcterms:W3CDTF">2019-07-18T13:38:37Z</dcterms:modified>
</cp:coreProperties>
</file>