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73" r:id="rId2"/>
    <p:sldId id="1063" r:id="rId3"/>
    <p:sldId id="1060" r:id="rId4"/>
    <p:sldId id="1062" r:id="rId5"/>
    <p:sldId id="1061" r:id="rId6"/>
    <p:sldId id="388" r:id="rId7"/>
    <p:sldId id="398" r:id="rId8"/>
    <p:sldId id="415" r:id="rId9"/>
    <p:sldId id="433" r:id="rId10"/>
    <p:sldId id="1070" r:id="rId11"/>
    <p:sldId id="411" r:id="rId12"/>
    <p:sldId id="418" r:id="rId13"/>
    <p:sldId id="419" r:id="rId14"/>
    <p:sldId id="421" r:id="rId15"/>
    <p:sldId id="420" r:id="rId16"/>
    <p:sldId id="417" r:id="rId17"/>
    <p:sldId id="404" r:id="rId18"/>
    <p:sldId id="422" r:id="rId19"/>
    <p:sldId id="434" r:id="rId20"/>
    <p:sldId id="406" r:id="rId21"/>
    <p:sldId id="407" r:id="rId22"/>
    <p:sldId id="409" r:id="rId23"/>
    <p:sldId id="426" r:id="rId24"/>
    <p:sldId id="427" r:id="rId25"/>
    <p:sldId id="429" r:id="rId26"/>
    <p:sldId id="430" r:id="rId27"/>
    <p:sldId id="431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8"/>
    <p:restoredTop sz="92857"/>
  </p:normalViewPr>
  <p:slideViewPr>
    <p:cSldViewPr snapToGrid="0" snapToObjects="1" showGuides="1">
      <p:cViewPr>
        <p:scale>
          <a:sx n="123" d="100"/>
          <a:sy n="123" d="100"/>
        </p:scale>
        <p:origin x="112" y="11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B8DC5-A80E-474B-AB17-74EC3C8E4257}" type="datetimeFigureOut">
              <a:rPr lang="en-US" smtClean="0"/>
              <a:t>7/17/19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63310-338E-7346-8274-AAB7ECFCF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05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EA1CE0-522B-443A-890E-EA260C70223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50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EA1CE0-522B-443A-890E-EA260C70223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3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EA1CE0-522B-443A-890E-EA260C70223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62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8F3A6-CD58-4A4A-AD53-48B386083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57A85-E336-4E44-9D42-87554BFC17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9EB4A-5CE5-944F-9136-931F25C05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F1E2-84EE-394A-B386-6391F06CB3E5}" type="datetimeFigureOut">
              <a:rPr lang="en-US" smtClean="0"/>
              <a:t>7/17/19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9F1E4-A5F5-A643-A33D-6C47B41AA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2D5FD-0C7C-A942-91BB-167EAB5E8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52F8-C246-3341-BA9C-EB7EAD6CB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34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A24A3-33AE-E84D-B42F-2A9EA4774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EAED73-1031-4147-BD55-9D9A470B3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42E3C-8AD1-724A-A538-7DE374E92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F1E2-84EE-394A-B386-6391F06CB3E5}" type="datetimeFigureOut">
              <a:rPr lang="en-US" smtClean="0"/>
              <a:t>7/17/19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65D5D-3C76-4346-A087-B2AF0A29A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3DCEF-BAD8-8549-8AE1-1A9343EBA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52F8-C246-3341-BA9C-EB7EAD6CB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42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F44BB2-A16A-DD4F-99F1-BFE033ECD0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567F2E-3C97-5C42-9C73-3E56539198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75525-C4D4-2547-AE1A-EF9650E14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F1E2-84EE-394A-B386-6391F06CB3E5}" type="datetimeFigureOut">
              <a:rPr lang="en-US" smtClean="0"/>
              <a:t>7/17/19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B2315-DEE5-4346-A013-BA16DE7F5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C4F93-E5F2-B047-95DA-3B996658B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52F8-C246-3341-BA9C-EB7EAD6CB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5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B90AF-1B8B-EB4F-BA7A-66285DD41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1A687-7544-4541-A8AC-9F870D300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D5D0E-C121-7248-A29B-0B70AF4E9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F1E2-84EE-394A-B386-6391F06CB3E5}" type="datetimeFigureOut">
              <a:rPr lang="en-US" smtClean="0"/>
              <a:t>7/17/19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CA102-E4AE-F140-BA9A-9BA649A29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C4F8B-83B3-5546-AC6E-EA87681D6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52F8-C246-3341-BA9C-EB7EAD6CB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80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E075F-82D0-C648-946F-FC86D42AA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9DE97-5C01-FF4C-9A8A-05A8562DB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3CE6D-B703-B948-AEB9-542A57B00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F1E2-84EE-394A-B386-6391F06CB3E5}" type="datetimeFigureOut">
              <a:rPr lang="en-US" smtClean="0"/>
              <a:t>7/17/19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3CF6A-FD1B-204C-9B26-A13E5268B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4F8E6-BE1F-E049-AAFA-FC46C3F2E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52F8-C246-3341-BA9C-EB7EAD6CB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07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7A1C0-D0BA-714F-9A0A-D3C2D8498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7632-23B8-3548-BDCC-0A26282774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EB0CA1-95A8-4C40-B3EE-1ECBB0221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DB81F6-6762-6340-BCC3-26F34DC43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F1E2-84EE-394A-B386-6391F06CB3E5}" type="datetimeFigureOut">
              <a:rPr lang="en-US" smtClean="0"/>
              <a:t>7/17/19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57028-1B48-7240-ABD4-973C95B7A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080A3F-19B1-1C4C-9020-DBAC5F266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52F8-C246-3341-BA9C-EB7EAD6CB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00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43E85-EF4B-F34C-B505-A94AA2098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6AF0A-2F05-3C4F-8267-6509558AD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07336-5205-3A47-A922-A147B81B1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98883-722D-4945-8C64-97B43B98AB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01089E-4A0C-194E-B251-085B7A5992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638554-3ADB-504D-98FD-BDB8A7F56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F1E2-84EE-394A-B386-6391F06CB3E5}" type="datetimeFigureOut">
              <a:rPr lang="en-US" smtClean="0"/>
              <a:t>7/17/19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8CEBA4-3982-0541-9846-8A7A5758E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8CC91E-76F5-7E41-B68D-1D4F0F5D4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52F8-C246-3341-BA9C-EB7EAD6CB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5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7354E-4F92-D941-B2CC-36ACDC9EE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B0EADA-62A0-3449-A112-9933A9BB4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F1E2-84EE-394A-B386-6391F06CB3E5}" type="datetimeFigureOut">
              <a:rPr lang="en-US" smtClean="0"/>
              <a:t>7/17/19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E48931-53DE-D04A-94CD-E2C73F174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B0057-BB46-D944-A642-B29DC96A7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52F8-C246-3341-BA9C-EB7EAD6CB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0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BFEFA8-A860-1644-A77F-6D34138C2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F1E2-84EE-394A-B386-6391F06CB3E5}" type="datetimeFigureOut">
              <a:rPr lang="en-US" smtClean="0"/>
              <a:t>7/17/19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528F6B-2B21-5147-A25D-5F847D0C1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619FD-4472-0442-B920-8EFCA4FEC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52F8-C246-3341-BA9C-EB7EAD6CB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33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BEE23-EE4E-194E-B555-D71F7672B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E0590-4DAF-E041-9524-25229844C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07A81D-B5D7-FC4E-8269-1ECD52BB2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D86C77-20C4-224B-866D-40149D69C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F1E2-84EE-394A-B386-6391F06CB3E5}" type="datetimeFigureOut">
              <a:rPr lang="en-US" smtClean="0"/>
              <a:t>7/17/19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7FCBF-FAE2-7748-8F8C-407B42D63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F7A518-688D-4F48-8FEA-94BFC5B52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52F8-C246-3341-BA9C-EB7EAD6CB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13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86C31-836F-E346-88C2-8B236C672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18A924-2B40-3846-803D-FAC40F451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737649-C6C7-D44A-BB8C-87F8DF6A6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0FE6E2-38F0-A842-8A08-E22B7388F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F1E2-84EE-394A-B386-6391F06CB3E5}" type="datetimeFigureOut">
              <a:rPr lang="en-US" smtClean="0"/>
              <a:t>7/17/19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78A672-CFF1-B344-8AE7-D6B1D1AD3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B73464-A9B1-E14C-BBF9-456414C3E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52F8-C246-3341-BA9C-EB7EAD6CB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9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5AB19D-428C-164A-9A6E-AA6DEC303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AC78B-88CA-E842-8A52-A375885E1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5444F-16A4-B847-8F6F-DCB653B949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2F1E2-84EE-394A-B386-6391F06CB3E5}" type="datetimeFigureOut">
              <a:rPr lang="en-US" smtClean="0"/>
              <a:t>7/17/19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956F4-0573-8245-B4B0-DAAC59F8CC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B8BEE-5481-4B48-9E61-9AB77CE05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F52F8-C246-3341-BA9C-EB7EAD6CB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4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atterson_estimator" TargetMode="External"/><Relationship Id="rId2" Type="http://schemas.openxmlformats.org/officeDocument/2006/relationships/hyperlink" Target="https://en.wikipedia.org/wiki/Nucleotide_diversity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iyay4YMq2A" TargetMode="External"/><Relationship Id="rId2" Type="http://schemas.openxmlformats.org/officeDocument/2006/relationships/hyperlink" Target="https://en.wikipedia.org/wiki/Tajima's_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iyay4YMq2A" TargetMode="External"/><Relationship Id="rId2" Type="http://schemas.openxmlformats.org/officeDocument/2006/relationships/hyperlink" Target="https://en.wikipedia.org/wiki/Tajima's_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elective_sweep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C1F32-A1DA-3448-8347-6D6EDA48B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61697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EACCR2 NID Node Training Course: Genomics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770E8E0-D4F1-FB40-8F7B-7BBBCEDA9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259" y="6194811"/>
            <a:ext cx="1190353" cy="4504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280BE2-645D-6547-9A91-FE41C2360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683" y="6143136"/>
            <a:ext cx="553754" cy="5537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11C7C4-5EF1-504A-B23F-BB164AE62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0404" y="6126849"/>
            <a:ext cx="586328" cy="5863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9B8FE29-E528-A24E-A22F-5F9002AFA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6524" y="6148565"/>
            <a:ext cx="1118367" cy="5428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BBEA2D-E579-A04F-A279-29BC3C303DD3}"/>
              </a:ext>
            </a:extLst>
          </p:cNvPr>
          <p:cNvSpPr/>
          <p:nvPr/>
        </p:nvSpPr>
        <p:spPr>
          <a:xfrm>
            <a:off x="5207040" y="6235347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EACCR2 Genomics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526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C1F32-A1DA-3448-8347-6D6EDA48B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61697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Concepts in population genomics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770E8E0-D4F1-FB40-8F7B-7BBBCEDA9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259" y="6194811"/>
            <a:ext cx="1190353" cy="4504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280BE2-645D-6547-9A91-FE41C2360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683" y="6143136"/>
            <a:ext cx="553754" cy="5537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11C7C4-5EF1-504A-B23F-BB164AE62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0404" y="6126849"/>
            <a:ext cx="586328" cy="5863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9B8FE29-E528-A24E-A22F-5F9002AFA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6524" y="6148565"/>
            <a:ext cx="1118367" cy="5428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2D7C31-D4BE-6541-8C90-6172BB97ADA6}"/>
              </a:ext>
            </a:extLst>
          </p:cNvPr>
          <p:cNvSpPr/>
          <p:nvPr/>
        </p:nvSpPr>
        <p:spPr>
          <a:xfrm>
            <a:off x="5207040" y="6266520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EACCR2 Genomics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95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9375" y="1171295"/>
            <a:ext cx="10705177" cy="4925143"/>
          </a:xfrm>
        </p:spPr>
        <p:txBody>
          <a:bodyPr/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Polymorphisms/alleles/variants: sites in a genome that differ between individuals of a species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Single nucleotide polymorphisms (SNPs)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Small insertion/deletions (indels)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Transposon insertions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‘Structural’ variants: duplications, rearrangements, large insertions/deletions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Initial origin: a mutation in one individual</a:t>
            </a:r>
          </a:p>
          <a:p>
            <a:pPr lvl="1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All polymorphisms begin their existence in just one individual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Polymorphisms then move through space and time, within the population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Their frequency in the population will change</a:t>
            </a:r>
          </a:p>
        </p:txBody>
      </p:sp>
      <p:cxnSp>
        <p:nvCxnSpPr>
          <p:cNvPr id="62" name="Straight Connector 61"/>
          <p:cNvCxnSpPr/>
          <p:nvPr/>
        </p:nvCxnSpPr>
        <p:spPr bwMode="auto">
          <a:xfrm>
            <a:off x="7392144" y="5368602"/>
            <a:ext cx="2754344" cy="567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Oval 62"/>
          <p:cNvSpPr/>
          <p:nvPr/>
        </p:nvSpPr>
        <p:spPr bwMode="auto">
          <a:xfrm>
            <a:off x="9456532" y="5301208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5" name="Straight Connector 64"/>
          <p:cNvCxnSpPr/>
          <p:nvPr/>
        </p:nvCxnSpPr>
        <p:spPr bwMode="auto">
          <a:xfrm>
            <a:off x="7392144" y="5147329"/>
            <a:ext cx="2754344" cy="446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Oval 65"/>
          <p:cNvSpPr/>
          <p:nvPr/>
        </p:nvSpPr>
        <p:spPr bwMode="auto">
          <a:xfrm>
            <a:off x="9456532" y="5082858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8" name="Straight Connector 67"/>
          <p:cNvCxnSpPr/>
          <p:nvPr/>
        </p:nvCxnSpPr>
        <p:spPr bwMode="auto">
          <a:xfrm>
            <a:off x="7392144" y="5620923"/>
            <a:ext cx="2754344" cy="567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Oval 68"/>
          <p:cNvSpPr/>
          <p:nvPr/>
        </p:nvSpPr>
        <p:spPr bwMode="auto">
          <a:xfrm>
            <a:off x="9456532" y="5553529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7392144" y="5833193"/>
            <a:ext cx="2754344" cy="446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>
            <a:off x="7392144" y="6072999"/>
            <a:ext cx="2754344" cy="567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Oval 72"/>
          <p:cNvSpPr/>
          <p:nvPr/>
        </p:nvSpPr>
        <p:spPr bwMode="auto">
          <a:xfrm>
            <a:off x="9456532" y="6005605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5" name="Straight Connector 74"/>
          <p:cNvCxnSpPr/>
          <p:nvPr/>
        </p:nvCxnSpPr>
        <p:spPr bwMode="auto">
          <a:xfrm>
            <a:off x="7392144" y="4889015"/>
            <a:ext cx="2754344" cy="446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Oval 75"/>
          <p:cNvSpPr/>
          <p:nvPr/>
        </p:nvSpPr>
        <p:spPr bwMode="auto">
          <a:xfrm>
            <a:off x="8418296" y="4824385"/>
            <a:ext cx="144016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9456532" y="4824544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7632336" y="4814818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8418296" y="5064729"/>
            <a:ext cx="144016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8418296" y="5287195"/>
            <a:ext cx="144016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444850" y="4506154"/>
            <a:ext cx="5189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Rare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103583" y="4453843"/>
            <a:ext cx="849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Common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432065" y="6343087"/>
            <a:ext cx="4632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A genomic site/gene from many individuals within a species</a:t>
            </a:r>
          </a:p>
        </p:txBody>
      </p:sp>
      <p:pic>
        <p:nvPicPr>
          <p:cNvPr id="95" name="Picture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4" y="5136737"/>
            <a:ext cx="2721620" cy="167716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128448" y="4752657"/>
            <a:ext cx="90281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individual 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128448" y="4995134"/>
            <a:ext cx="90281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individual 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128448" y="5215364"/>
            <a:ext cx="90281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individual 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128448" y="5924118"/>
            <a:ext cx="90281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individual 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128448" y="5687850"/>
            <a:ext cx="90281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individual 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128448" y="5478953"/>
            <a:ext cx="90281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individual 4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BE20637F-6868-6541-8E6C-3399BFAA6B9D}"/>
              </a:ext>
            </a:extLst>
          </p:cNvPr>
          <p:cNvSpPr txBox="1">
            <a:spLocks/>
          </p:cNvSpPr>
          <p:nvPr/>
        </p:nvSpPr>
        <p:spPr>
          <a:xfrm>
            <a:off x="0" y="12127"/>
            <a:ext cx="12192000" cy="96169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 diversity</a:t>
            </a:r>
          </a:p>
        </p:txBody>
      </p:sp>
    </p:spTree>
    <p:extLst>
      <p:ext uri="{BB962C8B-B14F-4D97-AF65-F5344CB8AC3E}">
        <p14:creationId xmlns:p14="http://schemas.microsoft.com/office/powerpoint/2010/main" val="1830374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-11493" y="0"/>
            <a:ext cx="1217506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GB" b="1" kern="0" dirty="0"/>
              <a:t>Concept: genetic diversity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3215680" y="3269418"/>
            <a:ext cx="4936606" cy="10166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3215680" y="2872831"/>
            <a:ext cx="4936606" cy="799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3215680" y="3862296"/>
            <a:ext cx="4936606" cy="10166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3215680" y="4206837"/>
            <a:ext cx="4936606" cy="799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3215680" y="4531908"/>
            <a:ext cx="4936606" cy="10166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3215680" y="2409855"/>
            <a:ext cx="4936606" cy="799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Oval 39"/>
          <p:cNvSpPr/>
          <p:nvPr/>
        </p:nvSpPr>
        <p:spPr bwMode="auto">
          <a:xfrm>
            <a:off x="6915679" y="2294304"/>
            <a:ext cx="258120" cy="2581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67608" y="5877272"/>
            <a:ext cx="6544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A genomic site/gene from many individuals within a species</a:t>
            </a:r>
          </a:p>
        </p:txBody>
      </p:sp>
      <p:sp>
        <p:nvSpPr>
          <p:cNvPr id="2" name="Right Brace 1"/>
          <p:cNvSpPr/>
          <p:nvPr/>
        </p:nvSpPr>
        <p:spPr bwMode="auto">
          <a:xfrm>
            <a:off x="8348291" y="2335471"/>
            <a:ext cx="576064" cy="1074720"/>
          </a:xfrm>
          <a:prstGeom prst="rightBrace">
            <a:avLst>
              <a:gd name="adj1" fmla="val 8333"/>
              <a:gd name="adj2" fmla="val 5081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24355" y="2714953"/>
            <a:ext cx="1324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One population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ight Brace 23"/>
          <p:cNvSpPr/>
          <p:nvPr/>
        </p:nvSpPr>
        <p:spPr bwMode="auto">
          <a:xfrm>
            <a:off x="8348291" y="3766731"/>
            <a:ext cx="576064" cy="1074720"/>
          </a:xfrm>
          <a:prstGeom prst="rightBrace">
            <a:avLst>
              <a:gd name="adj1" fmla="val 8333"/>
              <a:gd name="adj2" fmla="val 5081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24355" y="4146213"/>
            <a:ext cx="1622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Another population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5054850" y="2280562"/>
            <a:ext cx="258120" cy="25812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0189211-BBD6-B049-B642-24E46EFFCF4D}"/>
              </a:ext>
            </a:extLst>
          </p:cNvPr>
          <p:cNvSpPr txBox="1">
            <a:spLocks/>
          </p:cNvSpPr>
          <p:nvPr/>
        </p:nvSpPr>
        <p:spPr>
          <a:xfrm>
            <a:off x="0" y="12127"/>
            <a:ext cx="12192000" cy="96169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 diversity: the life of a SNP</a:t>
            </a:r>
          </a:p>
        </p:txBody>
      </p:sp>
    </p:spTree>
    <p:extLst>
      <p:ext uri="{BB962C8B-B14F-4D97-AF65-F5344CB8AC3E}">
        <p14:creationId xmlns:p14="http://schemas.microsoft.com/office/powerpoint/2010/main" val="410194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-11493" y="0"/>
            <a:ext cx="1217506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GB" b="1" kern="0" dirty="0"/>
              <a:t>Concept: genetic diversity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3215680" y="3269418"/>
            <a:ext cx="4936606" cy="10166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6915679" y="3148628"/>
            <a:ext cx="258120" cy="2581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3215680" y="2872831"/>
            <a:ext cx="4936606" cy="799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Oval 30"/>
          <p:cNvSpPr/>
          <p:nvPr/>
        </p:nvSpPr>
        <p:spPr bwMode="auto">
          <a:xfrm>
            <a:off x="6915679" y="2757280"/>
            <a:ext cx="258120" cy="2581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3215680" y="3862296"/>
            <a:ext cx="4936606" cy="10166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3215680" y="4206837"/>
            <a:ext cx="4936606" cy="799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3215680" y="4531908"/>
            <a:ext cx="4936606" cy="10166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3215680" y="2409855"/>
            <a:ext cx="4936606" cy="799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Oval 39"/>
          <p:cNvSpPr/>
          <p:nvPr/>
        </p:nvSpPr>
        <p:spPr bwMode="auto">
          <a:xfrm>
            <a:off x="6915679" y="2294304"/>
            <a:ext cx="258120" cy="25812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ight Brace 21"/>
          <p:cNvSpPr/>
          <p:nvPr/>
        </p:nvSpPr>
        <p:spPr bwMode="auto">
          <a:xfrm>
            <a:off x="8348291" y="2335471"/>
            <a:ext cx="576064" cy="1074720"/>
          </a:xfrm>
          <a:prstGeom prst="rightBrace">
            <a:avLst>
              <a:gd name="adj1" fmla="val 8333"/>
              <a:gd name="adj2" fmla="val 5081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24355" y="2714953"/>
            <a:ext cx="1324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One population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ight Brace 23"/>
          <p:cNvSpPr/>
          <p:nvPr/>
        </p:nvSpPr>
        <p:spPr bwMode="auto">
          <a:xfrm>
            <a:off x="8348291" y="3766731"/>
            <a:ext cx="576064" cy="1074720"/>
          </a:xfrm>
          <a:prstGeom prst="rightBrace">
            <a:avLst>
              <a:gd name="adj1" fmla="val 8333"/>
              <a:gd name="adj2" fmla="val 5081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24355" y="4146213"/>
            <a:ext cx="1622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Another population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5054850" y="2724787"/>
            <a:ext cx="258120" cy="25812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5054850" y="2257037"/>
            <a:ext cx="258120" cy="25812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5054850" y="3148628"/>
            <a:ext cx="258120" cy="25812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899E19B-20C1-4047-9806-50A924BCF9FC}"/>
              </a:ext>
            </a:extLst>
          </p:cNvPr>
          <p:cNvSpPr txBox="1">
            <a:spLocks/>
          </p:cNvSpPr>
          <p:nvPr/>
        </p:nvSpPr>
        <p:spPr>
          <a:xfrm>
            <a:off x="0" y="12127"/>
            <a:ext cx="12192000" cy="96169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 diversity: the life of a SNP</a:t>
            </a:r>
          </a:p>
        </p:txBody>
      </p:sp>
    </p:spTree>
    <p:extLst>
      <p:ext uri="{BB962C8B-B14F-4D97-AF65-F5344CB8AC3E}">
        <p14:creationId xmlns:p14="http://schemas.microsoft.com/office/powerpoint/2010/main" val="657791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-11493" y="0"/>
            <a:ext cx="1217506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GB" b="1" kern="0" dirty="0"/>
              <a:t>Concept: genetic diversity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215680" y="2294018"/>
            <a:ext cx="4936606" cy="2248054"/>
            <a:chOff x="4247767" y="2558370"/>
            <a:chExt cx="2754344" cy="1254286"/>
          </a:xfrm>
        </p:grpSpPr>
        <p:cxnSp>
          <p:nvCxnSpPr>
            <p:cNvPr id="26" name="Straight Connector 25"/>
            <p:cNvCxnSpPr/>
            <p:nvPr/>
          </p:nvCxnSpPr>
          <p:spPr bwMode="auto">
            <a:xfrm>
              <a:off x="4247767" y="3102587"/>
              <a:ext cx="2754344" cy="567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Oval 27"/>
            <p:cNvSpPr/>
            <p:nvPr/>
          </p:nvSpPr>
          <p:spPr bwMode="auto">
            <a:xfrm>
              <a:off x="6312155" y="3035193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4247767" y="2881314"/>
              <a:ext cx="2754344" cy="446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Oval 30"/>
            <p:cNvSpPr/>
            <p:nvPr/>
          </p:nvSpPr>
          <p:spPr bwMode="auto">
            <a:xfrm>
              <a:off x="6312155" y="2816843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 bwMode="auto">
            <a:xfrm>
              <a:off x="4247767" y="3433379"/>
              <a:ext cx="2754344" cy="567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Oval 32"/>
            <p:cNvSpPr/>
            <p:nvPr/>
          </p:nvSpPr>
          <p:spPr bwMode="auto">
            <a:xfrm>
              <a:off x="6312155" y="3361371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 bwMode="auto">
            <a:xfrm>
              <a:off x="4247767" y="3625613"/>
              <a:ext cx="2754344" cy="446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4247767" y="3806984"/>
              <a:ext cx="2754344" cy="567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4247767" y="2623000"/>
              <a:ext cx="2754344" cy="446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Oval 38"/>
            <p:cNvSpPr/>
            <p:nvPr/>
          </p:nvSpPr>
          <p:spPr bwMode="auto">
            <a:xfrm>
              <a:off x="5273919" y="2558370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6312155" y="2558529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5273919" y="279871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5273919" y="3021180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5" name="Oval 64"/>
          <p:cNvSpPr/>
          <p:nvPr/>
        </p:nvSpPr>
        <p:spPr bwMode="auto">
          <a:xfrm>
            <a:off x="7533982" y="2751766"/>
            <a:ext cx="258120" cy="25812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ight Brace 20"/>
          <p:cNvSpPr/>
          <p:nvPr/>
        </p:nvSpPr>
        <p:spPr bwMode="auto">
          <a:xfrm>
            <a:off x="8348291" y="2335471"/>
            <a:ext cx="576064" cy="1074720"/>
          </a:xfrm>
          <a:prstGeom prst="rightBrace">
            <a:avLst>
              <a:gd name="adj1" fmla="val 8333"/>
              <a:gd name="adj2" fmla="val 5081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24355" y="2714953"/>
            <a:ext cx="1324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One population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ight Brace 22"/>
          <p:cNvSpPr/>
          <p:nvPr/>
        </p:nvSpPr>
        <p:spPr bwMode="auto">
          <a:xfrm>
            <a:off x="8348291" y="3766731"/>
            <a:ext cx="576064" cy="1074720"/>
          </a:xfrm>
          <a:prstGeom prst="rightBrace">
            <a:avLst>
              <a:gd name="adj1" fmla="val 8333"/>
              <a:gd name="adj2" fmla="val 5081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24355" y="4146213"/>
            <a:ext cx="1622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Another population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8901D65-D3EA-F841-9712-CD410EEDC299}"/>
              </a:ext>
            </a:extLst>
          </p:cNvPr>
          <p:cNvSpPr txBox="1">
            <a:spLocks/>
          </p:cNvSpPr>
          <p:nvPr/>
        </p:nvSpPr>
        <p:spPr>
          <a:xfrm>
            <a:off x="0" y="12127"/>
            <a:ext cx="12192000" cy="96169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 diversity: the life of a SNP</a:t>
            </a:r>
          </a:p>
        </p:txBody>
      </p:sp>
    </p:spTree>
    <p:extLst>
      <p:ext uri="{BB962C8B-B14F-4D97-AF65-F5344CB8AC3E}">
        <p14:creationId xmlns:p14="http://schemas.microsoft.com/office/powerpoint/2010/main" val="69101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-11493" y="0"/>
            <a:ext cx="1217506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GB" b="1" kern="0" dirty="0"/>
              <a:t>Concept: genetic diversity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215680" y="2276872"/>
            <a:ext cx="4936606" cy="2392365"/>
            <a:chOff x="4247767" y="2548803"/>
            <a:chExt cx="2754344" cy="1334803"/>
          </a:xfrm>
        </p:grpSpPr>
        <p:cxnSp>
          <p:nvCxnSpPr>
            <p:cNvPr id="26" name="Straight Connector 25"/>
            <p:cNvCxnSpPr/>
            <p:nvPr/>
          </p:nvCxnSpPr>
          <p:spPr bwMode="auto">
            <a:xfrm>
              <a:off x="4247767" y="3102587"/>
              <a:ext cx="2754344" cy="567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Oval 27"/>
            <p:cNvSpPr/>
            <p:nvPr/>
          </p:nvSpPr>
          <p:spPr bwMode="auto">
            <a:xfrm>
              <a:off x="6312155" y="3035193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4247767" y="2881314"/>
              <a:ext cx="2754344" cy="446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Oval 30"/>
            <p:cNvSpPr/>
            <p:nvPr/>
          </p:nvSpPr>
          <p:spPr bwMode="auto">
            <a:xfrm>
              <a:off x="6312155" y="2816843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 bwMode="auto">
            <a:xfrm>
              <a:off x="4247767" y="3433379"/>
              <a:ext cx="2754344" cy="567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Oval 32"/>
            <p:cNvSpPr/>
            <p:nvPr/>
          </p:nvSpPr>
          <p:spPr bwMode="auto">
            <a:xfrm>
              <a:off x="6312155" y="3361371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 bwMode="auto">
            <a:xfrm>
              <a:off x="4247767" y="3625613"/>
              <a:ext cx="2754344" cy="446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4247767" y="3806984"/>
              <a:ext cx="2754344" cy="567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Oval 36"/>
            <p:cNvSpPr/>
            <p:nvPr/>
          </p:nvSpPr>
          <p:spPr bwMode="auto">
            <a:xfrm>
              <a:off x="6312155" y="3739590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4247767" y="2623000"/>
              <a:ext cx="2754344" cy="446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Oval 38"/>
            <p:cNvSpPr/>
            <p:nvPr/>
          </p:nvSpPr>
          <p:spPr bwMode="auto">
            <a:xfrm>
              <a:off x="5273919" y="2558370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6312155" y="2558529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4487959" y="2548803"/>
              <a:ext cx="144016" cy="14401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5273919" y="279871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5273919" y="3021180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4" name="Oval 63"/>
          <p:cNvSpPr/>
          <p:nvPr/>
        </p:nvSpPr>
        <p:spPr bwMode="auto">
          <a:xfrm>
            <a:off x="4367808" y="4084333"/>
            <a:ext cx="258120" cy="2581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7533982" y="2751766"/>
            <a:ext cx="258120" cy="25812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ight Brace 20"/>
          <p:cNvSpPr/>
          <p:nvPr/>
        </p:nvSpPr>
        <p:spPr bwMode="auto">
          <a:xfrm>
            <a:off x="8348291" y="2335471"/>
            <a:ext cx="576064" cy="1074720"/>
          </a:xfrm>
          <a:prstGeom prst="rightBrace">
            <a:avLst>
              <a:gd name="adj1" fmla="val 8333"/>
              <a:gd name="adj2" fmla="val 5081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24355" y="2714953"/>
            <a:ext cx="1324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One population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ight Brace 22"/>
          <p:cNvSpPr/>
          <p:nvPr/>
        </p:nvSpPr>
        <p:spPr bwMode="auto">
          <a:xfrm>
            <a:off x="8348291" y="3766731"/>
            <a:ext cx="576064" cy="1074720"/>
          </a:xfrm>
          <a:prstGeom prst="rightBrace">
            <a:avLst>
              <a:gd name="adj1" fmla="val 8333"/>
              <a:gd name="adj2" fmla="val 5081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24355" y="4146213"/>
            <a:ext cx="1622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Another population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8CE2015E-85A8-F448-8303-C4B736C67750}"/>
              </a:ext>
            </a:extLst>
          </p:cNvPr>
          <p:cNvSpPr txBox="1">
            <a:spLocks/>
          </p:cNvSpPr>
          <p:nvPr/>
        </p:nvSpPr>
        <p:spPr>
          <a:xfrm>
            <a:off x="0" y="12127"/>
            <a:ext cx="12192000" cy="96169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 diversity: the life of a SNP</a:t>
            </a:r>
          </a:p>
        </p:txBody>
      </p:sp>
    </p:spTree>
    <p:extLst>
      <p:ext uri="{BB962C8B-B14F-4D97-AF65-F5344CB8AC3E}">
        <p14:creationId xmlns:p14="http://schemas.microsoft.com/office/powerpoint/2010/main" val="4143351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-11493" y="0"/>
            <a:ext cx="1217506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GB" b="1" kern="0" dirty="0"/>
              <a:t>Concept: genetic diversity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215680" y="2276872"/>
            <a:ext cx="4936606" cy="2392365"/>
            <a:chOff x="4247767" y="2548803"/>
            <a:chExt cx="2754344" cy="1334803"/>
          </a:xfrm>
        </p:grpSpPr>
        <p:cxnSp>
          <p:nvCxnSpPr>
            <p:cNvPr id="26" name="Straight Connector 25"/>
            <p:cNvCxnSpPr/>
            <p:nvPr/>
          </p:nvCxnSpPr>
          <p:spPr bwMode="auto">
            <a:xfrm>
              <a:off x="4247767" y="3102587"/>
              <a:ext cx="2754344" cy="567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Oval 27"/>
            <p:cNvSpPr/>
            <p:nvPr/>
          </p:nvSpPr>
          <p:spPr bwMode="auto">
            <a:xfrm>
              <a:off x="6312155" y="3035193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4247767" y="2881314"/>
              <a:ext cx="2754344" cy="446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Oval 30"/>
            <p:cNvSpPr/>
            <p:nvPr/>
          </p:nvSpPr>
          <p:spPr bwMode="auto">
            <a:xfrm>
              <a:off x="6312155" y="2816843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 bwMode="auto">
            <a:xfrm>
              <a:off x="4247767" y="3433379"/>
              <a:ext cx="2754344" cy="567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Oval 32"/>
            <p:cNvSpPr/>
            <p:nvPr/>
          </p:nvSpPr>
          <p:spPr bwMode="auto">
            <a:xfrm>
              <a:off x="6312155" y="3361371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 bwMode="auto">
            <a:xfrm>
              <a:off x="4247767" y="3625613"/>
              <a:ext cx="2754344" cy="446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4247767" y="3806984"/>
              <a:ext cx="2754344" cy="567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Oval 36"/>
            <p:cNvSpPr/>
            <p:nvPr/>
          </p:nvSpPr>
          <p:spPr bwMode="auto">
            <a:xfrm>
              <a:off x="6312155" y="3739590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4247767" y="2623000"/>
              <a:ext cx="2754344" cy="446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Oval 38"/>
            <p:cNvSpPr/>
            <p:nvPr/>
          </p:nvSpPr>
          <p:spPr bwMode="auto">
            <a:xfrm>
              <a:off x="5273919" y="2558370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6312155" y="2558529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4487959" y="2548803"/>
              <a:ext cx="144016" cy="14401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5273919" y="279871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5273919" y="3021180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4" name="Oval 63"/>
          <p:cNvSpPr/>
          <p:nvPr/>
        </p:nvSpPr>
        <p:spPr bwMode="auto">
          <a:xfrm>
            <a:off x="4367808" y="4084333"/>
            <a:ext cx="258120" cy="2581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7533982" y="2751766"/>
            <a:ext cx="258120" cy="25812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Right Brace 65"/>
          <p:cNvSpPr/>
          <p:nvPr/>
        </p:nvSpPr>
        <p:spPr bwMode="auto">
          <a:xfrm>
            <a:off x="8348291" y="2335471"/>
            <a:ext cx="576064" cy="1074720"/>
          </a:xfrm>
          <a:prstGeom prst="rightBrace">
            <a:avLst>
              <a:gd name="adj1" fmla="val 8333"/>
              <a:gd name="adj2" fmla="val 5081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924355" y="2714953"/>
            <a:ext cx="1398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One population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ight Brace 67"/>
          <p:cNvSpPr/>
          <p:nvPr/>
        </p:nvSpPr>
        <p:spPr bwMode="auto">
          <a:xfrm>
            <a:off x="8348291" y="3766731"/>
            <a:ext cx="576064" cy="1074720"/>
          </a:xfrm>
          <a:prstGeom prst="rightBrace">
            <a:avLst>
              <a:gd name="adj1" fmla="val 8333"/>
              <a:gd name="adj2" fmla="val 5081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924355" y="4146213"/>
            <a:ext cx="1686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Another population</a:t>
            </a:r>
          </a:p>
        </p:txBody>
      </p:sp>
      <p:sp>
        <p:nvSpPr>
          <p:cNvPr id="70" name="Oval 69"/>
          <p:cNvSpPr/>
          <p:nvPr/>
        </p:nvSpPr>
        <p:spPr bwMode="auto">
          <a:xfrm>
            <a:off x="4367808" y="4441823"/>
            <a:ext cx="258120" cy="2581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3316146" y="3728835"/>
            <a:ext cx="258120" cy="2581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317773" y="1635225"/>
            <a:ext cx="5216209" cy="618620"/>
            <a:chOff x="2317773" y="1635225"/>
            <a:chExt cx="5216209" cy="618620"/>
          </a:xfrm>
        </p:grpSpPr>
        <p:sp>
          <p:nvSpPr>
            <p:cNvPr id="19" name="TextBox 18"/>
            <p:cNvSpPr txBox="1"/>
            <p:nvPr/>
          </p:nvSpPr>
          <p:spPr>
            <a:xfrm>
              <a:off x="2317773" y="1635225"/>
              <a:ext cx="20457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GB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Most variants are rare</a:t>
              </a: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3675017" y="1976846"/>
              <a:ext cx="65" cy="276999"/>
            </a:xfrm>
            <a:custGeom>
              <a:avLst/>
              <a:gdLst>
                <a:gd name="connsiteX0" fmla="*/ 0 w 69669"/>
                <a:gd name="connsiteY0" fmla="*/ 0 h 252548"/>
                <a:gd name="connsiteX1" fmla="*/ 60960 w 69669"/>
                <a:gd name="connsiteY1" fmla="*/ 226423 h 252548"/>
                <a:gd name="connsiteX2" fmla="*/ 69669 w 69669"/>
                <a:gd name="connsiteY2" fmla="*/ 252548 h 25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669" h="252548">
                  <a:moveTo>
                    <a:pt x="0" y="0"/>
                  </a:moveTo>
                  <a:cubicBezTo>
                    <a:pt x="20320" y="75474"/>
                    <a:pt x="36241" y="152273"/>
                    <a:pt x="60960" y="226423"/>
                  </a:cubicBezTo>
                  <a:lnTo>
                    <a:pt x="69669" y="252548"/>
                  </a:lnTo>
                </a:path>
              </a:pathLst>
            </a:custGeom>
            <a:noFill/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71"/>
            <p:cNvSpPr/>
            <p:nvPr/>
          </p:nvSpPr>
          <p:spPr bwMode="auto">
            <a:xfrm>
              <a:off x="4149155" y="1765373"/>
              <a:ext cx="3384827" cy="276999"/>
            </a:xfrm>
            <a:custGeom>
              <a:avLst/>
              <a:gdLst>
                <a:gd name="connsiteX0" fmla="*/ 0 w 69669"/>
                <a:gd name="connsiteY0" fmla="*/ 0 h 252548"/>
                <a:gd name="connsiteX1" fmla="*/ 60960 w 69669"/>
                <a:gd name="connsiteY1" fmla="*/ 226423 h 252548"/>
                <a:gd name="connsiteX2" fmla="*/ 69669 w 69669"/>
                <a:gd name="connsiteY2" fmla="*/ 252548 h 25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669" h="252548">
                  <a:moveTo>
                    <a:pt x="0" y="0"/>
                  </a:moveTo>
                  <a:cubicBezTo>
                    <a:pt x="20320" y="75474"/>
                    <a:pt x="36241" y="152273"/>
                    <a:pt x="60960" y="226423"/>
                  </a:cubicBezTo>
                  <a:lnTo>
                    <a:pt x="69669" y="252548"/>
                  </a:lnTo>
                </a:path>
              </a:pathLst>
            </a:custGeom>
            <a:noFill/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72"/>
            <p:cNvSpPr/>
            <p:nvPr/>
          </p:nvSpPr>
          <p:spPr bwMode="auto">
            <a:xfrm>
              <a:off x="3285991" y="1913416"/>
              <a:ext cx="130905" cy="276999"/>
            </a:xfrm>
            <a:custGeom>
              <a:avLst/>
              <a:gdLst>
                <a:gd name="connsiteX0" fmla="*/ 0 w 69669"/>
                <a:gd name="connsiteY0" fmla="*/ 0 h 252548"/>
                <a:gd name="connsiteX1" fmla="*/ 60960 w 69669"/>
                <a:gd name="connsiteY1" fmla="*/ 226423 h 252548"/>
                <a:gd name="connsiteX2" fmla="*/ 69669 w 69669"/>
                <a:gd name="connsiteY2" fmla="*/ 252548 h 25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669" h="252548">
                  <a:moveTo>
                    <a:pt x="0" y="0"/>
                  </a:moveTo>
                  <a:cubicBezTo>
                    <a:pt x="20320" y="75474"/>
                    <a:pt x="36241" y="152273"/>
                    <a:pt x="60960" y="226423"/>
                  </a:cubicBezTo>
                  <a:lnTo>
                    <a:pt x="69669" y="252548"/>
                  </a:lnTo>
                </a:path>
              </a:pathLst>
            </a:custGeom>
            <a:noFill/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8636323" y="1141347"/>
            <a:ext cx="19830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Variants tend to remain within their original population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755082" y="3418569"/>
            <a:ext cx="4298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Physically linked variants tend to travel together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601384" y="5385211"/>
            <a:ext cx="70036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Many signals can be found within polymorphism data.</a:t>
            </a:r>
          </a:p>
          <a:p>
            <a:pPr>
              <a:spcBef>
                <a:spcPts val="600"/>
              </a:spcBef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The patterns of polymorphism data are complex.</a:t>
            </a:r>
          </a:p>
          <a:p>
            <a:pPr>
              <a:spcBef>
                <a:spcPts val="600"/>
              </a:spcBef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Hence: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summary statistics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52E22AD1-6010-A64A-948E-CEAB6B8E5909}"/>
              </a:ext>
            </a:extLst>
          </p:cNvPr>
          <p:cNvSpPr txBox="1">
            <a:spLocks/>
          </p:cNvSpPr>
          <p:nvPr/>
        </p:nvSpPr>
        <p:spPr>
          <a:xfrm>
            <a:off x="0" y="12127"/>
            <a:ext cx="12192000" cy="96169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 diversity: the life of a SNP</a:t>
            </a:r>
          </a:p>
        </p:txBody>
      </p:sp>
    </p:spTree>
    <p:extLst>
      <p:ext uri="{BB962C8B-B14F-4D97-AF65-F5344CB8AC3E}">
        <p14:creationId xmlns:p14="http://schemas.microsoft.com/office/powerpoint/2010/main" val="123242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6" grpId="0"/>
      <p:bldP spid="7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35360" y="1073417"/>
            <a:ext cx="7848872" cy="4299799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Average pairwise similarity (‘diversity’, π):</a:t>
            </a: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If we compare every sequence to every other, what is the average number of differences?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number of segregating sites (S):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Allele frequencies: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Minor allele frequency (MAF)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Derived allele frequency (DAF)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Each of these statistics can be described as: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histogram (a distribution)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Plots along chromosomes </a:t>
            </a:r>
          </a:p>
          <a:p>
            <a:pPr lvl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517232"/>
            <a:ext cx="12192000" cy="118494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200" b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See:</a:t>
            </a:r>
            <a:r>
              <a:rPr lang="en-GB" sz="22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GB" sz="22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Nucleotide diversity (</a:t>
            </a:r>
            <a:r>
              <a:rPr lang="en-GB" sz="2200" b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π</a:t>
            </a:r>
            <a:r>
              <a:rPr lang="en-GB" sz="22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) on Wikipedia: </a:t>
            </a:r>
            <a:r>
              <a:rPr lang="en-GB" sz="22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  <a:hlinkClick r:id="rId2"/>
              </a:rPr>
              <a:t>https://en.wikipedia.org/wiki/Nucleotide_diversity</a:t>
            </a:r>
            <a:endParaRPr lang="en-GB" sz="220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r>
              <a:rPr lang="en-GB" sz="22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Watterson estimator of 𝚯 on Wikipedia </a:t>
            </a:r>
            <a:r>
              <a:rPr lang="en-GB" sz="22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  <a:hlinkClick r:id="rId3"/>
              </a:rPr>
              <a:t>https://en.wikipedia.org/wiki/Watterson_estimator</a:t>
            </a:r>
            <a:endParaRPr lang="en-GB" sz="220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3" name="AutoShape 2" descr="\displaystyle {\widehat {\theta \,}}_{w}={K \over a_{n}},}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8112224" y="1631890"/>
            <a:ext cx="2754344" cy="567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8112224" y="1882404"/>
            <a:ext cx="2754344" cy="567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Oval 25"/>
          <p:cNvSpPr/>
          <p:nvPr/>
        </p:nvSpPr>
        <p:spPr bwMode="auto">
          <a:xfrm>
            <a:off x="10176612" y="1815010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8112224" y="1368494"/>
            <a:ext cx="2754344" cy="446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9138376" y="1303864"/>
            <a:ext cx="144016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10176612" y="1304023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8352416" y="1294297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9138376" y="1550483"/>
            <a:ext cx="144016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68208" y="2193071"/>
            <a:ext cx="307270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A genomic site/gene </a:t>
            </a:r>
          </a:p>
          <a:p>
            <a:pPr algn="ctr">
              <a:spcBef>
                <a:spcPts val="6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from many individuals within a species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62062" y="2867286"/>
            <a:ext cx="3168352" cy="20159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ts val="600"/>
              </a:spcBef>
            </a:pPr>
            <a:r>
              <a:rPr lang="en-GB" sz="2500" dirty="0">
                <a:solidFill>
                  <a:schemeClr val="bg1">
                    <a:lumMod val="6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en-GB" sz="2500" b="1" dirty="0">
                <a:latin typeface="Courier" charset="0"/>
                <a:ea typeface="Courier" charset="0"/>
                <a:cs typeface="Courier" charset="0"/>
              </a:rPr>
              <a:t>T</a:t>
            </a:r>
            <a:r>
              <a:rPr lang="en-GB" sz="2500" dirty="0">
                <a:solidFill>
                  <a:schemeClr val="bg1">
                    <a:lumMod val="6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CCCG</a:t>
            </a:r>
            <a:r>
              <a:rPr lang="en-GB" sz="2500" dirty="0">
                <a:latin typeface="Courier" charset="0"/>
                <a:ea typeface="Courier" charset="0"/>
                <a:cs typeface="Courier" charset="0"/>
              </a:rPr>
              <a:t>-</a:t>
            </a:r>
            <a:r>
              <a:rPr lang="en-GB" sz="2500" dirty="0">
                <a:solidFill>
                  <a:schemeClr val="bg1">
                    <a:lumMod val="6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TAAA</a:t>
            </a:r>
            <a:r>
              <a:rPr lang="en-GB" sz="2500" b="1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T</a:t>
            </a:r>
            <a:r>
              <a:rPr lang="en-GB" sz="2500" dirty="0">
                <a:solidFill>
                  <a:schemeClr val="bg1">
                    <a:lumMod val="6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TTT A</a:t>
            </a:r>
            <a:r>
              <a:rPr lang="en-GB" sz="2500" b="1" dirty="0">
                <a:latin typeface="Courier" charset="0"/>
                <a:ea typeface="Courier" charset="0"/>
                <a:cs typeface="Courier" charset="0"/>
              </a:rPr>
              <a:t>G</a:t>
            </a:r>
            <a:r>
              <a:rPr lang="en-GB" sz="2500" dirty="0">
                <a:solidFill>
                  <a:schemeClr val="bg1">
                    <a:lumMod val="6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CCCG</a:t>
            </a:r>
            <a:r>
              <a:rPr lang="en-GB" sz="2500" b="1" dirty="0">
                <a:latin typeface="Courier" charset="0"/>
                <a:ea typeface="Courier" charset="0"/>
                <a:cs typeface="Courier" charset="0"/>
              </a:rPr>
              <a:t>-</a:t>
            </a:r>
            <a:r>
              <a:rPr lang="en-GB" sz="2500" dirty="0">
                <a:solidFill>
                  <a:schemeClr val="bg1">
                    <a:lumMod val="6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TAAATTTT</a:t>
            </a:r>
            <a:br>
              <a:rPr lang="en-GB" sz="2500" dirty="0">
                <a:solidFill>
                  <a:schemeClr val="bg1">
                    <a:lumMod val="65000"/>
                  </a:schemeClr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GB" sz="2500" dirty="0">
                <a:solidFill>
                  <a:schemeClr val="bg1">
                    <a:lumMod val="6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en-GB" sz="2500" b="1" dirty="0">
                <a:latin typeface="Courier" charset="0"/>
                <a:ea typeface="Courier" charset="0"/>
                <a:cs typeface="Courier" charset="0"/>
              </a:rPr>
              <a:t>G</a:t>
            </a:r>
            <a:r>
              <a:rPr lang="en-GB" sz="2500" dirty="0">
                <a:solidFill>
                  <a:schemeClr val="bg1">
                    <a:lumMod val="6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CCCG</a:t>
            </a:r>
            <a:r>
              <a:rPr lang="en-GB" sz="2500" b="1" dirty="0">
                <a:latin typeface="Courier" charset="0"/>
                <a:ea typeface="Courier" charset="0"/>
                <a:cs typeface="Courier" charset="0"/>
              </a:rPr>
              <a:t>T</a:t>
            </a:r>
            <a:r>
              <a:rPr lang="en-GB" sz="2500" dirty="0">
                <a:solidFill>
                  <a:schemeClr val="bg1">
                    <a:lumMod val="6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TAAA</a:t>
            </a:r>
            <a:r>
              <a:rPr lang="en-GB" sz="2500" b="1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T</a:t>
            </a:r>
            <a:r>
              <a:rPr lang="en-GB" sz="2500" dirty="0">
                <a:solidFill>
                  <a:schemeClr val="bg1">
                    <a:lumMod val="6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TTT</a:t>
            </a:r>
            <a:br>
              <a:rPr lang="en-GB" sz="2500" dirty="0">
                <a:solidFill>
                  <a:schemeClr val="bg1">
                    <a:lumMod val="65000"/>
                  </a:schemeClr>
                </a:solidFill>
                <a:latin typeface="Courier" charset="0"/>
                <a:ea typeface="Courier" charset="0"/>
                <a:cs typeface="Courier" charset="0"/>
              </a:rPr>
            </a:br>
            <a:br>
              <a:rPr lang="en-GB" sz="2500" dirty="0">
                <a:solidFill>
                  <a:schemeClr val="bg1">
                    <a:lumMod val="65000"/>
                  </a:schemeClr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GB" sz="2500" b="1" dirty="0">
                <a:solidFill>
                  <a:schemeClr val="bg1">
                    <a:lumMod val="6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en-GB" sz="2500" b="1" dirty="0">
                <a:latin typeface="Courier" charset="0"/>
                <a:ea typeface="Courier" charset="0"/>
                <a:cs typeface="Courier" charset="0"/>
              </a:rPr>
              <a:t>G</a:t>
            </a:r>
            <a:r>
              <a:rPr lang="en-GB" sz="2500" b="1" dirty="0">
                <a:solidFill>
                  <a:schemeClr val="bg1">
                    <a:lumMod val="6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CCCG</a:t>
            </a:r>
            <a:r>
              <a:rPr lang="en-GB" sz="2500" b="1" dirty="0">
                <a:latin typeface="Courier" charset="0"/>
                <a:ea typeface="Courier" charset="0"/>
                <a:cs typeface="Courier" charset="0"/>
              </a:rPr>
              <a:t>T</a:t>
            </a:r>
            <a:r>
              <a:rPr lang="en-GB" sz="2500" b="1" dirty="0">
                <a:solidFill>
                  <a:schemeClr val="bg1">
                    <a:lumMod val="6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TAAA</a:t>
            </a:r>
            <a:r>
              <a:rPr lang="en-GB" sz="2500" b="1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T</a:t>
            </a:r>
            <a:r>
              <a:rPr lang="en-GB" sz="2500" b="1" dirty="0">
                <a:solidFill>
                  <a:schemeClr val="bg1">
                    <a:lumMod val="6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TTT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962062" y="4766724"/>
            <a:ext cx="1266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Ancestral state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30BEDA9-F3B6-C24C-8C48-F2391EE3B62C}"/>
              </a:ext>
            </a:extLst>
          </p:cNvPr>
          <p:cNvSpPr txBox="1">
            <a:spLocks/>
          </p:cNvSpPr>
          <p:nvPr/>
        </p:nvSpPr>
        <p:spPr>
          <a:xfrm>
            <a:off x="0" y="12127"/>
            <a:ext cx="12192000" cy="96169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 diversity summary statistics</a:t>
            </a:r>
          </a:p>
        </p:txBody>
      </p:sp>
    </p:spTree>
    <p:extLst>
      <p:ext uri="{BB962C8B-B14F-4D97-AF65-F5344CB8AC3E}">
        <p14:creationId xmlns:p14="http://schemas.microsoft.com/office/powerpoint/2010/main" val="2975366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1344" y="1052513"/>
            <a:ext cx="6120680" cy="403267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Tajima’s D uses summary statistics to detect </a:t>
            </a:r>
          </a:p>
          <a:p>
            <a:pPr marL="0" indent="0" algn="ctr">
              <a:buNone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selection or demography</a:t>
            </a:r>
          </a:p>
          <a:p>
            <a:pPr marL="0" indent="0">
              <a:buNone/>
            </a:pP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expected number of segregating sites, 𝚯 = 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 a neutral site π =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𝚯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Fumio Tajima worked out that π ≠ 𝚯 in certain circumstances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Tajima’s D is approximately  =  π - 𝚯 </a:t>
            </a:r>
          </a:p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When D is negative: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more rare alleles that expected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selective sweep (or expanding population)</a:t>
            </a:r>
          </a:p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When D is positive: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(too many rare alleles)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Balancing selection or shrinking population or population structure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1493" y="5742535"/>
            <a:ext cx="12203493" cy="109260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000" b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Tajima’s D on Wikipedia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https://en.wikipedia.org/wiki/Tajima%27s_D</a:t>
            </a:r>
            <a:endParaRPr lang="en-GB" sz="2000" b="1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GB" sz="2000" b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Excellent explanation of</a:t>
            </a:r>
            <a:r>
              <a:rPr lang="en-GB" sz="20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π, 𝚯 and Tajima’s D on </a:t>
            </a:r>
            <a:r>
              <a:rPr lang="en-GB" sz="2000" b="1" dirty="0" err="1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Youtube</a:t>
            </a:r>
            <a:r>
              <a:rPr lang="en-GB" sz="2000" b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: </a:t>
            </a:r>
            <a:r>
              <a:rPr lang="en-US" sz="20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  <a:hlinkClick r:id="rId3"/>
              </a:rPr>
              <a:t>https://www.youtube.com/watch?v=wiyay4YMq2A</a:t>
            </a:r>
            <a:endParaRPr lang="en-GB" sz="200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550" y="1124744"/>
            <a:ext cx="1079500" cy="152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25849" y="1676426"/>
            <a:ext cx="3586003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 is the number of segregating sites</a:t>
            </a:r>
          </a:p>
          <a:p>
            <a:pPr>
              <a:spcBef>
                <a:spcPts val="600"/>
              </a:spcBef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 is the number of sequences compared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36443"/>
          <a:stretch/>
        </p:blipFill>
        <p:spPr>
          <a:xfrm>
            <a:off x="7431221" y="2809114"/>
            <a:ext cx="1079500" cy="9686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90987" y="2902055"/>
            <a:ext cx="3024956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For six sequences:</a:t>
            </a:r>
          </a:p>
          <a:p>
            <a:pPr>
              <a:spcBef>
                <a:spcPts val="600"/>
              </a:spcBef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Sum of: ½ + 1/3 +1/4 +1/5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816" y="1661290"/>
            <a:ext cx="720080" cy="101658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248128" y="3963782"/>
            <a:ext cx="4693437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In theory, 𝚯 = π = 4N</a:t>
            </a:r>
            <a:r>
              <a:rPr lang="el-GR" i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μ</a:t>
            </a:r>
            <a:endParaRPr lang="en-GB" i="1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Where N = population size</a:t>
            </a:r>
          </a:p>
          <a:p>
            <a:r>
              <a:rPr lang="el-GR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μ</a:t>
            </a:r>
            <a:r>
              <a:rPr lang="en-GB" i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= </a:t>
            </a:r>
            <a:r>
              <a:rPr lang="en-GB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mutation rate</a:t>
            </a:r>
          </a:p>
          <a:p>
            <a:endParaRPr lang="en-GB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So π can give us an estimate of population size.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5467F5F-7F73-8A4D-8B6F-F9921ACB3DCD}"/>
              </a:ext>
            </a:extLst>
          </p:cNvPr>
          <p:cNvSpPr txBox="1">
            <a:spLocks/>
          </p:cNvSpPr>
          <p:nvPr/>
        </p:nvSpPr>
        <p:spPr>
          <a:xfrm>
            <a:off x="0" y="10631"/>
            <a:ext cx="12192000" cy="96169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Tajima’s D </a:t>
            </a:r>
          </a:p>
        </p:txBody>
      </p:sp>
    </p:spTree>
    <p:extLst>
      <p:ext uri="{BB962C8B-B14F-4D97-AF65-F5344CB8AC3E}">
        <p14:creationId xmlns:p14="http://schemas.microsoft.com/office/powerpoint/2010/main" val="3905200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-11493" y="0"/>
            <a:ext cx="1217506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GB" b="1" kern="0" dirty="0">
                <a:latin typeface="Arial" panose="020B0604020202020204" pitchFamily="34" charset="0"/>
                <a:cs typeface="Arial" panose="020B0604020202020204" pitchFamily="34" charset="0"/>
              </a:rPr>
              <a:t>Concept: genome-wide summary statistics: Tajima’s D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40410" y="3897212"/>
            <a:ext cx="6120680" cy="1959716"/>
          </a:xfrm>
        </p:spPr>
        <p:txBody>
          <a:bodyPr>
            <a:normAutofit lnSpcReduction="10000"/>
          </a:bodyPr>
          <a:lstStyle/>
          <a:p>
            <a:r>
              <a:rPr lang="en-GB" sz="2200" b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When D is positive: </a:t>
            </a:r>
            <a:endParaRPr lang="en-GB" sz="220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lvl="1"/>
            <a:r>
              <a:rPr lang="en-GB" b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more common alleles</a:t>
            </a:r>
            <a:r>
              <a:rPr lang="en-GB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than expected</a:t>
            </a:r>
          </a:p>
          <a:p>
            <a:pPr lvl="1"/>
            <a:r>
              <a:rPr lang="en-GB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balancing selection</a:t>
            </a:r>
          </a:p>
          <a:p>
            <a:pPr lvl="1"/>
            <a:r>
              <a:rPr lang="en-GB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shrinking population</a:t>
            </a:r>
          </a:p>
          <a:p>
            <a:pPr lvl="1"/>
            <a:r>
              <a:rPr lang="en-GB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population structure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1493" y="6049887"/>
            <a:ext cx="12203493" cy="109260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000" b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Tajima’s D on Wikipedia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https://en.wikipedia.org/wiki/Tajima%27s_D</a:t>
            </a:r>
            <a:endParaRPr lang="en-GB" sz="2000" b="1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GB" sz="2000" b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Excellent explanation of</a:t>
            </a:r>
            <a:r>
              <a:rPr lang="en-GB" sz="20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π, 𝚯 and Tajima’s D on </a:t>
            </a:r>
            <a:r>
              <a:rPr lang="en-GB" sz="2000" b="1" dirty="0" err="1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Youtube</a:t>
            </a:r>
            <a:r>
              <a:rPr lang="en-GB" sz="2000" b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: </a:t>
            </a:r>
            <a:r>
              <a:rPr lang="en-US" sz="20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  <a:hlinkClick r:id="rId3"/>
              </a:rPr>
              <a:t>https://www.youtube.com/watch?v=wiyay4YMq2A</a:t>
            </a:r>
            <a:endParaRPr lang="en-GB" sz="200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192" y="4355397"/>
            <a:ext cx="2876538" cy="1080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32792" y="1105470"/>
            <a:ext cx="8917461" cy="1123330"/>
            <a:chOff x="232792" y="1105470"/>
            <a:chExt cx="8917461" cy="112333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0253" y="1105470"/>
              <a:ext cx="3060000" cy="10800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232792" y="1120804"/>
              <a:ext cx="4927104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200" b="1" dirty="0">
                  <a:latin typeface="Arial" panose="020B0604020202020204" pitchFamily="34" charset="0"/>
                  <a:ea typeface="Calibri" charset="0"/>
                  <a:cs typeface="Arial" panose="020B0604020202020204" pitchFamily="34" charset="0"/>
                </a:rPr>
                <a:t>Tajima’s D = 0</a:t>
              </a:r>
            </a:p>
            <a:p>
              <a:pPr lvl="1"/>
              <a:r>
                <a:rPr lang="en-GB" sz="2200" dirty="0">
                  <a:latin typeface="Arial" panose="020B0604020202020204" pitchFamily="34" charset="0"/>
                  <a:ea typeface="Calibri" charset="0"/>
                  <a:cs typeface="Arial" panose="020B0604020202020204" pitchFamily="34" charset="0"/>
                </a:rPr>
                <a:t>Neutrally evolving, stable population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47019" y="2253761"/>
            <a:ext cx="8047714" cy="1446550"/>
            <a:chOff x="247019" y="2253761"/>
            <a:chExt cx="8047714" cy="144655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34733" y="2495084"/>
              <a:ext cx="3060000" cy="108000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247019" y="2253761"/>
              <a:ext cx="6096000" cy="14465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GB" sz="2200" b="1" dirty="0">
                  <a:latin typeface="Arial" panose="020B0604020202020204" pitchFamily="34" charset="0"/>
                  <a:ea typeface="Calibri" charset="0"/>
                  <a:cs typeface="Arial" panose="020B0604020202020204" pitchFamily="34" charset="0"/>
                </a:rPr>
                <a:t>When D is negative:</a:t>
              </a:r>
            </a:p>
            <a:p>
              <a:pPr lvl="1"/>
              <a:r>
                <a:rPr lang="en-GB" sz="2200" b="1" dirty="0">
                  <a:latin typeface="Arial" panose="020B0604020202020204" pitchFamily="34" charset="0"/>
                  <a:ea typeface="Calibri" charset="0"/>
                  <a:cs typeface="Arial" panose="020B0604020202020204" pitchFamily="34" charset="0"/>
                </a:rPr>
                <a:t>more rare alleles </a:t>
              </a:r>
              <a:r>
                <a:rPr lang="en-GB" sz="2200" dirty="0">
                  <a:latin typeface="Arial" panose="020B0604020202020204" pitchFamily="34" charset="0"/>
                  <a:ea typeface="Calibri" charset="0"/>
                  <a:cs typeface="Arial" panose="020B0604020202020204" pitchFamily="34" charset="0"/>
                </a:rPr>
                <a:t>that expected</a:t>
              </a:r>
            </a:p>
            <a:p>
              <a:pPr lvl="1"/>
              <a:r>
                <a:rPr lang="en-GB" sz="2200" dirty="0">
                  <a:latin typeface="Arial" panose="020B0604020202020204" pitchFamily="34" charset="0"/>
                  <a:ea typeface="Calibri" charset="0"/>
                  <a:cs typeface="Arial" panose="020B0604020202020204" pitchFamily="34" charset="0"/>
                </a:rPr>
                <a:t>selective sweep </a:t>
              </a:r>
            </a:p>
            <a:p>
              <a:pPr lvl="1"/>
              <a:r>
                <a:rPr lang="en-GB" sz="2200" dirty="0">
                  <a:latin typeface="Arial" panose="020B0604020202020204" pitchFamily="34" charset="0"/>
                  <a:ea typeface="Calibri" charset="0"/>
                  <a:cs typeface="Arial" panose="020B0604020202020204" pitchFamily="34" charset="0"/>
                </a:rPr>
                <a:t>or expanding population</a:t>
              </a: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69508DBF-F071-3F4F-A06A-B4FA4F2F2E75}"/>
              </a:ext>
            </a:extLst>
          </p:cNvPr>
          <p:cNvSpPr txBox="1">
            <a:spLocks/>
          </p:cNvSpPr>
          <p:nvPr/>
        </p:nvSpPr>
        <p:spPr>
          <a:xfrm>
            <a:off x="0" y="10631"/>
            <a:ext cx="12192000" cy="96169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Tajima’s D </a:t>
            </a:r>
          </a:p>
        </p:txBody>
      </p:sp>
    </p:spTree>
    <p:extLst>
      <p:ext uri="{BB962C8B-B14F-4D97-AF65-F5344CB8AC3E}">
        <p14:creationId xmlns:p14="http://schemas.microsoft.com/office/powerpoint/2010/main" val="423265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C1F32-A1DA-3448-8347-6D6EDA48B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61697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Lecture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2A8CE9-0E22-FD44-90EE-F78965AC15C1}"/>
              </a:ext>
            </a:extLst>
          </p:cNvPr>
          <p:cNvSpPr txBox="1"/>
          <p:nvPr/>
        </p:nvSpPr>
        <p:spPr>
          <a:xfrm>
            <a:off x="1816630" y="2721114"/>
            <a:ext cx="8558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Principles of population genomics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0B1EE3-F86D-564A-ABF6-CF4B0F573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259" y="6194811"/>
            <a:ext cx="1190353" cy="4504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BA3F41-571D-0D46-B64A-6C940BF41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683" y="6143136"/>
            <a:ext cx="553754" cy="5537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FD1018-8ACB-424A-A3D7-F9997E258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0404" y="6126849"/>
            <a:ext cx="586328" cy="5863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EADEF8-35A8-F046-8639-BA719C445A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6524" y="6148565"/>
            <a:ext cx="1118367" cy="54289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998F120-63D7-8A46-96E1-79621DCF04E3}"/>
              </a:ext>
            </a:extLst>
          </p:cNvPr>
          <p:cNvSpPr/>
          <p:nvPr/>
        </p:nvSpPr>
        <p:spPr>
          <a:xfrm>
            <a:off x="5207040" y="6235347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EACCR2 Genomics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4264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-11493" y="0"/>
            <a:ext cx="1217506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GB" b="1" kern="0" dirty="0"/>
              <a:t>Concept: Purifying selection </a:t>
            </a:r>
            <a:r>
              <a:rPr lang="mr-IN" b="1" kern="0" dirty="0"/>
              <a:t>–</a:t>
            </a:r>
            <a:r>
              <a:rPr lang="en-GB" b="1" kern="0" dirty="0"/>
              <a:t> expectations and observations </a:t>
            </a:r>
          </a:p>
        </p:txBody>
      </p:sp>
      <p:sp>
        <p:nvSpPr>
          <p:cNvPr id="69" name="Content Placeholder 2"/>
          <p:cNvSpPr txBox="1">
            <a:spLocks/>
          </p:cNvSpPr>
          <p:nvPr/>
        </p:nvSpPr>
        <p:spPr bwMode="auto">
          <a:xfrm>
            <a:off x="277144" y="1052512"/>
            <a:ext cx="6532076" cy="446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SzPct val="9000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Purifying is the loss of deleterious (harmful) variants</a:t>
            </a:r>
          </a:p>
          <a:p>
            <a:pPr marL="0" indent="0">
              <a:buFontTx/>
              <a:buNone/>
            </a:pPr>
            <a:r>
              <a:rPr lang="en-GB" sz="2000" kern="0" dirty="0">
                <a:latin typeface="Arial" panose="020B0604020202020204" pitchFamily="34" charset="0"/>
                <a:cs typeface="Arial" panose="020B0604020202020204" pitchFamily="34" charset="0"/>
              </a:rPr>
              <a:t>This process will</a:t>
            </a:r>
          </a:p>
          <a:p>
            <a:r>
              <a:rPr lang="en-GB" sz="2000" kern="0" dirty="0">
                <a:latin typeface="Arial" panose="020B0604020202020204" pitchFamily="34" charset="0"/>
                <a:cs typeface="Arial" panose="020B0604020202020204" pitchFamily="34" charset="0"/>
              </a:rPr>
              <a:t>Reduce diversity in regions that are important</a:t>
            </a:r>
          </a:p>
          <a:p>
            <a:r>
              <a:rPr lang="en-GB" sz="2000" kern="0" dirty="0">
                <a:latin typeface="Arial" panose="020B0604020202020204" pitchFamily="34" charset="0"/>
                <a:cs typeface="Arial" panose="020B0604020202020204" pitchFamily="34" charset="0"/>
              </a:rPr>
              <a:t>Increase the proportion of rare alleles</a:t>
            </a:r>
          </a:p>
          <a:p>
            <a:r>
              <a:rPr lang="en-GB" sz="2000" kern="0" dirty="0">
                <a:latin typeface="Arial" panose="020B0604020202020204" pitchFamily="34" charset="0"/>
                <a:cs typeface="Arial" panose="020B0604020202020204" pitchFamily="34" charset="0"/>
              </a:rPr>
              <a:t>Cause negative Tajima’s D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Purifying selection is expected to be a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common event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968618" y="1268760"/>
            <a:ext cx="5078255" cy="5589240"/>
            <a:chOff x="6968618" y="1268760"/>
            <a:chExt cx="5078255" cy="5589240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68618" y="1268760"/>
              <a:ext cx="5078255" cy="5112568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10899508" y="6550223"/>
              <a:ext cx="1147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GB" sz="1400">
                  <a:latin typeface="Calibri" panose="020F0502020204030204" pitchFamily="34" charset="0"/>
                  <a:cs typeface="Calibri" panose="020F0502020204030204" pitchFamily="34" charset="0"/>
                </a:rPr>
                <a:t>Jeffares 2015</a:t>
              </a:r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006A8F59-47B6-6E4C-9A7A-26DBDF0E44D9}"/>
              </a:ext>
            </a:extLst>
          </p:cNvPr>
          <p:cNvSpPr txBox="1">
            <a:spLocks/>
          </p:cNvSpPr>
          <p:nvPr/>
        </p:nvSpPr>
        <p:spPr>
          <a:xfrm>
            <a:off x="0" y="10631"/>
            <a:ext cx="12192000" cy="96169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Purifying selection (negative selection)</a:t>
            </a:r>
          </a:p>
        </p:txBody>
      </p:sp>
    </p:spTree>
    <p:extLst>
      <p:ext uri="{BB962C8B-B14F-4D97-AF65-F5344CB8AC3E}">
        <p14:creationId xmlns:p14="http://schemas.microsoft.com/office/powerpoint/2010/main" val="252708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268760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Adaptive evolution is the the increase in frequency of an adaptive (helpful) variant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process will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Reduce diversity around the beneficial allele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Increase rare alleles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Cause negative Tajima’s D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Strong adaptive evolution is expected to be a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rare event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11493" y="0"/>
            <a:ext cx="1217506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GB" b="1" kern="0" dirty="0"/>
              <a:t>Concept: Adaptive evolution </a:t>
            </a:r>
            <a:r>
              <a:rPr lang="mr-IN" b="1" kern="0" dirty="0"/>
              <a:t>–</a:t>
            </a:r>
            <a:r>
              <a:rPr lang="en-GB" b="1" kern="0" dirty="0"/>
              <a:t> expectations and observations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F4A6895-DB56-D74E-A8B4-4EEFADFA97F5}"/>
              </a:ext>
            </a:extLst>
          </p:cNvPr>
          <p:cNvSpPr txBox="1">
            <a:spLocks/>
          </p:cNvSpPr>
          <p:nvPr/>
        </p:nvSpPr>
        <p:spPr>
          <a:xfrm>
            <a:off x="0" y="10631"/>
            <a:ext cx="12192000" cy="96169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selection (adaptive evolution)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B349D3-C118-BD41-97AA-87F814402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259" y="6194811"/>
            <a:ext cx="1190353" cy="4504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51D712-3889-DB44-A09B-54558AF98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683" y="6143136"/>
            <a:ext cx="553754" cy="553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12EE4C-DBF3-CE45-9EF4-414859D76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0404" y="6126849"/>
            <a:ext cx="586328" cy="5863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168B5A-F41C-9941-9666-61BA0BCEDC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6524" y="6148565"/>
            <a:ext cx="1118367" cy="54289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5AC10CB-79D9-6C48-8BC2-C97BE46EF8A0}"/>
              </a:ext>
            </a:extLst>
          </p:cNvPr>
          <p:cNvSpPr/>
          <p:nvPr/>
        </p:nvSpPr>
        <p:spPr>
          <a:xfrm>
            <a:off x="5207040" y="6266520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EACCR2 Genomics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8047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-11493" y="0"/>
            <a:ext cx="1217506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GB" b="1" kern="0" dirty="0"/>
              <a:t>Concept: Linkage of alleles on chromosomes</a:t>
            </a:r>
          </a:p>
        </p:txBody>
      </p:sp>
      <p:pic>
        <p:nvPicPr>
          <p:cNvPr id="5122" name="Picture 2" descr="mage result for Linkage of alleles and swe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3212976"/>
            <a:ext cx="4759359" cy="248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080" y="6433591"/>
            <a:ext cx="4173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See: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https://en.wikipedia.org/wiki/Selective_sweep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28116" y="1144217"/>
            <a:ext cx="88570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When a strongly beneficial allele arises it will ‘sweep’ through the population.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This will cause strong genetic signatures in the genome: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loss of diversity around the sweep (asses by looking at π)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increase in linkage (look at linkage)</a:t>
            </a:r>
          </a:p>
          <a:p>
            <a:pPr>
              <a:spcBef>
                <a:spcPts val="600"/>
              </a:spcBef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Straight Connector 72"/>
          <p:cNvCxnSpPr/>
          <p:nvPr/>
        </p:nvCxnSpPr>
        <p:spPr bwMode="auto">
          <a:xfrm>
            <a:off x="6312024" y="4567457"/>
            <a:ext cx="4745043" cy="977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>
            <a:off x="6312024" y="4186259"/>
            <a:ext cx="4745043" cy="768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Oval 74"/>
          <p:cNvSpPr/>
          <p:nvPr/>
        </p:nvSpPr>
        <p:spPr bwMode="auto">
          <a:xfrm>
            <a:off x="9860379" y="4093695"/>
            <a:ext cx="248104" cy="2481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6" name="Straight Connector 75"/>
          <p:cNvCxnSpPr/>
          <p:nvPr/>
        </p:nvCxnSpPr>
        <p:spPr bwMode="auto">
          <a:xfrm>
            <a:off x="6312024" y="5180461"/>
            <a:ext cx="4745043" cy="977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>
            <a:off x="6312024" y="5511632"/>
            <a:ext cx="4745043" cy="768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6312024" y="5824089"/>
            <a:ext cx="4745043" cy="977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Oval 78"/>
          <p:cNvSpPr/>
          <p:nvPr/>
        </p:nvSpPr>
        <p:spPr bwMode="auto">
          <a:xfrm>
            <a:off x="9860379" y="5379905"/>
            <a:ext cx="248104" cy="2481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0" name="Straight Connector 79"/>
          <p:cNvCxnSpPr/>
          <p:nvPr/>
        </p:nvCxnSpPr>
        <p:spPr bwMode="auto">
          <a:xfrm>
            <a:off x="6312024" y="3741249"/>
            <a:ext cx="4745043" cy="768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Oval 80"/>
          <p:cNvSpPr/>
          <p:nvPr/>
        </p:nvSpPr>
        <p:spPr bwMode="auto">
          <a:xfrm>
            <a:off x="6725815" y="4412114"/>
            <a:ext cx="248104" cy="24810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8079826" y="4043960"/>
            <a:ext cx="248104" cy="24810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8495643" y="4053706"/>
            <a:ext cx="248104" cy="248104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7419444" y="5393882"/>
            <a:ext cx="248104" cy="248104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9860359" y="4484712"/>
            <a:ext cx="248104" cy="2481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8071738" y="4453479"/>
            <a:ext cx="248104" cy="24810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8495643" y="4463225"/>
            <a:ext cx="248104" cy="248104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10454669" y="4484112"/>
            <a:ext cx="248104" cy="248104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8079826" y="5045358"/>
            <a:ext cx="248104" cy="24810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8483532" y="5055104"/>
            <a:ext cx="248104" cy="248104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570126" y="2380103"/>
            <a:ext cx="5795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Alleles are referred to as ‘linked’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when they are often found together</a:t>
            </a:r>
            <a:b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linkage is strongest for alleles 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that site close on the same chromosome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7624737" y="3113193"/>
            <a:ext cx="1298753" cy="604534"/>
            <a:chOff x="7624737" y="3113193"/>
            <a:chExt cx="1298753" cy="604534"/>
          </a:xfrm>
        </p:grpSpPr>
        <p:sp>
          <p:nvSpPr>
            <p:cNvPr id="94" name="Freeform 93"/>
            <p:cNvSpPr/>
            <p:nvPr/>
          </p:nvSpPr>
          <p:spPr bwMode="auto">
            <a:xfrm>
              <a:off x="8233558" y="3440728"/>
              <a:ext cx="86284" cy="276999"/>
            </a:xfrm>
            <a:custGeom>
              <a:avLst/>
              <a:gdLst>
                <a:gd name="connsiteX0" fmla="*/ 478972 w 478972"/>
                <a:gd name="connsiteY0" fmla="*/ 0 h 864033"/>
                <a:gd name="connsiteX1" fmla="*/ 166255 w 478972"/>
                <a:gd name="connsiteY1" fmla="*/ 447304 h 864033"/>
                <a:gd name="connsiteX2" fmla="*/ 142504 w 478972"/>
                <a:gd name="connsiteY2" fmla="*/ 506681 h 864033"/>
                <a:gd name="connsiteX3" fmla="*/ 130629 w 478972"/>
                <a:gd name="connsiteY3" fmla="*/ 530432 h 864033"/>
                <a:gd name="connsiteX4" fmla="*/ 98961 w 478972"/>
                <a:gd name="connsiteY4" fmla="*/ 621476 h 864033"/>
                <a:gd name="connsiteX5" fmla="*/ 95003 w 478972"/>
                <a:gd name="connsiteY5" fmla="*/ 633351 h 864033"/>
                <a:gd name="connsiteX6" fmla="*/ 87086 w 478972"/>
                <a:gd name="connsiteY6" fmla="*/ 668977 h 864033"/>
                <a:gd name="connsiteX7" fmla="*/ 71252 w 478972"/>
                <a:gd name="connsiteY7" fmla="*/ 716478 h 864033"/>
                <a:gd name="connsiteX8" fmla="*/ 55419 w 478972"/>
                <a:gd name="connsiteY8" fmla="*/ 763980 h 864033"/>
                <a:gd name="connsiteX9" fmla="*/ 51460 w 478972"/>
                <a:gd name="connsiteY9" fmla="*/ 775855 h 864033"/>
                <a:gd name="connsiteX10" fmla="*/ 47502 w 478972"/>
                <a:gd name="connsiteY10" fmla="*/ 787730 h 864033"/>
                <a:gd name="connsiteX11" fmla="*/ 39585 w 478972"/>
                <a:gd name="connsiteY11" fmla="*/ 799606 h 864033"/>
                <a:gd name="connsiteX12" fmla="*/ 35626 w 478972"/>
                <a:gd name="connsiteY12" fmla="*/ 811481 h 864033"/>
                <a:gd name="connsiteX13" fmla="*/ 27710 w 478972"/>
                <a:gd name="connsiteY13" fmla="*/ 843149 h 864033"/>
                <a:gd name="connsiteX14" fmla="*/ 23751 w 478972"/>
                <a:gd name="connsiteY14" fmla="*/ 862941 h 864033"/>
                <a:gd name="connsiteX15" fmla="*/ 47502 w 478972"/>
                <a:gd name="connsiteY15" fmla="*/ 855024 h 864033"/>
                <a:gd name="connsiteX16" fmla="*/ 83128 w 478972"/>
                <a:gd name="connsiteY16" fmla="*/ 823356 h 864033"/>
                <a:gd name="connsiteX17" fmla="*/ 122712 w 478972"/>
                <a:gd name="connsiteY17" fmla="*/ 799606 h 864033"/>
                <a:gd name="connsiteX18" fmla="*/ 150421 w 478972"/>
                <a:gd name="connsiteY18" fmla="*/ 783772 h 864033"/>
                <a:gd name="connsiteX19" fmla="*/ 47502 w 478972"/>
                <a:gd name="connsiteY19" fmla="*/ 783772 h 864033"/>
                <a:gd name="connsiteX20" fmla="*/ 0 w 478972"/>
                <a:gd name="connsiteY20" fmla="*/ 779813 h 864033"/>
                <a:gd name="connsiteX21" fmla="*/ 15834 w 478972"/>
                <a:gd name="connsiteY21" fmla="*/ 803564 h 864033"/>
                <a:gd name="connsiteX22" fmla="*/ 31668 w 478972"/>
                <a:gd name="connsiteY22" fmla="*/ 831273 h 864033"/>
                <a:gd name="connsiteX23" fmla="*/ 39585 w 478972"/>
                <a:gd name="connsiteY23" fmla="*/ 858982 h 864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78972" h="864033">
                  <a:moveTo>
                    <a:pt x="478972" y="0"/>
                  </a:moveTo>
                  <a:cubicBezTo>
                    <a:pt x="339372" y="139607"/>
                    <a:pt x="421154" y="55399"/>
                    <a:pt x="166255" y="447304"/>
                  </a:cubicBezTo>
                  <a:cubicBezTo>
                    <a:pt x="154632" y="465174"/>
                    <a:pt x="150901" y="487088"/>
                    <a:pt x="142504" y="506681"/>
                  </a:cubicBezTo>
                  <a:cubicBezTo>
                    <a:pt x="139017" y="514817"/>
                    <a:pt x="133980" y="522240"/>
                    <a:pt x="130629" y="530432"/>
                  </a:cubicBezTo>
                  <a:cubicBezTo>
                    <a:pt x="104079" y="595333"/>
                    <a:pt x="112828" y="575252"/>
                    <a:pt x="98961" y="621476"/>
                  </a:cubicBezTo>
                  <a:cubicBezTo>
                    <a:pt x="97762" y="625472"/>
                    <a:pt x="96015" y="629303"/>
                    <a:pt x="95003" y="633351"/>
                  </a:cubicBezTo>
                  <a:cubicBezTo>
                    <a:pt x="89351" y="655963"/>
                    <a:pt x="93184" y="648650"/>
                    <a:pt x="87086" y="668977"/>
                  </a:cubicBezTo>
                  <a:cubicBezTo>
                    <a:pt x="82308" y="684904"/>
                    <a:pt x="76516" y="700686"/>
                    <a:pt x="71252" y="716478"/>
                  </a:cubicBezTo>
                  <a:lnTo>
                    <a:pt x="55419" y="763980"/>
                  </a:lnTo>
                  <a:lnTo>
                    <a:pt x="51460" y="775855"/>
                  </a:lnTo>
                  <a:cubicBezTo>
                    <a:pt x="50141" y="779813"/>
                    <a:pt x="49816" y="784258"/>
                    <a:pt x="47502" y="787730"/>
                  </a:cubicBezTo>
                  <a:cubicBezTo>
                    <a:pt x="44863" y="791689"/>
                    <a:pt x="41713" y="795351"/>
                    <a:pt x="39585" y="799606"/>
                  </a:cubicBezTo>
                  <a:cubicBezTo>
                    <a:pt x="37719" y="803338"/>
                    <a:pt x="36724" y="807455"/>
                    <a:pt x="35626" y="811481"/>
                  </a:cubicBezTo>
                  <a:cubicBezTo>
                    <a:pt x="32763" y="821978"/>
                    <a:pt x="29844" y="832480"/>
                    <a:pt x="27710" y="843149"/>
                  </a:cubicBezTo>
                  <a:cubicBezTo>
                    <a:pt x="26390" y="849746"/>
                    <a:pt x="17982" y="859480"/>
                    <a:pt x="23751" y="862941"/>
                  </a:cubicBezTo>
                  <a:cubicBezTo>
                    <a:pt x="30907" y="867235"/>
                    <a:pt x="39585" y="857663"/>
                    <a:pt x="47502" y="855024"/>
                  </a:cubicBezTo>
                  <a:cubicBezTo>
                    <a:pt x="60255" y="842271"/>
                    <a:pt x="67757" y="833603"/>
                    <a:pt x="83128" y="823356"/>
                  </a:cubicBezTo>
                  <a:cubicBezTo>
                    <a:pt x="95931" y="814821"/>
                    <a:pt x="108949" y="806487"/>
                    <a:pt x="122712" y="799606"/>
                  </a:cubicBezTo>
                  <a:cubicBezTo>
                    <a:pt x="142801" y="789561"/>
                    <a:pt x="133636" y="794962"/>
                    <a:pt x="150421" y="783772"/>
                  </a:cubicBezTo>
                  <a:cubicBezTo>
                    <a:pt x="92663" y="774144"/>
                    <a:pt x="160842" y="783772"/>
                    <a:pt x="47502" y="783772"/>
                  </a:cubicBezTo>
                  <a:cubicBezTo>
                    <a:pt x="31613" y="783772"/>
                    <a:pt x="15834" y="781133"/>
                    <a:pt x="0" y="779813"/>
                  </a:cubicBezTo>
                  <a:cubicBezTo>
                    <a:pt x="5278" y="787730"/>
                    <a:pt x="12825" y="794537"/>
                    <a:pt x="15834" y="803564"/>
                  </a:cubicBezTo>
                  <a:cubicBezTo>
                    <a:pt x="21880" y="821698"/>
                    <a:pt x="17290" y="812101"/>
                    <a:pt x="31668" y="831273"/>
                  </a:cubicBezTo>
                  <a:cubicBezTo>
                    <a:pt x="40002" y="856276"/>
                    <a:pt x="39585" y="846679"/>
                    <a:pt x="39585" y="858982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95"/>
            <p:cNvSpPr/>
            <p:nvPr/>
          </p:nvSpPr>
          <p:spPr bwMode="auto">
            <a:xfrm flipH="1">
              <a:off x="8467714" y="3438075"/>
              <a:ext cx="181379" cy="276999"/>
            </a:xfrm>
            <a:custGeom>
              <a:avLst/>
              <a:gdLst>
                <a:gd name="connsiteX0" fmla="*/ 478972 w 478972"/>
                <a:gd name="connsiteY0" fmla="*/ 0 h 864033"/>
                <a:gd name="connsiteX1" fmla="*/ 166255 w 478972"/>
                <a:gd name="connsiteY1" fmla="*/ 447304 h 864033"/>
                <a:gd name="connsiteX2" fmla="*/ 142504 w 478972"/>
                <a:gd name="connsiteY2" fmla="*/ 506681 h 864033"/>
                <a:gd name="connsiteX3" fmla="*/ 130629 w 478972"/>
                <a:gd name="connsiteY3" fmla="*/ 530432 h 864033"/>
                <a:gd name="connsiteX4" fmla="*/ 98961 w 478972"/>
                <a:gd name="connsiteY4" fmla="*/ 621476 h 864033"/>
                <a:gd name="connsiteX5" fmla="*/ 95003 w 478972"/>
                <a:gd name="connsiteY5" fmla="*/ 633351 h 864033"/>
                <a:gd name="connsiteX6" fmla="*/ 87086 w 478972"/>
                <a:gd name="connsiteY6" fmla="*/ 668977 h 864033"/>
                <a:gd name="connsiteX7" fmla="*/ 71252 w 478972"/>
                <a:gd name="connsiteY7" fmla="*/ 716478 h 864033"/>
                <a:gd name="connsiteX8" fmla="*/ 55419 w 478972"/>
                <a:gd name="connsiteY8" fmla="*/ 763980 h 864033"/>
                <a:gd name="connsiteX9" fmla="*/ 51460 w 478972"/>
                <a:gd name="connsiteY9" fmla="*/ 775855 h 864033"/>
                <a:gd name="connsiteX10" fmla="*/ 47502 w 478972"/>
                <a:gd name="connsiteY10" fmla="*/ 787730 h 864033"/>
                <a:gd name="connsiteX11" fmla="*/ 39585 w 478972"/>
                <a:gd name="connsiteY11" fmla="*/ 799606 h 864033"/>
                <a:gd name="connsiteX12" fmla="*/ 35626 w 478972"/>
                <a:gd name="connsiteY12" fmla="*/ 811481 h 864033"/>
                <a:gd name="connsiteX13" fmla="*/ 27710 w 478972"/>
                <a:gd name="connsiteY13" fmla="*/ 843149 h 864033"/>
                <a:gd name="connsiteX14" fmla="*/ 23751 w 478972"/>
                <a:gd name="connsiteY14" fmla="*/ 862941 h 864033"/>
                <a:gd name="connsiteX15" fmla="*/ 47502 w 478972"/>
                <a:gd name="connsiteY15" fmla="*/ 855024 h 864033"/>
                <a:gd name="connsiteX16" fmla="*/ 83128 w 478972"/>
                <a:gd name="connsiteY16" fmla="*/ 823356 h 864033"/>
                <a:gd name="connsiteX17" fmla="*/ 122712 w 478972"/>
                <a:gd name="connsiteY17" fmla="*/ 799606 h 864033"/>
                <a:gd name="connsiteX18" fmla="*/ 150421 w 478972"/>
                <a:gd name="connsiteY18" fmla="*/ 783772 h 864033"/>
                <a:gd name="connsiteX19" fmla="*/ 47502 w 478972"/>
                <a:gd name="connsiteY19" fmla="*/ 783772 h 864033"/>
                <a:gd name="connsiteX20" fmla="*/ 0 w 478972"/>
                <a:gd name="connsiteY20" fmla="*/ 779813 h 864033"/>
                <a:gd name="connsiteX21" fmla="*/ 15834 w 478972"/>
                <a:gd name="connsiteY21" fmla="*/ 803564 h 864033"/>
                <a:gd name="connsiteX22" fmla="*/ 31668 w 478972"/>
                <a:gd name="connsiteY22" fmla="*/ 831273 h 864033"/>
                <a:gd name="connsiteX23" fmla="*/ 39585 w 478972"/>
                <a:gd name="connsiteY23" fmla="*/ 858982 h 864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78972" h="864033">
                  <a:moveTo>
                    <a:pt x="478972" y="0"/>
                  </a:moveTo>
                  <a:cubicBezTo>
                    <a:pt x="339372" y="139607"/>
                    <a:pt x="421154" y="55399"/>
                    <a:pt x="166255" y="447304"/>
                  </a:cubicBezTo>
                  <a:cubicBezTo>
                    <a:pt x="154632" y="465174"/>
                    <a:pt x="150901" y="487088"/>
                    <a:pt x="142504" y="506681"/>
                  </a:cubicBezTo>
                  <a:cubicBezTo>
                    <a:pt x="139017" y="514817"/>
                    <a:pt x="133980" y="522240"/>
                    <a:pt x="130629" y="530432"/>
                  </a:cubicBezTo>
                  <a:cubicBezTo>
                    <a:pt x="104079" y="595333"/>
                    <a:pt x="112828" y="575252"/>
                    <a:pt x="98961" y="621476"/>
                  </a:cubicBezTo>
                  <a:cubicBezTo>
                    <a:pt x="97762" y="625472"/>
                    <a:pt x="96015" y="629303"/>
                    <a:pt x="95003" y="633351"/>
                  </a:cubicBezTo>
                  <a:cubicBezTo>
                    <a:pt x="89351" y="655963"/>
                    <a:pt x="93184" y="648650"/>
                    <a:pt x="87086" y="668977"/>
                  </a:cubicBezTo>
                  <a:cubicBezTo>
                    <a:pt x="82308" y="684904"/>
                    <a:pt x="76516" y="700686"/>
                    <a:pt x="71252" y="716478"/>
                  </a:cubicBezTo>
                  <a:lnTo>
                    <a:pt x="55419" y="763980"/>
                  </a:lnTo>
                  <a:lnTo>
                    <a:pt x="51460" y="775855"/>
                  </a:lnTo>
                  <a:cubicBezTo>
                    <a:pt x="50141" y="779813"/>
                    <a:pt x="49816" y="784258"/>
                    <a:pt x="47502" y="787730"/>
                  </a:cubicBezTo>
                  <a:cubicBezTo>
                    <a:pt x="44863" y="791689"/>
                    <a:pt x="41713" y="795351"/>
                    <a:pt x="39585" y="799606"/>
                  </a:cubicBezTo>
                  <a:cubicBezTo>
                    <a:pt x="37719" y="803338"/>
                    <a:pt x="36724" y="807455"/>
                    <a:pt x="35626" y="811481"/>
                  </a:cubicBezTo>
                  <a:cubicBezTo>
                    <a:pt x="32763" y="821978"/>
                    <a:pt x="29844" y="832480"/>
                    <a:pt x="27710" y="843149"/>
                  </a:cubicBezTo>
                  <a:cubicBezTo>
                    <a:pt x="26390" y="849746"/>
                    <a:pt x="17982" y="859480"/>
                    <a:pt x="23751" y="862941"/>
                  </a:cubicBezTo>
                  <a:cubicBezTo>
                    <a:pt x="30907" y="867235"/>
                    <a:pt x="39585" y="857663"/>
                    <a:pt x="47502" y="855024"/>
                  </a:cubicBezTo>
                  <a:cubicBezTo>
                    <a:pt x="60255" y="842271"/>
                    <a:pt x="67757" y="833603"/>
                    <a:pt x="83128" y="823356"/>
                  </a:cubicBezTo>
                  <a:cubicBezTo>
                    <a:pt x="95931" y="814821"/>
                    <a:pt x="108949" y="806487"/>
                    <a:pt x="122712" y="799606"/>
                  </a:cubicBezTo>
                  <a:cubicBezTo>
                    <a:pt x="142801" y="789561"/>
                    <a:pt x="133636" y="794962"/>
                    <a:pt x="150421" y="783772"/>
                  </a:cubicBezTo>
                  <a:cubicBezTo>
                    <a:pt x="92663" y="774144"/>
                    <a:pt x="160842" y="783772"/>
                    <a:pt x="47502" y="783772"/>
                  </a:cubicBezTo>
                  <a:cubicBezTo>
                    <a:pt x="31613" y="783772"/>
                    <a:pt x="15834" y="781133"/>
                    <a:pt x="0" y="779813"/>
                  </a:cubicBezTo>
                  <a:cubicBezTo>
                    <a:pt x="5278" y="787730"/>
                    <a:pt x="12825" y="794537"/>
                    <a:pt x="15834" y="803564"/>
                  </a:cubicBezTo>
                  <a:cubicBezTo>
                    <a:pt x="21880" y="821698"/>
                    <a:pt x="17290" y="812101"/>
                    <a:pt x="31668" y="831273"/>
                  </a:cubicBezTo>
                  <a:cubicBezTo>
                    <a:pt x="40002" y="856276"/>
                    <a:pt x="39585" y="846679"/>
                    <a:pt x="39585" y="858982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624737" y="3113193"/>
              <a:ext cx="12987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strong linkage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8741721" y="3064022"/>
            <a:ext cx="1783270" cy="580609"/>
            <a:chOff x="8741721" y="3064022"/>
            <a:chExt cx="1783270" cy="580609"/>
          </a:xfrm>
        </p:grpSpPr>
        <p:grpSp>
          <p:nvGrpSpPr>
            <p:cNvPr id="95" name="Group 94"/>
            <p:cNvGrpSpPr/>
            <p:nvPr/>
          </p:nvGrpSpPr>
          <p:grpSpPr>
            <a:xfrm>
              <a:off x="8741721" y="3349742"/>
              <a:ext cx="1242710" cy="294889"/>
              <a:chOff x="8741721" y="3349742"/>
              <a:chExt cx="1242710" cy="294889"/>
            </a:xfrm>
          </p:grpSpPr>
          <p:sp>
            <p:nvSpPr>
              <p:cNvPr id="97" name="Freeform 96"/>
              <p:cNvSpPr/>
              <p:nvPr/>
            </p:nvSpPr>
            <p:spPr bwMode="auto">
              <a:xfrm flipH="1">
                <a:off x="9609155" y="3349742"/>
                <a:ext cx="375276" cy="276999"/>
              </a:xfrm>
              <a:custGeom>
                <a:avLst/>
                <a:gdLst>
                  <a:gd name="connsiteX0" fmla="*/ 478972 w 478972"/>
                  <a:gd name="connsiteY0" fmla="*/ 0 h 864033"/>
                  <a:gd name="connsiteX1" fmla="*/ 166255 w 478972"/>
                  <a:gd name="connsiteY1" fmla="*/ 447304 h 864033"/>
                  <a:gd name="connsiteX2" fmla="*/ 142504 w 478972"/>
                  <a:gd name="connsiteY2" fmla="*/ 506681 h 864033"/>
                  <a:gd name="connsiteX3" fmla="*/ 130629 w 478972"/>
                  <a:gd name="connsiteY3" fmla="*/ 530432 h 864033"/>
                  <a:gd name="connsiteX4" fmla="*/ 98961 w 478972"/>
                  <a:gd name="connsiteY4" fmla="*/ 621476 h 864033"/>
                  <a:gd name="connsiteX5" fmla="*/ 95003 w 478972"/>
                  <a:gd name="connsiteY5" fmla="*/ 633351 h 864033"/>
                  <a:gd name="connsiteX6" fmla="*/ 87086 w 478972"/>
                  <a:gd name="connsiteY6" fmla="*/ 668977 h 864033"/>
                  <a:gd name="connsiteX7" fmla="*/ 71252 w 478972"/>
                  <a:gd name="connsiteY7" fmla="*/ 716478 h 864033"/>
                  <a:gd name="connsiteX8" fmla="*/ 55419 w 478972"/>
                  <a:gd name="connsiteY8" fmla="*/ 763980 h 864033"/>
                  <a:gd name="connsiteX9" fmla="*/ 51460 w 478972"/>
                  <a:gd name="connsiteY9" fmla="*/ 775855 h 864033"/>
                  <a:gd name="connsiteX10" fmla="*/ 47502 w 478972"/>
                  <a:gd name="connsiteY10" fmla="*/ 787730 h 864033"/>
                  <a:gd name="connsiteX11" fmla="*/ 39585 w 478972"/>
                  <a:gd name="connsiteY11" fmla="*/ 799606 h 864033"/>
                  <a:gd name="connsiteX12" fmla="*/ 35626 w 478972"/>
                  <a:gd name="connsiteY12" fmla="*/ 811481 h 864033"/>
                  <a:gd name="connsiteX13" fmla="*/ 27710 w 478972"/>
                  <a:gd name="connsiteY13" fmla="*/ 843149 h 864033"/>
                  <a:gd name="connsiteX14" fmla="*/ 23751 w 478972"/>
                  <a:gd name="connsiteY14" fmla="*/ 862941 h 864033"/>
                  <a:gd name="connsiteX15" fmla="*/ 47502 w 478972"/>
                  <a:gd name="connsiteY15" fmla="*/ 855024 h 864033"/>
                  <a:gd name="connsiteX16" fmla="*/ 83128 w 478972"/>
                  <a:gd name="connsiteY16" fmla="*/ 823356 h 864033"/>
                  <a:gd name="connsiteX17" fmla="*/ 122712 w 478972"/>
                  <a:gd name="connsiteY17" fmla="*/ 799606 h 864033"/>
                  <a:gd name="connsiteX18" fmla="*/ 150421 w 478972"/>
                  <a:gd name="connsiteY18" fmla="*/ 783772 h 864033"/>
                  <a:gd name="connsiteX19" fmla="*/ 47502 w 478972"/>
                  <a:gd name="connsiteY19" fmla="*/ 783772 h 864033"/>
                  <a:gd name="connsiteX20" fmla="*/ 0 w 478972"/>
                  <a:gd name="connsiteY20" fmla="*/ 779813 h 864033"/>
                  <a:gd name="connsiteX21" fmla="*/ 15834 w 478972"/>
                  <a:gd name="connsiteY21" fmla="*/ 803564 h 864033"/>
                  <a:gd name="connsiteX22" fmla="*/ 31668 w 478972"/>
                  <a:gd name="connsiteY22" fmla="*/ 831273 h 864033"/>
                  <a:gd name="connsiteX23" fmla="*/ 39585 w 478972"/>
                  <a:gd name="connsiteY23" fmla="*/ 858982 h 86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78972" h="864033">
                    <a:moveTo>
                      <a:pt x="478972" y="0"/>
                    </a:moveTo>
                    <a:cubicBezTo>
                      <a:pt x="339372" y="139607"/>
                      <a:pt x="421154" y="55399"/>
                      <a:pt x="166255" y="447304"/>
                    </a:cubicBezTo>
                    <a:cubicBezTo>
                      <a:pt x="154632" y="465174"/>
                      <a:pt x="150901" y="487088"/>
                      <a:pt x="142504" y="506681"/>
                    </a:cubicBezTo>
                    <a:cubicBezTo>
                      <a:pt x="139017" y="514817"/>
                      <a:pt x="133980" y="522240"/>
                      <a:pt x="130629" y="530432"/>
                    </a:cubicBezTo>
                    <a:cubicBezTo>
                      <a:pt x="104079" y="595333"/>
                      <a:pt x="112828" y="575252"/>
                      <a:pt x="98961" y="621476"/>
                    </a:cubicBezTo>
                    <a:cubicBezTo>
                      <a:pt x="97762" y="625472"/>
                      <a:pt x="96015" y="629303"/>
                      <a:pt x="95003" y="633351"/>
                    </a:cubicBezTo>
                    <a:cubicBezTo>
                      <a:pt x="89351" y="655963"/>
                      <a:pt x="93184" y="648650"/>
                      <a:pt x="87086" y="668977"/>
                    </a:cubicBezTo>
                    <a:cubicBezTo>
                      <a:pt x="82308" y="684904"/>
                      <a:pt x="76516" y="700686"/>
                      <a:pt x="71252" y="716478"/>
                    </a:cubicBezTo>
                    <a:lnTo>
                      <a:pt x="55419" y="763980"/>
                    </a:lnTo>
                    <a:lnTo>
                      <a:pt x="51460" y="775855"/>
                    </a:lnTo>
                    <a:cubicBezTo>
                      <a:pt x="50141" y="779813"/>
                      <a:pt x="49816" y="784258"/>
                      <a:pt x="47502" y="787730"/>
                    </a:cubicBezTo>
                    <a:cubicBezTo>
                      <a:pt x="44863" y="791689"/>
                      <a:pt x="41713" y="795351"/>
                      <a:pt x="39585" y="799606"/>
                    </a:cubicBezTo>
                    <a:cubicBezTo>
                      <a:pt x="37719" y="803338"/>
                      <a:pt x="36724" y="807455"/>
                      <a:pt x="35626" y="811481"/>
                    </a:cubicBezTo>
                    <a:cubicBezTo>
                      <a:pt x="32763" y="821978"/>
                      <a:pt x="29844" y="832480"/>
                      <a:pt x="27710" y="843149"/>
                    </a:cubicBezTo>
                    <a:cubicBezTo>
                      <a:pt x="26390" y="849746"/>
                      <a:pt x="17982" y="859480"/>
                      <a:pt x="23751" y="862941"/>
                    </a:cubicBezTo>
                    <a:cubicBezTo>
                      <a:pt x="30907" y="867235"/>
                      <a:pt x="39585" y="857663"/>
                      <a:pt x="47502" y="855024"/>
                    </a:cubicBezTo>
                    <a:cubicBezTo>
                      <a:pt x="60255" y="842271"/>
                      <a:pt x="67757" y="833603"/>
                      <a:pt x="83128" y="823356"/>
                    </a:cubicBezTo>
                    <a:cubicBezTo>
                      <a:pt x="95931" y="814821"/>
                      <a:pt x="108949" y="806487"/>
                      <a:pt x="122712" y="799606"/>
                    </a:cubicBezTo>
                    <a:cubicBezTo>
                      <a:pt x="142801" y="789561"/>
                      <a:pt x="133636" y="794962"/>
                      <a:pt x="150421" y="783772"/>
                    </a:cubicBezTo>
                    <a:cubicBezTo>
                      <a:pt x="92663" y="774144"/>
                      <a:pt x="160842" y="783772"/>
                      <a:pt x="47502" y="783772"/>
                    </a:cubicBezTo>
                    <a:cubicBezTo>
                      <a:pt x="31613" y="783772"/>
                      <a:pt x="15834" y="781133"/>
                      <a:pt x="0" y="779813"/>
                    </a:cubicBezTo>
                    <a:cubicBezTo>
                      <a:pt x="5278" y="787730"/>
                      <a:pt x="12825" y="794537"/>
                      <a:pt x="15834" y="803564"/>
                    </a:cubicBezTo>
                    <a:cubicBezTo>
                      <a:pt x="21880" y="821698"/>
                      <a:pt x="17290" y="812101"/>
                      <a:pt x="31668" y="831273"/>
                    </a:cubicBezTo>
                    <a:cubicBezTo>
                      <a:pt x="40002" y="856276"/>
                      <a:pt x="39585" y="846679"/>
                      <a:pt x="39585" y="858982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8741721" y="3367632"/>
                <a:ext cx="753913" cy="276999"/>
              </a:xfrm>
              <a:custGeom>
                <a:avLst/>
                <a:gdLst>
                  <a:gd name="connsiteX0" fmla="*/ 478972 w 478972"/>
                  <a:gd name="connsiteY0" fmla="*/ 0 h 864033"/>
                  <a:gd name="connsiteX1" fmla="*/ 166255 w 478972"/>
                  <a:gd name="connsiteY1" fmla="*/ 447304 h 864033"/>
                  <a:gd name="connsiteX2" fmla="*/ 142504 w 478972"/>
                  <a:gd name="connsiteY2" fmla="*/ 506681 h 864033"/>
                  <a:gd name="connsiteX3" fmla="*/ 130629 w 478972"/>
                  <a:gd name="connsiteY3" fmla="*/ 530432 h 864033"/>
                  <a:gd name="connsiteX4" fmla="*/ 98961 w 478972"/>
                  <a:gd name="connsiteY4" fmla="*/ 621476 h 864033"/>
                  <a:gd name="connsiteX5" fmla="*/ 95003 w 478972"/>
                  <a:gd name="connsiteY5" fmla="*/ 633351 h 864033"/>
                  <a:gd name="connsiteX6" fmla="*/ 87086 w 478972"/>
                  <a:gd name="connsiteY6" fmla="*/ 668977 h 864033"/>
                  <a:gd name="connsiteX7" fmla="*/ 71252 w 478972"/>
                  <a:gd name="connsiteY7" fmla="*/ 716478 h 864033"/>
                  <a:gd name="connsiteX8" fmla="*/ 55419 w 478972"/>
                  <a:gd name="connsiteY8" fmla="*/ 763980 h 864033"/>
                  <a:gd name="connsiteX9" fmla="*/ 51460 w 478972"/>
                  <a:gd name="connsiteY9" fmla="*/ 775855 h 864033"/>
                  <a:gd name="connsiteX10" fmla="*/ 47502 w 478972"/>
                  <a:gd name="connsiteY10" fmla="*/ 787730 h 864033"/>
                  <a:gd name="connsiteX11" fmla="*/ 39585 w 478972"/>
                  <a:gd name="connsiteY11" fmla="*/ 799606 h 864033"/>
                  <a:gd name="connsiteX12" fmla="*/ 35626 w 478972"/>
                  <a:gd name="connsiteY12" fmla="*/ 811481 h 864033"/>
                  <a:gd name="connsiteX13" fmla="*/ 27710 w 478972"/>
                  <a:gd name="connsiteY13" fmla="*/ 843149 h 864033"/>
                  <a:gd name="connsiteX14" fmla="*/ 23751 w 478972"/>
                  <a:gd name="connsiteY14" fmla="*/ 862941 h 864033"/>
                  <a:gd name="connsiteX15" fmla="*/ 47502 w 478972"/>
                  <a:gd name="connsiteY15" fmla="*/ 855024 h 864033"/>
                  <a:gd name="connsiteX16" fmla="*/ 83128 w 478972"/>
                  <a:gd name="connsiteY16" fmla="*/ 823356 h 864033"/>
                  <a:gd name="connsiteX17" fmla="*/ 122712 w 478972"/>
                  <a:gd name="connsiteY17" fmla="*/ 799606 h 864033"/>
                  <a:gd name="connsiteX18" fmla="*/ 150421 w 478972"/>
                  <a:gd name="connsiteY18" fmla="*/ 783772 h 864033"/>
                  <a:gd name="connsiteX19" fmla="*/ 47502 w 478972"/>
                  <a:gd name="connsiteY19" fmla="*/ 783772 h 864033"/>
                  <a:gd name="connsiteX20" fmla="*/ 0 w 478972"/>
                  <a:gd name="connsiteY20" fmla="*/ 779813 h 864033"/>
                  <a:gd name="connsiteX21" fmla="*/ 15834 w 478972"/>
                  <a:gd name="connsiteY21" fmla="*/ 803564 h 864033"/>
                  <a:gd name="connsiteX22" fmla="*/ 31668 w 478972"/>
                  <a:gd name="connsiteY22" fmla="*/ 831273 h 864033"/>
                  <a:gd name="connsiteX23" fmla="*/ 39585 w 478972"/>
                  <a:gd name="connsiteY23" fmla="*/ 858982 h 86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78972" h="864033">
                    <a:moveTo>
                      <a:pt x="478972" y="0"/>
                    </a:moveTo>
                    <a:cubicBezTo>
                      <a:pt x="339372" y="139607"/>
                      <a:pt x="421154" y="55399"/>
                      <a:pt x="166255" y="447304"/>
                    </a:cubicBezTo>
                    <a:cubicBezTo>
                      <a:pt x="154632" y="465174"/>
                      <a:pt x="150901" y="487088"/>
                      <a:pt x="142504" y="506681"/>
                    </a:cubicBezTo>
                    <a:cubicBezTo>
                      <a:pt x="139017" y="514817"/>
                      <a:pt x="133980" y="522240"/>
                      <a:pt x="130629" y="530432"/>
                    </a:cubicBezTo>
                    <a:cubicBezTo>
                      <a:pt x="104079" y="595333"/>
                      <a:pt x="112828" y="575252"/>
                      <a:pt x="98961" y="621476"/>
                    </a:cubicBezTo>
                    <a:cubicBezTo>
                      <a:pt x="97762" y="625472"/>
                      <a:pt x="96015" y="629303"/>
                      <a:pt x="95003" y="633351"/>
                    </a:cubicBezTo>
                    <a:cubicBezTo>
                      <a:pt x="89351" y="655963"/>
                      <a:pt x="93184" y="648650"/>
                      <a:pt x="87086" y="668977"/>
                    </a:cubicBezTo>
                    <a:cubicBezTo>
                      <a:pt x="82308" y="684904"/>
                      <a:pt x="76516" y="700686"/>
                      <a:pt x="71252" y="716478"/>
                    </a:cubicBezTo>
                    <a:lnTo>
                      <a:pt x="55419" y="763980"/>
                    </a:lnTo>
                    <a:lnTo>
                      <a:pt x="51460" y="775855"/>
                    </a:lnTo>
                    <a:cubicBezTo>
                      <a:pt x="50141" y="779813"/>
                      <a:pt x="49816" y="784258"/>
                      <a:pt x="47502" y="787730"/>
                    </a:cubicBezTo>
                    <a:cubicBezTo>
                      <a:pt x="44863" y="791689"/>
                      <a:pt x="41713" y="795351"/>
                      <a:pt x="39585" y="799606"/>
                    </a:cubicBezTo>
                    <a:cubicBezTo>
                      <a:pt x="37719" y="803338"/>
                      <a:pt x="36724" y="807455"/>
                      <a:pt x="35626" y="811481"/>
                    </a:cubicBezTo>
                    <a:cubicBezTo>
                      <a:pt x="32763" y="821978"/>
                      <a:pt x="29844" y="832480"/>
                      <a:pt x="27710" y="843149"/>
                    </a:cubicBezTo>
                    <a:cubicBezTo>
                      <a:pt x="26390" y="849746"/>
                      <a:pt x="17982" y="859480"/>
                      <a:pt x="23751" y="862941"/>
                    </a:cubicBezTo>
                    <a:cubicBezTo>
                      <a:pt x="30907" y="867235"/>
                      <a:pt x="39585" y="857663"/>
                      <a:pt x="47502" y="855024"/>
                    </a:cubicBezTo>
                    <a:cubicBezTo>
                      <a:pt x="60255" y="842271"/>
                      <a:pt x="67757" y="833603"/>
                      <a:pt x="83128" y="823356"/>
                    </a:cubicBezTo>
                    <a:cubicBezTo>
                      <a:pt x="95931" y="814821"/>
                      <a:pt x="108949" y="806487"/>
                      <a:pt x="122712" y="799606"/>
                    </a:cubicBezTo>
                    <a:cubicBezTo>
                      <a:pt x="142801" y="789561"/>
                      <a:pt x="133636" y="794962"/>
                      <a:pt x="150421" y="783772"/>
                    </a:cubicBezTo>
                    <a:cubicBezTo>
                      <a:pt x="92663" y="774144"/>
                      <a:pt x="160842" y="783772"/>
                      <a:pt x="47502" y="783772"/>
                    </a:cubicBezTo>
                    <a:cubicBezTo>
                      <a:pt x="31613" y="783772"/>
                      <a:pt x="15834" y="781133"/>
                      <a:pt x="0" y="779813"/>
                    </a:cubicBezTo>
                    <a:cubicBezTo>
                      <a:pt x="5278" y="787730"/>
                      <a:pt x="12825" y="794537"/>
                      <a:pt x="15834" y="803564"/>
                    </a:cubicBezTo>
                    <a:cubicBezTo>
                      <a:pt x="21880" y="821698"/>
                      <a:pt x="17290" y="812101"/>
                      <a:pt x="31668" y="831273"/>
                    </a:cubicBezTo>
                    <a:cubicBezTo>
                      <a:pt x="40002" y="856276"/>
                      <a:pt x="39585" y="846679"/>
                      <a:pt x="39585" y="858982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1" name="Rectangle 100"/>
            <p:cNvSpPr/>
            <p:nvPr/>
          </p:nvSpPr>
          <p:spPr>
            <a:xfrm>
              <a:off x="9146087" y="3064022"/>
              <a:ext cx="137890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weaker linkage</a:t>
              </a:r>
            </a:p>
          </p:txBody>
        </p:sp>
      </p:grpSp>
      <p:sp>
        <p:nvSpPr>
          <p:cNvPr id="104" name="Oval 103"/>
          <p:cNvSpPr/>
          <p:nvPr/>
        </p:nvSpPr>
        <p:spPr bwMode="auto">
          <a:xfrm>
            <a:off x="7419444" y="5762644"/>
            <a:ext cx="248104" cy="248104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6725815" y="5073613"/>
            <a:ext cx="248104" cy="24810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6429888" y="5447073"/>
            <a:ext cx="1334661" cy="1176358"/>
            <a:chOff x="6429888" y="5447073"/>
            <a:chExt cx="1334661" cy="1176358"/>
          </a:xfrm>
        </p:grpSpPr>
        <p:sp>
          <p:nvSpPr>
            <p:cNvPr id="106" name="Freeform 105"/>
            <p:cNvSpPr/>
            <p:nvPr/>
          </p:nvSpPr>
          <p:spPr bwMode="auto">
            <a:xfrm flipV="1">
              <a:off x="6854878" y="5447073"/>
              <a:ext cx="177226" cy="790238"/>
            </a:xfrm>
            <a:custGeom>
              <a:avLst/>
              <a:gdLst>
                <a:gd name="connsiteX0" fmla="*/ 478972 w 478972"/>
                <a:gd name="connsiteY0" fmla="*/ 0 h 864033"/>
                <a:gd name="connsiteX1" fmla="*/ 166255 w 478972"/>
                <a:gd name="connsiteY1" fmla="*/ 447304 h 864033"/>
                <a:gd name="connsiteX2" fmla="*/ 142504 w 478972"/>
                <a:gd name="connsiteY2" fmla="*/ 506681 h 864033"/>
                <a:gd name="connsiteX3" fmla="*/ 130629 w 478972"/>
                <a:gd name="connsiteY3" fmla="*/ 530432 h 864033"/>
                <a:gd name="connsiteX4" fmla="*/ 98961 w 478972"/>
                <a:gd name="connsiteY4" fmla="*/ 621476 h 864033"/>
                <a:gd name="connsiteX5" fmla="*/ 95003 w 478972"/>
                <a:gd name="connsiteY5" fmla="*/ 633351 h 864033"/>
                <a:gd name="connsiteX6" fmla="*/ 87086 w 478972"/>
                <a:gd name="connsiteY6" fmla="*/ 668977 h 864033"/>
                <a:gd name="connsiteX7" fmla="*/ 71252 w 478972"/>
                <a:gd name="connsiteY7" fmla="*/ 716478 h 864033"/>
                <a:gd name="connsiteX8" fmla="*/ 55419 w 478972"/>
                <a:gd name="connsiteY8" fmla="*/ 763980 h 864033"/>
                <a:gd name="connsiteX9" fmla="*/ 51460 w 478972"/>
                <a:gd name="connsiteY9" fmla="*/ 775855 h 864033"/>
                <a:gd name="connsiteX10" fmla="*/ 47502 w 478972"/>
                <a:gd name="connsiteY10" fmla="*/ 787730 h 864033"/>
                <a:gd name="connsiteX11" fmla="*/ 39585 w 478972"/>
                <a:gd name="connsiteY11" fmla="*/ 799606 h 864033"/>
                <a:gd name="connsiteX12" fmla="*/ 35626 w 478972"/>
                <a:gd name="connsiteY12" fmla="*/ 811481 h 864033"/>
                <a:gd name="connsiteX13" fmla="*/ 27710 w 478972"/>
                <a:gd name="connsiteY13" fmla="*/ 843149 h 864033"/>
                <a:gd name="connsiteX14" fmla="*/ 23751 w 478972"/>
                <a:gd name="connsiteY14" fmla="*/ 862941 h 864033"/>
                <a:gd name="connsiteX15" fmla="*/ 47502 w 478972"/>
                <a:gd name="connsiteY15" fmla="*/ 855024 h 864033"/>
                <a:gd name="connsiteX16" fmla="*/ 83128 w 478972"/>
                <a:gd name="connsiteY16" fmla="*/ 823356 h 864033"/>
                <a:gd name="connsiteX17" fmla="*/ 122712 w 478972"/>
                <a:gd name="connsiteY17" fmla="*/ 799606 h 864033"/>
                <a:gd name="connsiteX18" fmla="*/ 150421 w 478972"/>
                <a:gd name="connsiteY18" fmla="*/ 783772 h 864033"/>
                <a:gd name="connsiteX19" fmla="*/ 47502 w 478972"/>
                <a:gd name="connsiteY19" fmla="*/ 783772 h 864033"/>
                <a:gd name="connsiteX20" fmla="*/ 0 w 478972"/>
                <a:gd name="connsiteY20" fmla="*/ 779813 h 864033"/>
                <a:gd name="connsiteX21" fmla="*/ 15834 w 478972"/>
                <a:gd name="connsiteY21" fmla="*/ 803564 h 864033"/>
                <a:gd name="connsiteX22" fmla="*/ 31668 w 478972"/>
                <a:gd name="connsiteY22" fmla="*/ 831273 h 864033"/>
                <a:gd name="connsiteX23" fmla="*/ 39585 w 478972"/>
                <a:gd name="connsiteY23" fmla="*/ 858982 h 864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78972" h="864033">
                  <a:moveTo>
                    <a:pt x="478972" y="0"/>
                  </a:moveTo>
                  <a:cubicBezTo>
                    <a:pt x="339372" y="139607"/>
                    <a:pt x="421154" y="55399"/>
                    <a:pt x="166255" y="447304"/>
                  </a:cubicBezTo>
                  <a:cubicBezTo>
                    <a:pt x="154632" y="465174"/>
                    <a:pt x="150901" y="487088"/>
                    <a:pt x="142504" y="506681"/>
                  </a:cubicBezTo>
                  <a:cubicBezTo>
                    <a:pt x="139017" y="514817"/>
                    <a:pt x="133980" y="522240"/>
                    <a:pt x="130629" y="530432"/>
                  </a:cubicBezTo>
                  <a:cubicBezTo>
                    <a:pt x="104079" y="595333"/>
                    <a:pt x="112828" y="575252"/>
                    <a:pt x="98961" y="621476"/>
                  </a:cubicBezTo>
                  <a:cubicBezTo>
                    <a:pt x="97762" y="625472"/>
                    <a:pt x="96015" y="629303"/>
                    <a:pt x="95003" y="633351"/>
                  </a:cubicBezTo>
                  <a:cubicBezTo>
                    <a:pt x="89351" y="655963"/>
                    <a:pt x="93184" y="648650"/>
                    <a:pt x="87086" y="668977"/>
                  </a:cubicBezTo>
                  <a:cubicBezTo>
                    <a:pt x="82308" y="684904"/>
                    <a:pt x="76516" y="700686"/>
                    <a:pt x="71252" y="716478"/>
                  </a:cubicBezTo>
                  <a:lnTo>
                    <a:pt x="55419" y="763980"/>
                  </a:lnTo>
                  <a:lnTo>
                    <a:pt x="51460" y="775855"/>
                  </a:lnTo>
                  <a:cubicBezTo>
                    <a:pt x="50141" y="779813"/>
                    <a:pt x="49816" y="784258"/>
                    <a:pt x="47502" y="787730"/>
                  </a:cubicBezTo>
                  <a:cubicBezTo>
                    <a:pt x="44863" y="791689"/>
                    <a:pt x="41713" y="795351"/>
                    <a:pt x="39585" y="799606"/>
                  </a:cubicBezTo>
                  <a:cubicBezTo>
                    <a:pt x="37719" y="803338"/>
                    <a:pt x="36724" y="807455"/>
                    <a:pt x="35626" y="811481"/>
                  </a:cubicBezTo>
                  <a:cubicBezTo>
                    <a:pt x="32763" y="821978"/>
                    <a:pt x="29844" y="832480"/>
                    <a:pt x="27710" y="843149"/>
                  </a:cubicBezTo>
                  <a:cubicBezTo>
                    <a:pt x="26390" y="849746"/>
                    <a:pt x="17982" y="859480"/>
                    <a:pt x="23751" y="862941"/>
                  </a:cubicBezTo>
                  <a:cubicBezTo>
                    <a:pt x="30907" y="867235"/>
                    <a:pt x="39585" y="857663"/>
                    <a:pt x="47502" y="855024"/>
                  </a:cubicBezTo>
                  <a:cubicBezTo>
                    <a:pt x="60255" y="842271"/>
                    <a:pt x="67757" y="833603"/>
                    <a:pt x="83128" y="823356"/>
                  </a:cubicBezTo>
                  <a:cubicBezTo>
                    <a:pt x="95931" y="814821"/>
                    <a:pt x="108949" y="806487"/>
                    <a:pt x="122712" y="799606"/>
                  </a:cubicBezTo>
                  <a:cubicBezTo>
                    <a:pt x="142801" y="789561"/>
                    <a:pt x="133636" y="794962"/>
                    <a:pt x="150421" y="783772"/>
                  </a:cubicBezTo>
                  <a:cubicBezTo>
                    <a:pt x="92663" y="774144"/>
                    <a:pt x="160842" y="783772"/>
                    <a:pt x="47502" y="783772"/>
                  </a:cubicBezTo>
                  <a:cubicBezTo>
                    <a:pt x="31613" y="783772"/>
                    <a:pt x="15834" y="781133"/>
                    <a:pt x="0" y="779813"/>
                  </a:cubicBezTo>
                  <a:cubicBezTo>
                    <a:pt x="5278" y="787730"/>
                    <a:pt x="12825" y="794537"/>
                    <a:pt x="15834" y="803564"/>
                  </a:cubicBezTo>
                  <a:cubicBezTo>
                    <a:pt x="21880" y="821698"/>
                    <a:pt x="17290" y="812101"/>
                    <a:pt x="31668" y="831273"/>
                  </a:cubicBezTo>
                  <a:cubicBezTo>
                    <a:pt x="40002" y="856276"/>
                    <a:pt x="39585" y="846679"/>
                    <a:pt x="39585" y="858982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Freeform 106"/>
            <p:cNvSpPr/>
            <p:nvPr/>
          </p:nvSpPr>
          <p:spPr bwMode="auto">
            <a:xfrm flipH="1" flipV="1">
              <a:off x="7176120" y="6010748"/>
              <a:ext cx="243324" cy="245956"/>
            </a:xfrm>
            <a:custGeom>
              <a:avLst/>
              <a:gdLst>
                <a:gd name="connsiteX0" fmla="*/ 478972 w 478972"/>
                <a:gd name="connsiteY0" fmla="*/ 0 h 864033"/>
                <a:gd name="connsiteX1" fmla="*/ 166255 w 478972"/>
                <a:gd name="connsiteY1" fmla="*/ 447304 h 864033"/>
                <a:gd name="connsiteX2" fmla="*/ 142504 w 478972"/>
                <a:gd name="connsiteY2" fmla="*/ 506681 h 864033"/>
                <a:gd name="connsiteX3" fmla="*/ 130629 w 478972"/>
                <a:gd name="connsiteY3" fmla="*/ 530432 h 864033"/>
                <a:gd name="connsiteX4" fmla="*/ 98961 w 478972"/>
                <a:gd name="connsiteY4" fmla="*/ 621476 h 864033"/>
                <a:gd name="connsiteX5" fmla="*/ 95003 w 478972"/>
                <a:gd name="connsiteY5" fmla="*/ 633351 h 864033"/>
                <a:gd name="connsiteX6" fmla="*/ 87086 w 478972"/>
                <a:gd name="connsiteY6" fmla="*/ 668977 h 864033"/>
                <a:gd name="connsiteX7" fmla="*/ 71252 w 478972"/>
                <a:gd name="connsiteY7" fmla="*/ 716478 h 864033"/>
                <a:gd name="connsiteX8" fmla="*/ 55419 w 478972"/>
                <a:gd name="connsiteY8" fmla="*/ 763980 h 864033"/>
                <a:gd name="connsiteX9" fmla="*/ 51460 w 478972"/>
                <a:gd name="connsiteY9" fmla="*/ 775855 h 864033"/>
                <a:gd name="connsiteX10" fmla="*/ 47502 w 478972"/>
                <a:gd name="connsiteY10" fmla="*/ 787730 h 864033"/>
                <a:gd name="connsiteX11" fmla="*/ 39585 w 478972"/>
                <a:gd name="connsiteY11" fmla="*/ 799606 h 864033"/>
                <a:gd name="connsiteX12" fmla="*/ 35626 w 478972"/>
                <a:gd name="connsiteY12" fmla="*/ 811481 h 864033"/>
                <a:gd name="connsiteX13" fmla="*/ 27710 w 478972"/>
                <a:gd name="connsiteY13" fmla="*/ 843149 h 864033"/>
                <a:gd name="connsiteX14" fmla="*/ 23751 w 478972"/>
                <a:gd name="connsiteY14" fmla="*/ 862941 h 864033"/>
                <a:gd name="connsiteX15" fmla="*/ 47502 w 478972"/>
                <a:gd name="connsiteY15" fmla="*/ 855024 h 864033"/>
                <a:gd name="connsiteX16" fmla="*/ 83128 w 478972"/>
                <a:gd name="connsiteY16" fmla="*/ 823356 h 864033"/>
                <a:gd name="connsiteX17" fmla="*/ 122712 w 478972"/>
                <a:gd name="connsiteY17" fmla="*/ 799606 h 864033"/>
                <a:gd name="connsiteX18" fmla="*/ 150421 w 478972"/>
                <a:gd name="connsiteY18" fmla="*/ 783772 h 864033"/>
                <a:gd name="connsiteX19" fmla="*/ 47502 w 478972"/>
                <a:gd name="connsiteY19" fmla="*/ 783772 h 864033"/>
                <a:gd name="connsiteX20" fmla="*/ 0 w 478972"/>
                <a:gd name="connsiteY20" fmla="*/ 779813 h 864033"/>
                <a:gd name="connsiteX21" fmla="*/ 15834 w 478972"/>
                <a:gd name="connsiteY21" fmla="*/ 803564 h 864033"/>
                <a:gd name="connsiteX22" fmla="*/ 31668 w 478972"/>
                <a:gd name="connsiteY22" fmla="*/ 831273 h 864033"/>
                <a:gd name="connsiteX23" fmla="*/ 39585 w 478972"/>
                <a:gd name="connsiteY23" fmla="*/ 858982 h 864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78972" h="864033">
                  <a:moveTo>
                    <a:pt x="478972" y="0"/>
                  </a:moveTo>
                  <a:cubicBezTo>
                    <a:pt x="339372" y="139607"/>
                    <a:pt x="421154" y="55399"/>
                    <a:pt x="166255" y="447304"/>
                  </a:cubicBezTo>
                  <a:cubicBezTo>
                    <a:pt x="154632" y="465174"/>
                    <a:pt x="150901" y="487088"/>
                    <a:pt x="142504" y="506681"/>
                  </a:cubicBezTo>
                  <a:cubicBezTo>
                    <a:pt x="139017" y="514817"/>
                    <a:pt x="133980" y="522240"/>
                    <a:pt x="130629" y="530432"/>
                  </a:cubicBezTo>
                  <a:cubicBezTo>
                    <a:pt x="104079" y="595333"/>
                    <a:pt x="112828" y="575252"/>
                    <a:pt x="98961" y="621476"/>
                  </a:cubicBezTo>
                  <a:cubicBezTo>
                    <a:pt x="97762" y="625472"/>
                    <a:pt x="96015" y="629303"/>
                    <a:pt x="95003" y="633351"/>
                  </a:cubicBezTo>
                  <a:cubicBezTo>
                    <a:pt x="89351" y="655963"/>
                    <a:pt x="93184" y="648650"/>
                    <a:pt x="87086" y="668977"/>
                  </a:cubicBezTo>
                  <a:cubicBezTo>
                    <a:pt x="82308" y="684904"/>
                    <a:pt x="76516" y="700686"/>
                    <a:pt x="71252" y="716478"/>
                  </a:cubicBezTo>
                  <a:lnTo>
                    <a:pt x="55419" y="763980"/>
                  </a:lnTo>
                  <a:lnTo>
                    <a:pt x="51460" y="775855"/>
                  </a:lnTo>
                  <a:cubicBezTo>
                    <a:pt x="50141" y="779813"/>
                    <a:pt x="49816" y="784258"/>
                    <a:pt x="47502" y="787730"/>
                  </a:cubicBezTo>
                  <a:cubicBezTo>
                    <a:pt x="44863" y="791689"/>
                    <a:pt x="41713" y="795351"/>
                    <a:pt x="39585" y="799606"/>
                  </a:cubicBezTo>
                  <a:cubicBezTo>
                    <a:pt x="37719" y="803338"/>
                    <a:pt x="36724" y="807455"/>
                    <a:pt x="35626" y="811481"/>
                  </a:cubicBezTo>
                  <a:cubicBezTo>
                    <a:pt x="32763" y="821978"/>
                    <a:pt x="29844" y="832480"/>
                    <a:pt x="27710" y="843149"/>
                  </a:cubicBezTo>
                  <a:cubicBezTo>
                    <a:pt x="26390" y="849746"/>
                    <a:pt x="17982" y="859480"/>
                    <a:pt x="23751" y="862941"/>
                  </a:cubicBezTo>
                  <a:cubicBezTo>
                    <a:pt x="30907" y="867235"/>
                    <a:pt x="39585" y="857663"/>
                    <a:pt x="47502" y="855024"/>
                  </a:cubicBezTo>
                  <a:cubicBezTo>
                    <a:pt x="60255" y="842271"/>
                    <a:pt x="67757" y="833603"/>
                    <a:pt x="83128" y="823356"/>
                  </a:cubicBezTo>
                  <a:cubicBezTo>
                    <a:pt x="95931" y="814821"/>
                    <a:pt x="108949" y="806487"/>
                    <a:pt x="122712" y="799606"/>
                  </a:cubicBezTo>
                  <a:cubicBezTo>
                    <a:pt x="142801" y="789561"/>
                    <a:pt x="133636" y="794962"/>
                    <a:pt x="150421" y="783772"/>
                  </a:cubicBezTo>
                  <a:cubicBezTo>
                    <a:pt x="92663" y="774144"/>
                    <a:pt x="160842" y="783772"/>
                    <a:pt x="47502" y="783772"/>
                  </a:cubicBezTo>
                  <a:cubicBezTo>
                    <a:pt x="31613" y="783772"/>
                    <a:pt x="15834" y="781133"/>
                    <a:pt x="0" y="779813"/>
                  </a:cubicBezTo>
                  <a:cubicBezTo>
                    <a:pt x="5278" y="787730"/>
                    <a:pt x="12825" y="794537"/>
                    <a:pt x="15834" y="803564"/>
                  </a:cubicBezTo>
                  <a:cubicBezTo>
                    <a:pt x="21880" y="821698"/>
                    <a:pt x="17290" y="812101"/>
                    <a:pt x="31668" y="831273"/>
                  </a:cubicBezTo>
                  <a:cubicBezTo>
                    <a:pt x="40002" y="856276"/>
                    <a:pt x="39585" y="846679"/>
                    <a:pt x="39585" y="858982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429888" y="6315654"/>
              <a:ext cx="1334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unlinked alleles</a:t>
              </a:r>
            </a:p>
          </p:txBody>
        </p: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575AB4A8-A9EA-D74B-96D7-DE5D4ED21556}"/>
              </a:ext>
            </a:extLst>
          </p:cNvPr>
          <p:cNvSpPr txBox="1">
            <a:spLocks/>
          </p:cNvSpPr>
          <p:nvPr/>
        </p:nvSpPr>
        <p:spPr>
          <a:xfrm>
            <a:off x="0" y="10631"/>
            <a:ext cx="12192000" cy="96169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Linkage</a:t>
            </a:r>
          </a:p>
        </p:txBody>
      </p:sp>
    </p:spTree>
    <p:extLst>
      <p:ext uri="{BB962C8B-B14F-4D97-AF65-F5344CB8AC3E}">
        <p14:creationId xmlns:p14="http://schemas.microsoft.com/office/powerpoint/2010/main" val="373127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1044427" y="2670808"/>
            <a:ext cx="9480349" cy="1952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Oval 5"/>
          <p:cNvSpPr/>
          <p:nvPr/>
        </p:nvSpPr>
        <p:spPr bwMode="auto">
          <a:xfrm>
            <a:off x="8149973" y="2438841"/>
            <a:ext cx="495698" cy="49569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044427" y="1909195"/>
            <a:ext cx="9480349" cy="15354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044427" y="3895559"/>
            <a:ext cx="9480349" cy="1952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8149973" y="3647710"/>
            <a:ext cx="495698" cy="49569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044427" y="4557222"/>
            <a:ext cx="9480349" cy="15354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044427" y="5181495"/>
            <a:ext cx="9480349" cy="1952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8149973" y="4949525"/>
            <a:ext cx="495698" cy="49569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1044427" y="1020087"/>
            <a:ext cx="9480349" cy="15354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4576403" y="797633"/>
            <a:ext cx="495698" cy="49569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8149973" y="798181"/>
            <a:ext cx="495698" cy="49569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871159" y="764704"/>
            <a:ext cx="495698" cy="495699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256995" y="4321963"/>
            <a:ext cx="495698" cy="495699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9337374" y="1676699"/>
            <a:ext cx="495698" cy="495699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796743" y="1906281"/>
            <a:ext cx="5366341" cy="10591"/>
          </a:xfrm>
          <a:prstGeom prst="line">
            <a:avLst/>
          </a:prstGeom>
          <a:solidFill>
            <a:schemeClr val="accent1"/>
          </a:solidFill>
          <a:ln w="889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133840" y="6165304"/>
            <a:ext cx="44425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Affect of linkage in a sweep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4576403" y="1667057"/>
            <a:ext cx="495698" cy="49569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991104" y="1687289"/>
            <a:ext cx="495698" cy="49569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2430177" y="1661885"/>
            <a:ext cx="495698" cy="49569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8149973" y="1687289"/>
            <a:ext cx="495698" cy="49569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78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1044427" y="2670808"/>
            <a:ext cx="9480349" cy="1952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044427" y="1909195"/>
            <a:ext cx="9480349" cy="15354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044427" y="3895559"/>
            <a:ext cx="9480349" cy="1952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8149973" y="3647710"/>
            <a:ext cx="495698" cy="49569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044427" y="4557222"/>
            <a:ext cx="9480349" cy="15354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044427" y="5181495"/>
            <a:ext cx="9480349" cy="1952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8149973" y="4949525"/>
            <a:ext cx="495698" cy="49569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1044427" y="1020087"/>
            <a:ext cx="9480349" cy="15354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4576403" y="797633"/>
            <a:ext cx="495698" cy="49569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8149973" y="798181"/>
            <a:ext cx="495698" cy="49569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871159" y="764704"/>
            <a:ext cx="495698" cy="495699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256995" y="4321963"/>
            <a:ext cx="495698" cy="495699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9337374" y="1676699"/>
            <a:ext cx="495698" cy="495699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9337155" y="2467708"/>
            <a:ext cx="495698" cy="495699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3840" y="6165304"/>
            <a:ext cx="44425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Affect of linkage in </a:t>
            </a:r>
            <a:r>
              <a:rPr lang="en-GB" sz="3000">
                <a:latin typeface="Calibri" panose="020F0502020204030204" pitchFamily="34" charset="0"/>
                <a:cs typeface="Calibri" panose="020F0502020204030204" pitchFamily="34" charset="0"/>
              </a:rPr>
              <a:t>a sweep</a:t>
            </a:r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2796743" y="1906281"/>
            <a:ext cx="5366341" cy="10591"/>
          </a:xfrm>
          <a:prstGeom prst="line">
            <a:avLst/>
          </a:prstGeom>
          <a:solidFill>
            <a:schemeClr val="accent1"/>
          </a:solidFill>
          <a:ln w="889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2906046" y="2672397"/>
            <a:ext cx="5366341" cy="10591"/>
          </a:xfrm>
          <a:prstGeom prst="line">
            <a:avLst/>
          </a:prstGeom>
          <a:solidFill>
            <a:schemeClr val="accent1"/>
          </a:solidFill>
          <a:ln w="889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8149973" y="1687289"/>
            <a:ext cx="495698" cy="49569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576403" y="1624888"/>
            <a:ext cx="495698" cy="49569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23020" y="1644360"/>
            <a:ext cx="495698" cy="49569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8149534" y="2453860"/>
            <a:ext cx="495698" cy="49569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4575964" y="2391459"/>
            <a:ext cx="495698" cy="49569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022581" y="2410931"/>
            <a:ext cx="495698" cy="49569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462093" y="1687289"/>
            <a:ext cx="495698" cy="49569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2438987" y="2410931"/>
            <a:ext cx="495698" cy="49569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861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1044427" y="2670808"/>
            <a:ext cx="9480349" cy="1952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044427" y="1909195"/>
            <a:ext cx="9480349" cy="15354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8149973" y="1687289"/>
            <a:ext cx="495698" cy="49569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044427" y="3895559"/>
            <a:ext cx="9480349" cy="1952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044427" y="4557222"/>
            <a:ext cx="9480349" cy="15354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044427" y="5181495"/>
            <a:ext cx="9480349" cy="1952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8149973" y="4949525"/>
            <a:ext cx="495698" cy="49569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1044427" y="1020087"/>
            <a:ext cx="9480349" cy="15354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4576403" y="797633"/>
            <a:ext cx="495698" cy="49569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8149973" y="798181"/>
            <a:ext cx="495698" cy="49569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871159" y="764704"/>
            <a:ext cx="495698" cy="495699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576403" y="1624888"/>
            <a:ext cx="495698" cy="49569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23020" y="1644360"/>
            <a:ext cx="495698" cy="49569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256995" y="4321963"/>
            <a:ext cx="495698" cy="495699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9337374" y="1676699"/>
            <a:ext cx="495698" cy="495699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8149534" y="2453860"/>
            <a:ext cx="495698" cy="49569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4575964" y="2391459"/>
            <a:ext cx="495698" cy="49569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022581" y="2410931"/>
            <a:ext cx="495698" cy="49569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9337155" y="2467708"/>
            <a:ext cx="495698" cy="495699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8149534" y="3611171"/>
            <a:ext cx="495698" cy="49569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4575964" y="3548770"/>
            <a:ext cx="495698" cy="49569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022581" y="3568242"/>
            <a:ext cx="495698" cy="49569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9048328" y="2467708"/>
            <a:ext cx="0" cy="163916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2462093" y="1699383"/>
            <a:ext cx="495698" cy="49569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462093" y="2416988"/>
            <a:ext cx="495698" cy="49569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466669" y="3561992"/>
            <a:ext cx="495698" cy="49569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3840" y="6165304"/>
            <a:ext cx="44425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Affect of linkage in </a:t>
            </a:r>
            <a:r>
              <a:rPr lang="en-GB" sz="3000">
                <a:latin typeface="Calibri" panose="020F0502020204030204" pitchFamily="34" charset="0"/>
                <a:cs typeface="Calibri" panose="020F0502020204030204" pitchFamily="34" charset="0"/>
              </a:rPr>
              <a:t>a sweep</a:t>
            </a:r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48328" y="3144517"/>
            <a:ext cx="128785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Recombination</a:t>
            </a:r>
          </a:p>
          <a:p>
            <a:pPr>
              <a:spcBef>
                <a:spcPts val="6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Unlinks alleles</a:t>
            </a:r>
          </a:p>
        </p:txBody>
      </p:sp>
    </p:spTree>
    <p:extLst>
      <p:ext uri="{BB962C8B-B14F-4D97-AF65-F5344CB8AC3E}">
        <p14:creationId xmlns:p14="http://schemas.microsoft.com/office/powerpoint/2010/main" val="3025322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1044427" y="2670808"/>
            <a:ext cx="9480349" cy="1952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044427" y="1909195"/>
            <a:ext cx="9480349" cy="15354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8149973" y="1656004"/>
            <a:ext cx="495698" cy="49569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044427" y="3895559"/>
            <a:ext cx="9480349" cy="1952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044427" y="4557222"/>
            <a:ext cx="9480349" cy="15354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044427" y="5181495"/>
            <a:ext cx="9480349" cy="1952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8149973" y="4949525"/>
            <a:ext cx="495698" cy="49569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1044427" y="1020087"/>
            <a:ext cx="9480349" cy="15354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4576403" y="797633"/>
            <a:ext cx="495698" cy="49569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8149973" y="798181"/>
            <a:ext cx="495698" cy="49569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871159" y="764704"/>
            <a:ext cx="495698" cy="495699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550572" y="1685188"/>
            <a:ext cx="495698" cy="49569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22581" y="1651014"/>
            <a:ext cx="495698" cy="49569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9337374" y="1676699"/>
            <a:ext cx="495698" cy="495699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8149534" y="2453860"/>
            <a:ext cx="495698" cy="49569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4575964" y="2391459"/>
            <a:ext cx="495698" cy="49569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022581" y="2410931"/>
            <a:ext cx="495698" cy="49569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9337155" y="2467708"/>
            <a:ext cx="495698" cy="495699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8149534" y="3611171"/>
            <a:ext cx="495698" cy="49569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4575964" y="3621363"/>
            <a:ext cx="495698" cy="49569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008372" y="3624449"/>
            <a:ext cx="495698" cy="49569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4575964" y="4317049"/>
            <a:ext cx="495698" cy="49569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022581" y="4326112"/>
            <a:ext cx="495698" cy="49569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7464152" y="3424480"/>
            <a:ext cx="0" cy="152504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Oval 32"/>
          <p:cNvSpPr/>
          <p:nvPr/>
        </p:nvSpPr>
        <p:spPr bwMode="auto">
          <a:xfrm>
            <a:off x="2462093" y="1685188"/>
            <a:ext cx="495698" cy="49569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2462093" y="2416988"/>
            <a:ext cx="495698" cy="49569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2462093" y="3646039"/>
            <a:ext cx="495698" cy="49569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2462093" y="4317048"/>
            <a:ext cx="495698" cy="49569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3840" y="6165304"/>
            <a:ext cx="44425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Affect of linkage in </a:t>
            </a:r>
            <a:r>
              <a:rPr lang="en-GB" sz="3000">
                <a:latin typeface="Calibri" panose="020F0502020204030204" pitchFamily="34" charset="0"/>
                <a:cs typeface="Calibri" panose="020F0502020204030204" pitchFamily="34" charset="0"/>
              </a:rPr>
              <a:t>a sweep</a:t>
            </a:r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32313" y="3040367"/>
            <a:ext cx="128785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Recombination</a:t>
            </a:r>
          </a:p>
          <a:p>
            <a:pPr>
              <a:spcBef>
                <a:spcPts val="6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Unlinks alleles</a:t>
            </a:r>
          </a:p>
        </p:txBody>
      </p:sp>
    </p:spTree>
    <p:extLst>
      <p:ext uri="{BB962C8B-B14F-4D97-AF65-F5344CB8AC3E}">
        <p14:creationId xmlns:p14="http://schemas.microsoft.com/office/powerpoint/2010/main" val="2756549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1044427" y="2670808"/>
            <a:ext cx="9480349" cy="1952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044427" y="1909195"/>
            <a:ext cx="9480349" cy="15354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8149973" y="1687289"/>
            <a:ext cx="495698" cy="49569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044427" y="3895559"/>
            <a:ext cx="9480349" cy="1952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044427" y="4557222"/>
            <a:ext cx="9480349" cy="15354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044427" y="5181495"/>
            <a:ext cx="9480349" cy="1952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1044427" y="1020087"/>
            <a:ext cx="9480349" cy="15354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4576403" y="797633"/>
            <a:ext cx="495698" cy="49569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871159" y="764704"/>
            <a:ext cx="495698" cy="495699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576403" y="1624888"/>
            <a:ext cx="495698" cy="49569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23020" y="1644360"/>
            <a:ext cx="495698" cy="49569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9337374" y="1676699"/>
            <a:ext cx="495698" cy="495699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8149534" y="2453860"/>
            <a:ext cx="495698" cy="49569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4575964" y="2391459"/>
            <a:ext cx="495698" cy="49569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022581" y="2410931"/>
            <a:ext cx="495698" cy="49569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9337155" y="2467708"/>
            <a:ext cx="495698" cy="495699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8149534" y="3611171"/>
            <a:ext cx="495698" cy="495699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4575964" y="3548770"/>
            <a:ext cx="495698" cy="49569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022581" y="3568242"/>
            <a:ext cx="495698" cy="49569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4575964" y="4306640"/>
            <a:ext cx="495698" cy="49569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022581" y="4326112"/>
            <a:ext cx="495698" cy="49569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4575964" y="5013926"/>
            <a:ext cx="495698" cy="49569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022581" y="5033398"/>
            <a:ext cx="495698" cy="49569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6022581" y="810882"/>
            <a:ext cx="495698" cy="49569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119008" y="32521"/>
            <a:ext cx="8357994" cy="805615"/>
            <a:chOff x="2119008" y="32521"/>
            <a:chExt cx="8357994" cy="805615"/>
          </a:xfrm>
        </p:grpSpPr>
        <p:sp>
          <p:nvSpPr>
            <p:cNvPr id="2" name="Left Brace 1"/>
            <p:cNvSpPr/>
            <p:nvPr/>
          </p:nvSpPr>
          <p:spPr bwMode="auto">
            <a:xfrm rot="16200000" flipH="1">
              <a:off x="5106249" y="-871695"/>
              <a:ext cx="405485" cy="3014178"/>
            </a:xfrm>
            <a:prstGeom prst="leftBrace">
              <a:avLst>
                <a:gd name="adj1" fmla="val 46588"/>
                <a:gd name="adj2" fmla="val 50000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119008" y="32521"/>
              <a:ext cx="83579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GB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Very close to advantageous allele: </a:t>
              </a:r>
              <a:r>
                <a:rPr lang="en-GB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very low diversity (none), all alleles linked </a:t>
              </a:r>
            </a:p>
          </p:txBody>
        </p:sp>
      </p:grpSp>
      <p:sp>
        <p:nvSpPr>
          <p:cNvPr id="36" name="Oval 35"/>
          <p:cNvSpPr/>
          <p:nvPr/>
        </p:nvSpPr>
        <p:spPr bwMode="auto">
          <a:xfrm>
            <a:off x="2462093" y="1699383"/>
            <a:ext cx="495698" cy="49569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2462093" y="2416988"/>
            <a:ext cx="495698" cy="49569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2466669" y="3561992"/>
            <a:ext cx="495698" cy="49569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2462093" y="4326112"/>
            <a:ext cx="495698" cy="49569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3503712" y="4106870"/>
            <a:ext cx="0" cy="131211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" name="Group 19"/>
          <p:cNvGrpSpPr/>
          <p:nvPr/>
        </p:nvGrpSpPr>
        <p:grpSpPr>
          <a:xfrm>
            <a:off x="6038318" y="5429072"/>
            <a:ext cx="4503877" cy="1232357"/>
            <a:chOff x="6038318" y="5429072"/>
            <a:chExt cx="4503877" cy="1232357"/>
          </a:xfrm>
        </p:grpSpPr>
        <p:sp>
          <p:nvSpPr>
            <p:cNvPr id="41" name="Left Brace 40"/>
            <p:cNvSpPr/>
            <p:nvPr/>
          </p:nvSpPr>
          <p:spPr bwMode="auto">
            <a:xfrm rot="16200000">
              <a:off x="8514178" y="3931353"/>
              <a:ext cx="530297" cy="3525736"/>
            </a:xfrm>
            <a:prstGeom prst="leftBrace">
              <a:avLst>
                <a:gd name="adj1" fmla="val 48362"/>
                <a:gd name="adj2" fmla="val 52020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38318" y="6015098"/>
              <a:ext cx="390453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latin typeface="Calibri" panose="020F0502020204030204" pitchFamily="34" charset="0"/>
                  <a:cs typeface="Calibri" panose="020F0502020204030204" pitchFamily="34" charset="0"/>
                </a:rPr>
                <a:t>Near to advantageous allele:</a:t>
              </a:r>
            </a:p>
            <a:p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some loss of diversity, increased linkage</a:t>
              </a:r>
              <a:endParaRPr lang="en-GB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33840" y="6165304"/>
            <a:ext cx="44425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Affect of linkage in </a:t>
            </a:r>
            <a:r>
              <a:rPr lang="en-GB" sz="3000">
                <a:latin typeface="Calibri" panose="020F0502020204030204" pitchFamily="34" charset="0"/>
                <a:cs typeface="Calibri" panose="020F0502020204030204" pitchFamily="34" charset="0"/>
              </a:rPr>
              <a:t>a sweep</a:t>
            </a:r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15859" y="5248459"/>
            <a:ext cx="128785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Recombination</a:t>
            </a:r>
          </a:p>
          <a:p>
            <a:pPr>
              <a:spcBef>
                <a:spcPts val="6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Unlinks alleles</a:t>
            </a:r>
          </a:p>
        </p:txBody>
      </p:sp>
    </p:spTree>
    <p:extLst>
      <p:ext uri="{BB962C8B-B14F-4D97-AF65-F5344CB8AC3E}">
        <p14:creationId xmlns:p14="http://schemas.microsoft.com/office/powerpoint/2010/main" val="144014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C1F32-A1DA-3448-8347-6D6EDA48B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61697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ADBAFA-DC5C-8446-ADED-EBF47C18E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259" y="6194811"/>
            <a:ext cx="1190353" cy="4504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887766-D666-D743-8E91-B0250FCB9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683" y="6143136"/>
            <a:ext cx="553754" cy="5537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98E44C-3973-6E48-B5E8-5BE239C5C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0404" y="6126849"/>
            <a:ext cx="586328" cy="5863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F848C9-C529-4247-94E7-22B94F7227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6524" y="6148565"/>
            <a:ext cx="1118367" cy="54289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CC955D0-B0F6-8746-A5F2-0866CF3DC314}"/>
              </a:ext>
            </a:extLst>
          </p:cNvPr>
          <p:cNvSpPr/>
          <p:nvPr/>
        </p:nvSpPr>
        <p:spPr>
          <a:xfrm>
            <a:off x="5207040" y="6266520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EACCR2 Genomics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7813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C1F32-A1DA-3448-8347-6D6EDA48B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61697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genomics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B7C8CB-A79F-6847-AA8F-6D1BD814FE93}"/>
              </a:ext>
            </a:extLst>
          </p:cNvPr>
          <p:cNvSpPr txBox="1"/>
          <p:nvPr/>
        </p:nvSpPr>
        <p:spPr>
          <a:xfrm>
            <a:off x="328250" y="1152960"/>
            <a:ext cx="2941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Variants tend to remain within their original population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CB76E2B-2C04-F64A-8AC3-09FD1E73D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55" y="2174111"/>
            <a:ext cx="4464496" cy="15784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0CDCEF8-768B-D047-8DAE-E22822E2C175}"/>
              </a:ext>
            </a:extLst>
          </p:cNvPr>
          <p:cNvSpPr txBox="1"/>
          <p:nvPr/>
        </p:nvSpPr>
        <p:spPr>
          <a:xfrm>
            <a:off x="166132" y="4250478"/>
            <a:ext cx="557592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When people, animals, plants or microbes travel, they carry their DNA with them.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Every individual carries its history within its DNA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Because we know the ‘rules’ (mutation, drift, recombination) population movements can be modelled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Because populations can have small contributions from one/other populations, this can’t always be drawn on a phylogenetic tree.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F9D573-8C64-9141-A132-9999B3CC7FA1}"/>
              </a:ext>
            </a:extLst>
          </p:cNvPr>
          <p:cNvSpPr/>
          <p:nvPr/>
        </p:nvSpPr>
        <p:spPr>
          <a:xfrm>
            <a:off x="10924858" y="6488668"/>
            <a:ext cx="1267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212121"/>
                </a:solidFill>
                <a:latin typeface="Noto Sans"/>
              </a:rPr>
              <a:t>Busby 2016</a:t>
            </a:r>
            <a:endParaRPr lang="en-GB" b="0" i="0" dirty="0">
              <a:solidFill>
                <a:srgbClr val="212121"/>
              </a:solidFill>
              <a:effectLst/>
              <a:latin typeface="Noto San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D8056E0-A5AF-7645-AE62-9BB608899D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5891" b="66599"/>
          <a:stretch/>
        </p:blipFill>
        <p:spPr>
          <a:xfrm>
            <a:off x="6487034" y="1152960"/>
            <a:ext cx="3931714" cy="557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4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D8056E0-A5AF-7645-AE62-9BB608899D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599"/>
          <a:stretch/>
        </p:blipFill>
        <p:spPr>
          <a:xfrm>
            <a:off x="315946" y="1219621"/>
            <a:ext cx="11520454" cy="55753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3C1F32-A1DA-3448-8347-6D6EDA48B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61697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genomics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F9D573-8C64-9141-A132-9999B3CC7FA1}"/>
              </a:ext>
            </a:extLst>
          </p:cNvPr>
          <p:cNvSpPr/>
          <p:nvPr/>
        </p:nvSpPr>
        <p:spPr>
          <a:xfrm>
            <a:off x="10924858" y="6488668"/>
            <a:ext cx="1267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212121"/>
                </a:solidFill>
                <a:latin typeface="Noto Sans"/>
              </a:rPr>
              <a:t>Busby 2016</a:t>
            </a:r>
            <a:endParaRPr lang="en-GB" b="0" i="0" dirty="0">
              <a:solidFill>
                <a:srgbClr val="212121"/>
              </a:solidFill>
              <a:effectLst/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944867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C1F32-A1DA-3448-8347-6D6EDA48B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61697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genomics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CB6C1D-5541-3246-9A4F-0429016D0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381" y="1230457"/>
            <a:ext cx="4062047" cy="44577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192614-66B5-A24E-B931-A8132C088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23" y="1230458"/>
            <a:ext cx="6353017" cy="4457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2F6123-BBF9-9246-91B9-F2F722A2FAF6}"/>
              </a:ext>
            </a:extLst>
          </p:cNvPr>
          <p:cNvSpPr txBox="1"/>
          <p:nvPr/>
        </p:nvSpPr>
        <p:spPr>
          <a:xfrm>
            <a:off x="0" y="6146800"/>
            <a:ext cx="12192000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We are, right now, close to our original home.</a:t>
            </a:r>
          </a:p>
        </p:txBody>
      </p:sp>
    </p:spTree>
    <p:extLst>
      <p:ext uri="{BB962C8B-B14F-4D97-AF65-F5344CB8AC3E}">
        <p14:creationId xmlns:p14="http://schemas.microsoft.com/office/powerpoint/2010/main" val="1560223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340768"/>
            <a:ext cx="10972800" cy="45259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Population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genetics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is the study of genetic variation within species.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Population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genomics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expands the data to study variation within species using whole genome data.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genomics: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 more challenging data to gather, more expensive, more challenging to analyse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Genome-scale data produces a more comprehensive picture</a:t>
            </a:r>
          </a:p>
          <a:p>
            <a:pPr marL="342900" lvl="1" indent="-342900">
              <a:spcBef>
                <a:spcPct val="50000"/>
              </a:spcBef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Demography (population size, migration, population structuring)</a:t>
            </a:r>
          </a:p>
          <a:p>
            <a:pPr marL="342900" lvl="1" indent="-342900">
              <a:spcBef>
                <a:spcPct val="50000"/>
              </a:spcBef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Natural selection (purifying, adaptive, balancing)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166C55A-F71C-7D4E-9EE0-FAADF61F6D1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6169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population genomics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8299F3-2845-3F4A-90FD-2A51D0D925D5}"/>
              </a:ext>
            </a:extLst>
          </p:cNvPr>
          <p:cNvSpPr/>
          <p:nvPr/>
        </p:nvSpPr>
        <p:spPr>
          <a:xfrm>
            <a:off x="0" y="6045747"/>
            <a:ext cx="1219200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Demography, selection and quantitative genetics are intimately related.</a:t>
            </a:r>
          </a:p>
        </p:txBody>
      </p:sp>
    </p:spTree>
    <p:extLst>
      <p:ext uri="{BB962C8B-B14F-4D97-AF65-F5344CB8AC3E}">
        <p14:creationId xmlns:p14="http://schemas.microsoft.com/office/powerpoint/2010/main" val="317406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052512"/>
            <a:ext cx="10972800" cy="547260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Hypothesis/query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Sample collection and DNA extraction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Choose geographic/habitat region of interest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Gather hundreds to thousands of individuals (strains/subjects) from within a species (sometimes tens of thousands) 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Extract genomic DNA from each individual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Genome sequencing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Aim: to obtain sequence data covering the entire genome 5x to 40x coverage</a:t>
            </a:r>
          </a:p>
          <a:p>
            <a:pPr marL="800100" lvl="2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Coverage: how many reads per site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Sequence genome using ‘short read’ technology  (usually Illumina)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Main issue: cost/base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775520" y="6395037"/>
            <a:ext cx="6984776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1847528" y="6179013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2999656" y="6179013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1991544" y="5962989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3143672" y="5962989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5519936" y="6179013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6672064" y="6179013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663952" y="5962989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6816080" y="5962989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591944" y="5746965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6744072" y="5746965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5735960" y="5530941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6888088" y="5530941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2406874" y="6528957"/>
            <a:ext cx="1051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2x coverage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93522" y="6549105"/>
            <a:ext cx="1051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4x coverage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08058" y="5379554"/>
            <a:ext cx="13009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Reads from one individual, aligned to a reference genome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61DAF4E1-8950-2044-8DCA-44FD602CB1E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6169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Collecting population genomics data </a:t>
            </a:r>
          </a:p>
        </p:txBody>
      </p:sp>
    </p:spTree>
    <p:extLst>
      <p:ext uri="{BB962C8B-B14F-4D97-AF65-F5344CB8AC3E}">
        <p14:creationId xmlns:p14="http://schemas.microsoft.com/office/powerpoint/2010/main" val="1894422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052513"/>
            <a:ext cx="10972800" cy="5472608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Read mapping and ‘variant calling’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Locate genetic variants (sites the genome that differ between individuals, polymorphisms)</a:t>
            </a:r>
          </a:p>
          <a:p>
            <a:pPr marL="1314450" lvl="2" indent="-457200">
              <a:buFont typeface="+mj-lt"/>
              <a:buAutoNum type="alphaLcParenR"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SNPs, indels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By mapping (aligning) sequence reads to a reference genome, and identifying sites the genome that differ</a:t>
            </a:r>
          </a:p>
          <a:p>
            <a:pPr marL="514350" indent="-457200">
              <a:buFont typeface="+mj-lt"/>
              <a:buAutoNum type="arabicPeriod" startAt="4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Segregating genetic variants are (usually) the final data set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list of positions that vary. Alleles/polymorphisms/variants.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Analysis: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Describing demography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Detecting selection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Quantitative genetics (like GWAS)</a:t>
            </a:r>
          </a:p>
          <a:p>
            <a:pPr marL="857250" lvl="1" indent="-457200">
              <a:buFont typeface="+mj-lt"/>
              <a:buAutoNum type="alphaLcParenR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351584" y="6328822"/>
            <a:ext cx="6984776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2423592" y="6112798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3575720" y="6112798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567608" y="5896774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3719736" y="5896774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096000" y="6112798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7248128" y="6112798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6240016" y="5896774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7392144" y="5896774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6168008" y="5680750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7320136" y="5680750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6312024" y="5464726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7464152" y="5464726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Oval 1"/>
          <p:cNvSpPr/>
          <p:nvPr/>
        </p:nvSpPr>
        <p:spPr bwMode="auto">
          <a:xfrm>
            <a:off x="6744072" y="5392718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2891644" y="5824767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026097" y="5818724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4026097" y="6041014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7782308" y="5403789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782308" y="5608519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7782308" y="5824431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6312024" y="5242999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7464152" y="5242999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Oval 32"/>
          <p:cNvSpPr/>
          <p:nvPr/>
        </p:nvSpPr>
        <p:spPr bwMode="auto">
          <a:xfrm>
            <a:off x="6744072" y="5170991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782308" y="5182062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6312024" y="5027006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7464152" y="5027006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Oval 36"/>
          <p:cNvSpPr/>
          <p:nvPr/>
        </p:nvSpPr>
        <p:spPr bwMode="auto">
          <a:xfrm>
            <a:off x="6744072" y="4954998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7782308" y="4966069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6349831" y="5603039"/>
            <a:ext cx="144016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7782308" y="6046462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81772" y="6547988"/>
            <a:ext cx="4397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Reads from one individual, aligned to a reference genome</a:t>
            </a:r>
          </a:p>
        </p:txBody>
      </p:sp>
      <p:sp>
        <p:nvSpPr>
          <p:cNvPr id="18" name="Right Brace 17"/>
          <p:cNvSpPr/>
          <p:nvPr/>
        </p:nvSpPr>
        <p:spPr bwMode="auto">
          <a:xfrm>
            <a:off x="9480376" y="6185030"/>
            <a:ext cx="144016" cy="362958"/>
          </a:xfrm>
          <a:prstGeom prst="rightBrac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ight Brace 41"/>
          <p:cNvSpPr/>
          <p:nvPr/>
        </p:nvSpPr>
        <p:spPr bwMode="auto">
          <a:xfrm>
            <a:off x="8696969" y="4972587"/>
            <a:ext cx="225017" cy="1212443"/>
          </a:xfrm>
          <a:prstGeom prst="rightBrac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90707" y="4874747"/>
            <a:ext cx="22575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Some other strain/individual we are comparing to </a:t>
            </a:r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the reference genome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731731" y="6193651"/>
            <a:ext cx="2257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reference 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genome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D3CB15C2-FF8A-4342-A0D1-DA3146CB096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6169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Collecting population genomics data </a:t>
            </a:r>
          </a:p>
        </p:txBody>
      </p:sp>
    </p:spTree>
    <p:extLst>
      <p:ext uri="{BB962C8B-B14F-4D97-AF65-F5344CB8AC3E}">
        <p14:creationId xmlns:p14="http://schemas.microsoft.com/office/powerpoint/2010/main" val="2396787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ge result for igv snp 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97254"/>
            <a:ext cx="904649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59"/>
          <p:cNvSpPr/>
          <p:nvPr/>
        </p:nvSpPr>
        <p:spPr bwMode="auto">
          <a:xfrm>
            <a:off x="8472265" y="1052736"/>
            <a:ext cx="981596" cy="319624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839416" y="4636451"/>
            <a:ext cx="6984776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1245631" y="6066646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2397759" y="6066646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389647" y="5850622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541775" y="5850622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4918039" y="6066646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6070167" y="6066646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5062055" y="5850622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6214183" y="5850622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4862799" y="5628895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6142175" y="5634598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134063" y="5418574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6286191" y="5418574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134063" y="5196847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6286191" y="5196847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5134063" y="4980854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6286191" y="4980854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5511777" y="4858538"/>
            <a:ext cx="179691" cy="1800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4928296" y="5564925"/>
            <a:ext cx="144016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41775" y="6433204"/>
            <a:ext cx="5420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Reads from one individual, aligned to a reference genome</a:t>
            </a:r>
          </a:p>
        </p:txBody>
      </p:sp>
      <p:sp>
        <p:nvSpPr>
          <p:cNvPr id="36" name="Right Brace 35"/>
          <p:cNvSpPr/>
          <p:nvPr/>
        </p:nvSpPr>
        <p:spPr bwMode="auto">
          <a:xfrm>
            <a:off x="7968208" y="4492659"/>
            <a:ext cx="144016" cy="362958"/>
          </a:xfrm>
          <a:prstGeom prst="rightBrac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ight Brace 36"/>
          <p:cNvSpPr/>
          <p:nvPr/>
        </p:nvSpPr>
        <p:spPr bwMode="auto">
          <a:xfrm>
            <a:off x="7519008" y="4926435"/>
            <a:ext cx="225017" cy="1212443"/>
          </a:xfrm>
          <a:prstGeom prst="rightBrac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74049" y="5055602"/>
            <a:ext cx="22575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Some other strain/individual we are comparing to the reference genome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5926151" y="4893775"/>
            <a:ext cx="144016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3765911" y="5778614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3675275" y="6064601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2541775" y="5615964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3854687" y="5532656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2757799" y="5268855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1389647" y="5485897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2998975" y="6073164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3977100" y="5247145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Oval 47"/>
          <p:cNvSpPr/>
          <p:nvPr/>
        </p:nvSpPr>
        <p:spPr bwMode="auto">
          <a:xfrm>
            <a:off x="1973798" y="5413889"/>
            <a:ext cx="144016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Oval 48"/>
          <p:cNvSpPr>
            <a:spLocks noChangeAspect="1"/>
          </p:cNvSpPr>
          <p:nvPr/>
        </p:nvSpPr>
        <p:spPr bwMode="auto">
          <a:xfrm>
            <a:off x="5511778" y="5082893"/>
            <a:ext cx="179691" cy="1800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</a:t>
            </a:r>
          </a:p>
        </p:txBody>
      </p:sp>
      <p:sp>
        <p:nvSpPr>
          <p:cNvPr id="50" name="Oval 49"/>
          <p:cNvSpPr>
            <a:spLocks noChangeAspect="1"/>
          </p:cNvSpPr>
          <p:nvPr/>
        </p:nvSpPr>
        <p:spPr bwMode="auto">
          <a:xfrm>
            <a:off x="5511778" y="5308617"/>
            <a:ext cx="179691" cy="1800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5530107" y="5544598"/>
            <a:ext cx="179692" cy="613337"/>
            <a:chOff x="5771964" y="5355224"/>
            <a:chExt cx="179692" cy="613337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 bwMode="auto">
            <a:xfrm>
              <a:off x="5771965" y="5355224"/>
              <a:ext cx="179691" cy="180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</a:t>
              </a:r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 bwMode="auto">
            <a:xfrm>
              <a:off x="5771964" y="5788561"/>
              <a:ext cx="179691" cy="180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</a:t>
              </a:r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 bwMode="auto">
            <a:xfrm>
              <a:off x="5771964" y="5570884"/>
              <a:ext cx="179691" cy="180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8196723" y="4511716"/>
            <a:ext cx="2257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reference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012799" y="2285486"/>
            <a:ext cx="17794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Some other strain/individual we are comparing to the reference genome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832304" y="555450"/>
            <a:ext cx="2257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reference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</a:p>
        </p:txBody>
      </p:sp>
      <p:sp>
        <p:nvSpPr>
          <p:cNvPr id="58" name="Right Brace 57"/>
          <p:cNvSpPr/>
          <p:nvPr/>
        </p:nvSpPr>
        <p:spPr bwMode="auto">
          <a:xfrm>
            <a:off x="8506783" y="589880"/>
            <a:ext cx="153578" cy="207923"/>
          </a:xfrm>
          <a:prstGeom prst="rightBrac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Right Brace 58"/>
          <p:cNvSpPr/>
          <p:nvPr/>
        </p:nvSpPr>
        <p:spPr bwMode="auto">
          <a:xfrm>
            <a:off x="8583572" y="1190429"/>
            <a:ext cx="419256" cy="3058552"/>
          </a:xfrm>
          <a:prstGeom prst="rightBrac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48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3928</TotalTime>
  <Words>1379</Words>
  <Application>Microsoft Macintosh PowerPoint</Application>
  <PresentationFormat>Widescreen</PresentationFormat>
  <Paragraphs>217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Courier</vt:lpstr>
      <vt:lpstr>Noto Sans</vt:lpstr>
      <vt:lpstr>Office Theme</vt:lpstr>
      <vt:lpstr>EACCR2 NID Node Training Course: Genomics</vt:lpstr>
      <vt:lpstr>Lecture 4</vt:lpstr>
      <vt:lpstr>Population genomics</vt:lpstr>
      <vt:lpstr>Population genomics</vt:lpstr>
      <vt:lpstr>Population genomics</vt:lpstr>
      <vt:lpstr>PowerPoint Presentation</vt:lpstr>
      <vt:lpstr>PowerPoint Presentation</vt:lpstr>
      <vt:lpstr>PowerPoint Presentation</vt:lpstr>
      <vt:lpstr>PowerPoint Presentation</vt:lpstr>
      <vt:lpstr>Concepts in population genomics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Daniel Jeffares</dc:creator>
  <cp:lastModifiedBy>Daniel Jeffares</cp:lastModifiedBy>
  <cp:revision>213</cp:revision>
  <cp:lastPrinted>2019-07-18T13:13:18Z</cp:lastPrinted>
  <dcterms:created xsi:type="dcterms:W3CDTF">2019-07-09T14:13:53Z</dcterms:created>
  <dcterms:modified xsi:type="dcterms:W3CDTF">2019-07-18T13:51:02Z</dcterms:modified>
</cp:coreProperties>
</file>