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1063" r:id="rId3"/>
    <p:sldId id="1060" r:id="rId4"/>
    <p:sldId id="1062" r:id="rId5"/>
    <p:sldId id="433" r:id="rId6"/>
    <p:sldId id="1073" r:id="rId7"/>
    <p:sldId id="971" r:id="rId8"/>
    <p:sldId id="1013" r:id="rId9"/>
    <p:sldId id="1008" r:id="rId10"/>
    <p:sldId id="1074" r:id="rId11"/>
    <p:sldId id="1077" r:id="rId12"/>
    <p:sldId id="1075" r:id="rId13"/>
    <p:sldId id="1076" r:id="rId14"/>
    <p:sldId id="1064" r:id="rId15"/>
    <p:sldId id="1014" r:id="rId16"/>
    <p:sldId id="1015" r:id="rId17"/>
    <p:sldId id="1016" r:id="rId18"/>
    <p:sldId id="1017" r:id="rId19"/>
    <p:sldId id="1018" r:id="rId20"/>
    <p:sldId id="102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/>
    <p:restoredTop sz="92843"/>
  </p:normalViewPr>
  <p:slideViewPr>
    <p:cSldViewPr snapToGrid="0" snapToObjects="1" showGuides="1">
      <p:cViewPr>
        <p:scale>
          <a:sx n="123" d="100"/>
          <a:sy n="123" d="100"/>
        </p:scale>
        <p:origin x="1744" y="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8DC5-A80E-474B-AB17-74EC3C8E4257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63310-338E-7346-8274-AAB7ECFC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7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2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8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8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6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F3A6-CD58-4A4A-AD53-48B386083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57A85-E336-4E44-9D42-87554BFC1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EB4A-5CE5-944F-9136-931F25C0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F1E4-A5F5-A643-A33D-6C47B41A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D5FD-0C7C-A942-91BB-167EAB5E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24A3-33AE-E84D-B42F-2A9EA477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AED73-1031-4147-BD55-9D9A470B3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42E3C-8AD1-724A-A538-7DE374E9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65D5D-3C76-4346-A087-B2AF0A29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DCEF-BAD8-8549-8AE1-1A9343EB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44BB2-A16A-DD4F-99F1-BFE033ECD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67F2E-3C97-5C42-9C73-3E5653919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75525-C4D4-2547-AE1A-EF9650E1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B2315-DEE5-4346-A013-BA16DE7F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4F93-E5F2-B047-95DA-3B996658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90AF-1B8B-EB4F-BA7A-66285DD4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A687-7544-4541-A8AC-9F870D30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5D0E-C121-7248-A29B-0B70AF4E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A102-E4AE-F140-BA9A-9BA649A2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4F8B-83B3-5546-AC6E-EA87681D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075F-82D0-C648-946F-FC86D42A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9DE97-5C01-FF4C-9A8A-05A8562D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CE6D-B703-B948-AEB9-542A57B0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CF6A-FD1B-204C-9B26-A13E5268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F8E6-BE1F-E049-AAFA-FC46C3F2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0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A1C0-D0BA-714F-9A0A-D3C2D84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7632-23B8-3548-BDCC-0A2628277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B0CA1-95A8-4C40-B3EE-1ECBB0221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B81F6-6762-6340-BCC3-26F34DC4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57028-1B48-7240-ABD4-973C95B7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80A3F-19B1-1C4C-9020-DBAC5F26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3E85-EF4B-F34C-B505-A94AA209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6AF0A-2F05-3C4F-8267-6509558AD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07336-5205-3A47-A922-A147B81B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98883-722D-4945-8C64-97B43B98A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1089E-4A0C-194E-B251-085B7A599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38554-3ADB-504D-98FD-BDB8A7F5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CEBA4-3982-0541-9846-8A7A5758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CC91E-76F5-7E41-B68D-1D4F0F5D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354E-4F92-D941-B2CC-36ACDC9E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0EADA-62A0-3449-A112-9933A9BB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48931-53DE-D04A-94CD-E2C73F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B0057-BB46-D944-A642-B29DC96A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FEFA8-A860-1644-A77F-6D34138C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28F6B-2B21-5147-A25D-5F847D0C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619FD-4472-0442-B920-8EFCA4FE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EE23-EE4E-194E-B555-D71F7672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0590-4DAF-E041-9524-25229844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7A81D-B5D7-FC4E-8269-1ECD52BB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86C77-20C4-224B-866D-40149D69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7FCBF-FAE2-7748-8F8C-407B42D6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7A518-688D-4F48-8FEA-94BFC5B5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6C31-836F-E346-88C2-8B236C67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8A924-2B40-3846-803D-FAC40F451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37649-C6C7-D44A-BB8C-87F8DF6A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FE6E2-38F0-A842-8A08-E22B7388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8A672-CFF1-B344-8AE7-D6B1D1A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73464-A9B1-E14C-BBF9-456414C3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AB19D-428C-164A-9A6E-AA6DEC30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C78B-88CA-E842-8A52-A375885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5444F-16A4-B847-8F6F-DCB653B94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56F4-0573-8245-B4B0-DAAC59F8C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B8BEE-5481-4B48-9E61-9AB77CE05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ishmania_infant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samtools.github.io/hts-specs/SAMv1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STQ_form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Phred_quality_sco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llumina.com/help/BaseSpace_OLH_009008/Content/Source/Informatics/BS/QualityScoreEncoding_swBS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EACCR2 NID Node Training Course: Genomics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70E8E0-D4F1-FB40-8F7B-7BBBCEDA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80BE2-645D-6547-9A91-FE41C236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11C7C4-5EF1-504A-B23F-BB164AE6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B8FE29-E528-A24E-A22F-5F9002AFA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BBEA2D-E579-A04F-A279-29BC3C303DD3}"/>
              </a:ext>
            </a:extLst>
          </p:cNvPr>
          <p:cNvSpPr/>
          <p:nvPr/>
        </p:nvSpPr>
        <p:spPr>
          <a:xfrm>
            <a:off x="5207040" y="623534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2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31AF42-467F-7243-9814-7F56CB4F1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read data to find genetic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4A03E-B77C-FB4A-8288-795675115720}"/>
              </a:ext>
            </a:extLst>
          </p:cNvPr>
          <p:cNvSpPr txBox="1"/>
          <p:nvPr/>
        </p:nvSpPr>
        <p:spPr>
          <a:xfrm>
            <a:off x="1024867" y="1238696"/>
            <a:ext cx="1326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files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(reads)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15362-9975-DB4F-A443-CA090F355E18}"/>
              </a:ext>
            </a:extLst>
          </p:cNvPr>
          <p:cNvSpPr txBox="1"/>
          <p:nvPr/>
        </p:nvSpPr>
        <p:spPr>
          <a:xfrm>
            <a:off x="2669126" y="1100196"/>
            <a:ext cx="2056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Check average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quality statistics 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FastQC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A235B-2268-FB46-A840-278B477F0976}"/>
              </a:ext>
            </a:extLst>
          </p:cNvPr>
          <p:cNvSpPr txBox="1"/>
          <p:nvPr/>
        </p:nvSpPr>
        <p:spPr>
          <a:xfrm>
            <a:off x="5005296" y="1120028"/>
            <a:ext cx="4080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Clean/trim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cutadapt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Reaper,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Trimmotomatic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EB29C-B40E-344C-B096-B9F713CA27F1}"/>
              </a:ext>
            </a:extLst>
          </p:cNvPr>
          <p:cNvSpPr txBox="1"/>
          <p:nvPr/>
        </p:nvSpPr>
        <p:spPr>
          <a:xfrm>
            <a:off x="5252183" y="7953959"/>
            <a:ext cx="184730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4FB50-6733-6F4C-A50A-6360AAE97896}"/>
              </a:ext>
            </a:extLst>
          </p:cNvPr>
          <p:cNvSpPr txBox="1"/>
          <p:nvPr/>
        </p:nvSpPr>
        <p:spPr>
          <a:xfrm>
            <a:off x="2417632" y="8515823"/>
            <a:ext cx="184731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1C2B25-34C1-2E4B-85FA-E93F39EE9D16}"/>
              </a:ext>
            </a:extLst>
          </p:cNvPr>
          <p:cNvCxnSpPr/>
          <p:nvPr/>
        </p:nvCxnSpPr>
        <p:spPr>
          <a:xfrm flipV="1">
            <a:off x="2350871" y="1561861"/>
            <a:ext cx="31825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F0EE96-DF4B-BE45-81B0-89DE4FE5D5BC}"/>
              </a:ext>
            </a:extLst>
          </p:cNvPr>
          <p:cNvCxnSpPr/>
          <p:nvPr/>
        </p:nvCxnSpPr>
        <p:spPr>
          <a:xfrm>
            <a:off x="4726099" y="1561861"/>
            <a:ext cx="279197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4F878F-AD7A-4E4B-BE11-93DDCC4DCCC4}"/>
              </a:ext>
            </a:extLst>
          </p:cNvPr>
          <p:cNvGrpSpPr/>
          <p:nvPr/>
        </p:nvGrpSpPr>
        <p:grpSpPr>
          <a:xfrm>
            <a:off x="1005129" y="2291001"/>
            <a:ext cx="8090395" cy="1442644"/>
            <a:chOff x="163465" y="2197930"/>
            <a:chExt cx="8090395" cy="14426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1ADCA-0C82-4545-813F-8B3EDFFC1B06}"/>
                </a:ext>
              </a:extLst>
            </p:cNvPr>
            <p:cNvSpPr txBox="1"/>
            <p:nvPr/>
          </p:nvSpPr>
          <p:spPr>
            <a:xfrm>
              <a:off x="163465" y="2212176"/>
              <a:ext cx="24693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latin typeface="Arial" panose="020B0604020202020204" pitchFamily="34" charset="0"/>
                  <a:cs typeface="Arial" panose="020B0604020202020204" pitchFamily="34" charset="0"/>
                </a:rPr>
                <a:t>de novo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assembly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SGA</a:t>
              </a:r>
              <a:endPara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Velvet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CLCbio</a:t>
              </a:r>
              <a:endPara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3368587-20F8-894E-9F1D-5F933F2CB390}"/>
                </a:ext>
              </a:extLst>
            </p:cNvPr>
            <p:cNvCxnSpPr>
              <a:stCxn id="13" idx="3"/>
              <a:endCxn id="15" idx="1"/>
            </p:cNvCxnSpPr>
            <p:nvPr/>
          </p:nvCxnSpPr>
          <p:spPr>
            <a:xfrm flipV="1">
              <a:off x="2632777" y="2521096"/>
              <a:ext cx="762402" cy="2912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8A16A2-898F-5249-856B-5E9DDBF99269}"/>
                </a:ext>
              </a:extLst>
            </p:cNvPr>
            <p:cNvSpPr txBox="1"/>
            <p:nvPr/>
          </p:nvSpPr>
          <p:spPr>
            <a:xfrm>
              <a:off x="3395179" y="2197930"/>
              <a:ext cx="48492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latin typeface="Arial" panose="020B0604020202020204" pitchFamily="34" charset="0"/>
                  <a:cs typeface="Arial" panose="020B0604020202020204" pitchFamily="34" charset="0"/>
                </a:rPr>
                <a:t>Compare to other sequences/genomes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BLAST, Cactus Genome-alignment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8C03A4-271D-0744-BA1F-595E2228F94D}"/>
                </a:ext>
              </a:extLst>
            </p:cNvPr>
            <p:cNvSpPr txBox="1"/>
            <p:nvPr/>
          </p:nvSpPr>
          <p:spPr>
            <a:xfrm>
              <a:off x="3385726" y="2994243"/>
              <a:ext cx="48681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Annotate (locate and mark up the genes)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Augustus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FD294F1-2872-D241-99F9-2C37AEAB2C48}"/>
                </a:ext>
              </a:extLst>
            </p:cNvPr>
            <p:cNvCxnSpPr>
              <a:stCxn id="13" idx="3"/>
              <a:endCxn id="16" idx="1"/>
            </p:cNvCxnSpPr>
            <p:nvPr/>
          </p:nvCxnSpPr>
          <p:spPr>
            <a:xfrm>
              <a:off x="2632777" y="2812341"/>
              <a:ext cx="752949" cy="5050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DF6FE4-9900-324F-B006-9C796ABFE901}"/>
              </a:ext>
            </a:extLst>
          </p:cNvPr>
          <p:cNvGrpSpPr/>
          <p:nvPr/>
        </p:nvGrpSpPr>
        <p:grpSpPr>
          <a:xfrm>
            <a:off x="896407" y="3931009"/>
            <a:ext cx="8998529" cy="2380510"/>
            <a:chOff x="54743" y="3837938"/>
            <a:chExt cx="8998529" cy="2380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D4AC37-74CF-A440-94DB-328A8C667E40}"/>
                </a:ext>
              </a:extLst>
            </p:cNvPr>
            <p:cNvSpPr txBox="1"/>
            <p:nvPr/>
          </p:nvSpPr>
          <p:spPr>
            <a:xfrm>
              <a:off x="3597855" y="4014597"/>
              <a:ext cx="194829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Remove</a:t>
              </a:r>
            </a:p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PCR</a:t>
              </a:r>
            </a:p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Duplicates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Picardtools</a:t>
              </a:r>
              <a:endPara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Samtools</a:t>
              </a:r>
              <a:endPara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2A68C1-E92E-1B4C-9667-40938F612C02}"/>
                </a:ext>
              </a:extLst>
            </p:cNvPr>
            <p:cNvSpPr txBox="1"/>
            <p:nvPr/>
          </p:nvSpPr>
          <p:spPr>
            <a:xfrm>
              <a:off x="163465" y="3840657"/>
              <a:ext cx="2968375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Align to a</a:t>
              </a:r>
            </a:p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reference genome or</a:t>
              </a:r>
            </a:p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transcriptome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BWA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NextGenMap</a:t>
              </a:r>
              <a:endPara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Novoalign</a:t>
              </a:r>
              <a:endPara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EDF184-BFAE-324D-A16A-18B5F0736D8F}"/>
                </a:ext>
              </a:extLst>
            </p:cNvPr>
            <p:cNvSpPr txBox="1"/>
            <p:nvPr/>
          </p:nvSpPr>
          <p:spPr>
            <a:xfrm>
              <a:off x="54743" y="5572117"/>
              <a:ext cx="29683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Makes a </a:t>
              </a:r>
              <a:r>
                <a:rPr lang="en-GB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sam</a:t>
              </a: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or bam file</a:t>
              </a: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Sam: sequence alignment map</a:t>
              </a:r>
            </a:p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Bam: a binary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sam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B9E4CD-0424-E341-8AAC-19ED4CD1A11E}"/>
                </a:ext>
              </a:extLst>
            </p:cNvPr>
            <p:cNvGrpSpPr/>
            <p:nvPr/>
          </p:nvGrpSpPr>
          <p:grpSpPr>
            <a:xfrm>
              <a:off x="5814169" y="4583772"/>
              <a:ext cx="3205211" cy="997796"/>
              <a:chOff x="5782447" y="3362886"/>
              <a:chExt cx="3205211" cy="99779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4D9A83-3778-9249-AAB8-BDDE7BDEDE59}"/>
                  </a:ext>
                </a:extLst>
              </p:cNvPr>
              <p:cNvSpPr txBox="1"/>
              <p:nvPr/>
            </p:nvSpPr>
            <p:spPr>
              <a:xfrm>
                <a:off x="5883346" y="3362886"/>
                <a:ext cx="310431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SNP and </a:t>
                </a:r>
                <a:r>
                  <a:rPr lang="en-GB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indel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‘calling’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GATK, </a:t>
                </a:r>
                <a:r>
                  <a:rPr lang="en-GB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Samtools</a:t>
                </a:r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Freebayes</a:t>
                </a:r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E46A4D2-82A6-4440-81C9-9DF6C53BFCFD}"/>
                  </a:ext>
                </a:extLst>
              </p:cNvPr>
              <p:cNvSpPr/>
              <p:nvPr/>
            </p:nvSpPr>
            <p:spPr>
              <a:xfrm>
                <a:off x="5782447" y="4052905"/>
                <a:ext cx="30594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Make </a:t>
                </a:r>
                <a:r>
                  <a:rPr lang="en-GB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vcf</a:t>
                </a: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files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(variant call format)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1D520CE-78DB-914D-80C1-2AA9064EED7F}"/>
                </a:ext>
              </a:extLst>
            </p:cNvPr>
            <p:cNvCxnSpPr>
              <a:stCxn id="20" idx="3"/>
              <a:endCxn id="19" idx="1"/>
            </p:cNvCxnSpPr>
            <p:nvPr/>
          </p:nvCxnSpPr>
          <p:spPr>
            <a:xfrm>
              <a:off x="3131840" y="4717820"/>
              <a:ext cx="466015" cy="354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03139FE-DF07-CB41-80E0-E4C636B57AF9}"/>
                </a:ext>
              </a:extLst>
            </p:cNvPr>
            <p:cNvCxnSpPr>
              <a:stCxn id="19" idx="3"/>
              <a:endCxn id="27" idx="1"/>
            </p:cNvCxnSpPr>
            <p:nvPr/>
          </p:nvCxnSpPr>
          <p:spPr>
            <a:xfrm>
              <a:off x="5546145" y="4753261"/>
              <a:ext cx="368923" cy="1536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D52F3F2-0885-D040-832B-E6C49AB60C25}"/>
                </a:ext>
              </a:extLst>
            </p:cNvPr>
            <p:cNvCxnSpPr>
              <a:stCxn id="19" idx="3"/>
              <a:endCxn id="26" idx="1"/>
            </p:cNvCxnSpPr>
            <p:nvPr/>
          </p:nvCxnSpPr>
          <p:spPr>
            <a:xfrm flipV="1">
              <a:off x="5546145" y="4161104"/>
              <a:ext cx="355430" cy="59215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8FC5DF-3881-0B48-94D6-7D7073BFBD4B}"/>
                </a:ext>
              </a:extLst>
            </p:cNvPr>
            <p:cNvSpPr txBox="1"/>
            <p:nvPr/>
          </p:nvSpPr>
          <p:spPr>
            <a:xfrm>
              <a:off x="5901575" y="3837938"/>
              <a:ext cx="31516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Structural variant ‘calling’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Delly</a:t>
              </a:r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GenomeSTRiP</a:t>
              </a:r>
              <a:r>
                <a: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Lumpy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695856-E314-6D4C-AB60-99F888F361A2}"/>
              </a:ext>
            </a:extLst>
          </p:cNvPr>
          <p:cNvGrpSpPr/>
          <p:nvPr/>
        </p:nvGrpSpPr>
        <p:grpSpPr>
          <a:xfrm>
            <a:off x="4379700" y="5929071"/>
            <a:ext cx="5046194" cy="936446"/>
            <a:chOff x="3538036" y="5836000"/>
            <a:chExt cx="5046194" cy="93644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07F7F7-68FA-6442-8BE7-B094BB74A180}"/>
                </a:ext>
              </a:extLst>
            </p:cNvPr>
            <p:cNvGrpSpPr/>
            <p:nvPr/>
          </p:nvGrpSpPr>
          <p:grpSpPr>
            <a:xfrm>
              <a:off x="3538036" y="5836000"/>
              <a:ext cx="5046194" cy="936446"/>
              <a:chOff x="3538036" y="5836000"/>
              <a:chExt cx="5046194" cy="93644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2607BF-8B43-9E48-A1EF-08D52D4489AB}"/>
                  </a:ext>
                </a:extLst>
              </p:cNvPr>
              <p:cNvSpPr txBox="1"/>
              <p:nvPr/>
            </p:nvSpPr>
            <p:spPr>
              <a:xfrm>
                <a:off x="5814169" y="5849116"/>
                <a:ext cx="277006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Biological analysis</a:t>
                </a:r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vcftools</a:t>
                </a:r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Admixture</a:t>
                </a: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Many, many others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4E5CAF-5BB3-5D48-9D09-11835B9D716C}"/>
                  </a:ext>
                </a:extLst>
              </p:cNvPr>
              <p:cNvSpPr txBox="1"/>
              <p:nvPr/>
            </p:nvSpPr>
            <p:spPr>
              <a:xfrm>
                <a:off x="3538036" y="5836000"/>
                <a:ext cx="17449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VCF filtering</a:t>
                </a:r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vcftools</a:t>
                </a:r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GATK</a:t>
                </a: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44BD517-7393-2A4F-8363-80C41999FF59}"/>
                </a:ext>
              </a:extLst>
            </p:cNvPr>
            <p:cNvCxnSpPr>
              <a:stCxn id="33" idx="3"/>
              <a:endCxn id="32" idx="1"/>
            </p:cNvCxnSpPr>
            <p:nvPr/>
          </p:nvCxnSpPr>
          <p:spPr>
            <a:xfrm>
              <a:off x="5283001" y="6159166"/>
              <a:ext cx="531168" cy="1516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9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31AF42-467F-7243-9814-7F56CB4F1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read data to find genetic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4F5B-3173-1946-B93E-0FA1FE33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95334"/>
            <a:ext cx="8568952" cy="389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Population re-sequencing 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Usually used to collect information about diversity within a species (other uses also possible)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Mapping/aligning to an existing reference genome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Computationally easier than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de novo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assembly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Much cheaper than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de novo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 workshops and group projects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we will use some population sequencing data from the parasite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Leishmania donovani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from Ethiopia</a:t>
            </a:r>
          </a:p>
          <a:p>
            <a:pPr marL="0" indent="0">
              <a:buNone/>
            </a:pP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Read about this species here: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https://en.wikipedia.org/wiki/Leishmania_infantum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31AF42-467F-7243-9814-7F56CB4F1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read data to find genetic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ordula_genome_good_place">
            <a:extLst>
              <a:ext uri="{FF2B5EF4-FFF2-40B4-BE49-F238E27FC236}">
                <a16:creationId xmlns:a16="http://schemas.microsoft.com/office/drawing/2014/main" id="{A2633955-2213-DF4E-B579-C72FD071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664" b="8406"/>
          <a:stretch>
            <a:fillRect/>
          </a:stretch>
        </p:blipFill>
        <p:spPr bwMode="auto">
          <a:xfrm>
            <a:off x="1519987" y="961697"/>
            <a:ext cx="8954049" cy="58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6EA5C-DFC0-7C4F-B18A-1D95F56D2012}"/>
              </a:ext>
            </a:extLst>
          </p:cNvPr>
          <p:cNvSpPr txBox="1"/>
          <p:nvPr/>
        </p:nvSpPr>
        <p:spPr>
          <a:xfrm>
            <a:off x="8473018" y="6381328"/>
            <a:ext cx="19928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/>
              <a:t>When it goes well</a:t>
            </a:r>
          </a:p>
        </p:txBody>
      </p:sp>
    </p:spTree>
    <p:extLst>
      <p:ext uri="{BB962C8B-B14F-4D97-AF65-F5344CB8AC3E}">
        <p14:creationId xmlns:p14="http://schemas.microsoft.com/office/powerpoint/2010/main" val="8246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31AF42-467F-7243-9814-7F56CB4F1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read data to find genetic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 descr="cordula_genome_picture1">
            <a:extLst>
              <a:ext uri="{FF2B5EF4-FFF2-40B4-BE49-F238E27FC236}">
                <a16:creationId xmlns:a16="http://schemas.microsoft.com/office/drawing/2014/main" id="{E35713E2-0429-D045-9C37-2284B910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8479"/>
          <a:stretch>
            <a:fillRect/>
          </a:stretch>
        </p:blipFill>
        <p:spPr bwMode="auto">
          <a:xfrm>
            <a:off x="125730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83895B-D900-084E-8245-0CF0D88AC1E6}"/>
              </a:ext>
            </a:extLst>
          </p:cNvPr>
          <p:cNvSpPr txBox="1"/>
          <p:nvPr/>
        </p:nvSpPr>
        <p:spPr>
          <a:xfrm>
            <a:off x="8061548" y="5877272"/>
            <a:ext cx="214674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When it goes badly</a:t>
            </a:r>
          </a:p>
          <a:p>
            <a:r>
              <a:rPr lang="en-GB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19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184940-3F07-F141-88BA-89ACC4DA0FD4}"/>
              </a:ext>
            </a:extLst>
          </p:cNvPr>
          <p:cNvSpPr txBox="1">
            <a:spLocks/>
          </p:cNvSpPr>
          <p:nvPr/>
        </p:nvSpPr>
        <p:spPr>
          <a:xfrm>
            <a:off x="210102" y="1184785"/>
            <a:ext cx="8229600" cy="230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aligners available</a:t>
            </a:r>
          </a:p>
          <a:p>
            <a:pPr lvl="1"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BWA: for less divergent sequences (fast)</a:t>
            </a:r>
          </a:p>
          <a:p>
            <a:pPr lvl="1" algn="l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NextGenMap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for more divergent sequences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SAM: Sequence Alignment/Map format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BAM (binary, compressed SAM)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AF6BF4-87C6-6940-94D0-686087E6F174}"/>
              </a:ext>
            </a:extLst>
          </p:cNvPr>
          <p:cNvSpPr/>
          <p:nvPr/>
        </p:nvSpPr>
        <p:spPr>
          <a:xfrm>
            <a:off x="0" y="6448940"/>
            <a:ext cx="711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See: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https://samtools.github.io/hts-specs/SAMv1.pdf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52957C-1627-154A-8638-1B6268BA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6470"/>
            <a:ext cx="9040091" cy="28076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854ADD-0E01-5940-B003-508B0DA86BCC}"/>
              </a:ext>
            </a:extLst>
          </p:cNvPr>
          <p:cNvSpPr/>
          <p:nvPr/>
        </p:nvSpPr>
        <p:spPr>
          <a:xfrm>
            <a:off x="7607666" y="2965820"/>
            <a:ext cx="336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 file format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D2E8DF-A529-1846-AF4C-9ADADDE36E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read data to find genetic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09" y="116633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8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09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43" y="4869161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1775520" y="1340768"/>
            <a:ext cx="8712968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63752" y="875504"/>
            <a:ext cx="5147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General information about the mapping </a:t>
            </a:r>
            <a:r>
              <a:rPr lang="en-GB" b="1" dirty="0" err="1"/>
              <a:t>proceedure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2219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09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43" y="4869161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1739515" y="1628800"/>
            <a:ext cx="8712968" cy="792088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63752" y="875504"/>
            <a:ext cx="5560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Information about the mapping (placement) of one read</a:t>
            </a:r>
          </a:p>
        </p:txBody>
      </p:sp>
    </p:spTree>
    <p:extLst>
      <p:ext uri="{BB962C8B-B14F-4D97-AF65-F5344CB8AC3E}">
        <p14:creationId xmlns:p14="http://schemas.microsoft.com/office/powerpoint/2010/main" val="22738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09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43" y="4869161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4223792" y="1628800"/>
            <a:ext cx="1080121" cy="144016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63753" y="875504"/>
            <a:ext cx="57603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Mapping score, chromosome, and position that read maps</a:t>
            </a:r>
          </a:p>
        </p:txBody>
      </p:sp>
    </p:spTree>
    <p:extLst>
      <p:ext uri="{BB962C8B-B14F-4D97-AF65-F5344CB8AC3E}">
        <p14:creationId xmlns:p14="http://schemas.microsoft.com/office/powerpoint/2010/main" val="189185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09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43" y="4869161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1775520" y="1772816"/>
            <a:ext cx="8640960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63753" y="875504"/>
            <a:ext cx="5881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Sequence of read, quality scores of read, flags, ‘read group’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5519" y="2060848"/>
            <a:ext cx="8640961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3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A8CE9-0E22-FD44-90EE-F78965AC15C1}"/>
              </a:ext>
            </a:extLst>
          </p:cNvPr>
          <p:cNvSpPr txBox="1"/>
          <p:nvPr/>
        </p:nvSpPr>
        <p:spPr>
          <a:xfrm>
            <a:off x="46114" y="2721114"/>
            <a:ext cx="12099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Principles of genetic variants and variant calling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B1EE3-F86D-564A-ABF6-CF4B0F57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A3F41-571D-0D46-B64A-6C940BF4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FD1018-8ACB-424A-A3D7-F9997E25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ADEF8-35A8-F046-8639-BA719C44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98F120-63D7-8A46-96E1-79621DCF04E3}"/>
              </a:ext>
            </a:extLst>
          </p:cNvPr>
          <p:cNvSpPr/>
          <p:nvPr/>
        </p:nvSpPr>
        <p:spPr>
          <a:xfrm>
            <a:off x="5207040" y="623534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26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-49191"/>
            <a:ext cx="10515600" cy="1325563"/>
          </a:xfrm>
        </p:spPr>
        <p:txBody>
          <a:bodyPr/>
          <a:lstStyle/>
          <a:p>
            <a:r>
              <a:rPr lang="en-GB" dirty="0"/>
              <a:t>IGV: Integrated Genome Viewer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372" y="6317031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http://software.broadinstitute.org/software/igv/home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71" y="1772816"/>
            <a:ext cx="8445607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8372" y="5877273"/>
            <a:ext cx="776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Good for viewing the quality of your alignments to a genome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373" y="953207"/>
            <a:ext cx="5770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IGV is a simple browser that you can run locally/on a server.</a:t>
            </a:r>
            <a:br>
              <a:rPr lang="en-GB" dirty="0"/>
            </a:br>
            <a:r>
              <a:rPr lang="en-GB" dirty="0"/>
              <a:t>Most browsers are hosted on a website.</a:t>
            </a:r>
          </a:p>
        </p:txBody>
      </p:sp>
    </p:spTree>
    <p:extLst>
      <p:ext uri="{BB962C8B-B14F-4D97-AF65-F5344CB8AC3E}">
        <p14:creationId xmlns:p14="http://schemas.microsoft.com/office/powerpoint/2010/main" val="53709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DBAFA-DC5C-8446-ADED-EBF47C18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87766-D666-D743-8E91-B0250FCB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98E44C-3973-6E48-B5E8-5BE239C5C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848C9-C529-4247-94E7-22B94F722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955D0-B0F6-8746-A5F2-0866CF3DC314}"/>
              </a:ext>
            </a:extLst>
          </p:cNvPr>
          <p:cNvSpPr/>
          <p:nvPr/>
        </p:nvSpPr>
        <p:spPr>
          <a:xfrm>
            <a:off x="5207040" y="626652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81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genomics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7C8CB-A79F-6847-AA8F-6D1BD814FE93}"/>
              </a:ext>
            </a:extLst>
          </p:cNvPr>
          <p:cNvSpPr txBox="1"/>
          <p:nvPr/>
        </p:nvSpPr>
        <p:spPr>
          <a:xfrm>
            <a:off x="328250" y="1152960"/>
            <a:ext cx="294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tend to remain within their original population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76E2B-2C04-F64A-8AC3-09FD1E73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5" y="2174111"/>
            <a:ext cx="4464496" cy="1578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CDCEF8-768B-D047-8DAE-E22822E2C175}"/>
              </a:ext>
            </a:extLst>
          </p:cNvPr>
          <p:cNvSpPr txBox="1"/>
          <p:nvPr/>
        </p:nvSpPr>
        <p:spPr>
          <a:xfrm>
            <a:off x="166132" y="4250478"/>
            <a:ext cx="55759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When people, animals, plants or microbes travel, they carry their DNA with them.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Every individual carries its history within its DNA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we know the ‘rules’ (mutation, drift, recombination) population movements can be modelled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populations can have small contributions from one/other populations, this can’t always be drawn on a phylogenetic tree.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F9D573-8C64-9141-A132-9999B3CC7FA1}"/>
              </a:ext>
            </a:extLst>
          </p:cNvPr>
          <p:cNvSpPr/>
          <p:nvPr/>
        </p:nvSpPr>
        <p:spPr>
          <a:xfrm>
            <a:off x="10924858" y="648866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Noto Sans"/>
              </a:rPr>
              <a:t>Busby 2016</a:t>
            </a:r>
            <a:endParaRPr lang="en-GB" b="0" i="0" dirty="0">
              <a:solidFill>
                <a:srgbClr val="212121"/>
              </a:solidFill>
              <a:effectLst/>
              <a:latin typeface="Noto Sa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8056E0-A5AF-7645-AE62-9BB608899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891" b="66599"/>
          <a:stretch/>
        </p:blipFill>
        <p:spPr>
          <a:xfrm>
            <a:off x="6487034" y="1152960"/>
            <a:ext cx="3931714" cy="55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DEA9F-E7E4-E748-8485-F438892E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4451A-3146-2F47-9C68-7E2A68733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E2F9B-6236-9748-8836-C31A7597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5CC5B-AD78-3B44-89C8-A7F49D830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5A734E-07C8-434E-AF9A-0AD5B3DA0615}"/>
              </a:ext>
            </a:extLst>
          </p:cNvPr>
          <p:cNvSpPr/>
          <p:nvPr/>
        </p:nvSpPr>
        <p:spPr>
          <a:xfrm>
            <a:off x="5207040" y="623534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4917BC-48F1-5347-ABFE-86FFC4CA8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872" y="1136499"/>
            <a:ext cx="6157797" cy="40025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04FE07-3F33-4E4C-86BD-D8E60A107654}"/>
              </a:ext>
            </a:extLst>
          </p:cNvPr>
          <p:cNvSpPr txBox="1"/>
          <p:nvPr/>
        </p:nvSpPr>
        <p:spPr>
          <a:xfrm>
            <a:off x="520495" y="3765823"/>
            <a:ext cx="223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Insertion/deletion polymorphisms (indels)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AABC9C-25C3-4F46-A1BB-1C9EF3D1054C}"/>
              </a:ext>
            </a:extLst>
          </p:cNvPr>
          <p:cNvSpPr/>
          <p:nvPr/>
        </p:nvSpPr>
        <p:spPr>
          <a:xfrm>
            <a:off x="520495" y="1383620"/>
            <a:ext cx="3656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Single nucleotide polymorphism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(SNP)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D8BE3D-79C4-1D42-AAC3-AA3BEF4E2B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016" t="5597" r="66988" b="79150"/>
          <a:stretch/>
        </p:blipFill>
        <p:spPr>
          <a:xfrm>
            <a:off x="520495" y="2423461"/>
            <a:ext cx="4009941" cy="1070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B3AC05-AC8C-FD40-A644-56D88193B6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527" r="22041" b="80944"/>
          <a:stretch/>
        </p:blipFill>
        <p:spPr>
          <a:xfrm>
            <a:off x="520494" y="4930838"/>
            <a:ext cx="3492543" cy="11960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686F76-DBC0-E540-8965-6BB52A9CD75F}"/>
              </a:ext>
            </a:extLst>
          </p:cNvPr>
          <p:cNvSpPr txBox="1"/>
          <p:nvPr/>
        </p:nvSpPr>
        <p:spPr>
          <a:xfrm>
            <a:off x="6734830" y="5263626"/>
            <a:ext cx="272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Also: transposon insertions</a:t>
            </a:r>
          </a:p>
        </p:txBody>
      </p:sp>
    </p:spTree>
    <p:extLst>
      <p:ext uri="{BB962C8B-B14F-4D97-AF65-F5344CB8AC3E}">
        <p14:creationId xmlns:p14="http://schemas.microsoft.com/office/powerpoint/2010/main" val="94486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ge result for igv snp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7254"/>
            <a:ext cx="90464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 bwMode="auto">
          <a:xfrm>
            <a:off x="8472265" y="1052736"/>
            <a:ext cx="981596" cy="3196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9416" y="4636451"/>
            <a:ext cx="698477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245631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397759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389647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541775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918039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70167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062055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214183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862799" y="562889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142175" y="56345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34063" y="54185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86191" y="54185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134063" y="5196847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286191" y="5196847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134063" y="498085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286191" y="498085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511777" y="4858538"/>
            <a:ext cx="179691" cy="180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928296" y="556492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1775" y="6433204"/>
            <a:ext cx="542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Reads from one individual, aligned to a reference genome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7968208" y="4492659"/>
            <a:ext cx="144016" cy="362958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Brace 36"/>
          <p:cNvSpPr/>
          <p:nvPr/>
        </p:nvSpPr>
        <p:spPr bwMode="auto">
          <a:xfrm>
            <a:off x="7519008" y="4926435"/>
            <a:ext cx="225017" cy="1212443"/>
          </a:xfrm>
          <a:prstGeom prst="righ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39054" y="5265266"/>
            <a:ext cx="2257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Some other strain/individual we are comparing to the reference genome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5926151" y="489377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65911" y="577861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675275" y="6064601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541775" y="561596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54687" y="553265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757799" y="526885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389647" y="5485897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998975" y="607316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977100" y="524714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1973798" y="541388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5511778" y="5082893"/>
            <a:ext cx="179691" cy="180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5511778" y="5308617"/>
            <a:ext cx="179691" cy="180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530107" y="5544598"/>
            <a:ext cx="179692" cy="613337"/>
            <a:chOff x="5771964" y="5355224"/>
            <a:chExt cx="179692" cy="613337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5771965" y="5355224"/>
              <a:ext cx="179691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5771964" y="5788561"/>
              <a:ext cx="179691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5771964" y="5570884"/>
              <a:ext cx="179691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196723" y="4511716"/>
            <a:ext cx="225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12799" y="2285486"/>
            <a:ext cx="1779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Some other strain/individual we are comparing to the reference genome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32304" y="555450"/>
            <a:ext cx="225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</a:p>
        </p:txBody>
      </p:sp>
      <p:sp>
        <p:nvSpPr>
          <p:cNvPr id="58" name="Right Brace 57"/>
          <p:cNvSpPr/>
          <p:nvPr/>
        </p:nvSpPr>
        <p:spPr bwMode="auto">
          <a:xfrm>
            <a:off x="8506783" y="589880"/>
            <a:ext cx="153578" cy="207923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ight Brace 58"/>
          <p:cNvSpPr/>
          <p:nvPr/>
        </p:nvSpPr>
        <p:spPr bwMode="auto">
          <a:xfrm>
            <a:off x="8583572" y="1190429"/>
            <a:ext cx="419256" cy="3058552"/>
          </a:xfrm>
          <a:prstGeom prst="righ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genomic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DEA9F-E7E4-E748-8485-F438892E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4451A-3146-2F47-9C68-7E2A68733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E2F9B-6236-9748-8836-C31A7597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5CC5B-AD78-3B44-89C8-A7F49D830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5A734E-07C8-434E-AF9A-0AD5B3DA0615}"/>
              </a:ext>
            </a:extLst>
          </p:cNvPr>
          <p:cNvSpPr/>
          <p:nvPr/>
        </p:nvSpPr>
        <p:spPr>
          <a:xfrm>
            <a:off x="5207040" y="623534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D8BE3D-79C4-1D42-AAC3-AA3BEF4E2B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6" t="5597" r="66988" b="79150"/>
          <a:stretch/>
        </p:blipFill>
        <p:spPr>
          <a:xfrm>
            <a:off x="3793632" y="3042774"/>
            <a:ext cx="4009941" cy="10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42" y="3440406"/>
            <a:ext cx="11245598" cy="3057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Next/3</a:t>
            </a:r>
            <a:r>
              <a:rPr lang="en-GB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gen sequencer all produce sequence ‘reads’</a:t>
            </a:r>
          </a:p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Reads are encoded in ‘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’ format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Bases and a measure of the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of each base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Quality scores enable users to check the quality their reads, and get rid of bad quality data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Information about the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format and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Phred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-scores at: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http://en.wikipedia.org/wiki/FASTQ_format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http://en.wikipedia.org/wiki/Phred_quality_score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36912-0B44-0F42-B2DB-20FE191087D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output format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234128-AC6E-C74E-B194-DE45D16E8135}"/>
              </a:ext>
            </a:extLst>
          </p:cNvPr>
          <p:cNvGrpSpPr/>
          <p:nvPr/>
        </p:nvGrpSpPr>
        <p:grpSpPr>
          <a:xfrm>
            <a:off x="267242" y="1353912"/>
            <a:ext cx="8629035" cy="1938992"/>
            <a:chOff x="136438" y="1438074"/>
            <a:chExt cx="8629035" cy="1938992"/>
          </a:xfrm>
        </p:grpSpPr>
        <p:pic>
          <p:nvPicPr>
            <p:cNvPr id="9" name="Picture 12" descr="http://www.omega-level.net/wp-content/uploads/2012/10/This-shit-can-sequence-a-genome-in-two-days..png">
              <a:extLst>
                <a:ext uri="{FF2B5EF4-FFF2-40B4-BE49-F238E27FC236}">
                  <a16:creationId xmlns:a16="http://schemas.microsoft.com/office/drawing/2014/main" id="{C2D55D8E-A43D-064D-A519-C9D8C84917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2" t="2862" r="15674" b="5709"/>
            <a:stretch/>
          </p:blipFill>
          <p:spPr bwMode="auto">
            <a:xfrm>
              <a:off x="7485900" y="1569453"/>
              <a:ext cx="1279573" cy="95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4CA39B-E97C-764D-86D7-77DF641903D0}"/>
                </a:ext>
              </a:extLst>
            </p:cNvPr>
            <p:cNvSpPr/>
            <p:nvPr/>
          </p:nvSpPr>
          <p:spPr>
            <a:xfrm>
              <a:off x="136438" y="1438074"/>
              <a:ext cx="731588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Illumina: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Technology of choice for genome re-sequencing (of populations)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Widely used for small </a:t>
              </a:r>
              <a:r>
                <a:rPr lang="en-GB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de novo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genome assemblies, RNA-seq (sequencing transcriptomes), chip-seq, 3C, metagenomics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7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7" y="892122"/>
            <a:ext cx="7954503" cy="5965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5155" y="1258022"/>
            <a:ext cx="3755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NB: Each ASCI letter is assigned a </a:t>
            </a:r>
            <a:r>
              <a:rPr lang="en-GB" dirty="0" err="1"/>
              <a:t>phred</a:t>
            </a:r>
            <a:r>
              <a:rPr lang="en-GB" dirty="0"/>
              <a:t> score, see here: </a:t>
            </a:r>
            <a:r>
              <a:rPr lang="en-GB" dirty="0">
                <a:hlinkClick r:id="rId3"/>
              </a:rPr>
              <a:t>https://support.illumina.com/help/BaseSpace_OLH_009008/Content/Source/Informatics/BS/QualityScoreEncoding_swBS.htm</a:t>
            </a:r>
            <a:r>
              <a:rPr lang="en-GB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94946-153F-5D46-83DB-589B7CAB5C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‘anatomy’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5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389888" y="1252827"/>
            <a:ext cx="792088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files (reads) are not useful by themselves.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are generally either used for: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 novo assembly: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reads are assembled (joined together) into longer sequences, using the short sub-sequences that match.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less common with short reads</a:t>
            </a:r>
          </a:p>
          <a:p>
            <a:pPr marL="742950" lvl="1" indent="-285750">
              <a:buFont typeface="Arial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Mapping to a reference genome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reference genome is a completed, annotated genome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analysis of genetic diversity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analysis of transcriptomes (called RNA-seq)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many many other things.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These analyses often need multiple steps (’pipelines’) to get to the biologically-relevant data. The next slide shows one such pipeline, for analysis of genetic diversity.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31AF42-467F-7243-9814-7F56CB4F1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read data to find genetic variants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5218</Words>
  <Application>Microsoft Macintosh PowerPoint</Application>
  <PresentationFormat>Widescreen</PresentationFormat>
  <Paragraphs>363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</vt:lpstr>
      <vt:lpstr>Noto Sans</vt:lpstr>
      <vt:lpstr>Office Theme</vt:lpstr>
      <vt:lpstr>EACCR2 NID Node Training Course: Genomics</vt:lpstr>
      <vt:lpstr>Lecture 5</vt:lpstr>
      <vt:lpstr>Population genomics</vt:lpstr>
      <vt:lpstr>genomic variants</vt:lpstr>
      <vt:lpstr>PowerPoint Presentation</vt:lpstr>
      <vt:lpstr>Identifying genomic 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IGV: Integrated Genome Viewer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Daniel Jeffares</dc:creator>
  <cp:lastModifiedBy>Daniel Jeffares</cp:lastModifiedBy>
  <cp:revision>251</cp:revision>
  <cp:lastPrinted>2019-07-18T13:51:10Z</cp:lastPrinted>
  <dcterms:created xsi:type="dcterms:W3CDTF">2019-07-09T14:13:53Z</dcterms:created>
  <dcterms:modified xsi:type="dcterms:W3CDTF">2019-07-18T15:04:33Z</dcterms:modified>
</cp:coreProperties>
</file>