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D428-E631-9A10-D37D-D0A51A1A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5AB34-7468-CF27-64A1-71F0F273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FBFB3-D44E-D9E7-E455-021CA3FE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D7682-E904-7327-426D-1C5D3C45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4742-D85A-D6E2-DD75-72EF5FCA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7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BDA3-F3E3-6BD9-66F6-0F6393FC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35290-C43A-C166-C8BD-6497A034C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84654-11C8-0245-B917-EAFE0CB5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0CF4A-C527-08B2-DBD9-E38702B1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C0E7-7F67-F978-5784-D3E5F7C9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2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AE56F-6BD0-DD78-BC58-915AF525D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25A87-F966-6046-E658-B8A56C52F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87F5B-E734-A4EC-E272-DE9E2356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85EE-9351-95F1-0615-335E8443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6E86D-0F52-D11D-4100-B16EDB6A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3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0D64-5CDD-33EA-8757-CE45061E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6EAE-DC6B-2840-4261-B41DBEC74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2E35F-34CF-C394-162D-337CBBA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337A-6439-3F18-AA59-EA3D721B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CC3C-6B99-5F8A-16E2-9192993A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5891-7BAB-2D7F-F636-03347E98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AE03-EFB1-62CB-6B47-47718999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12E00-B9D0-9618-247C-21AFAB34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4289-8537-F718-4794-C025FF25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8FD0B-42B9-9B22-84FF-869AA71E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08E3-DAC1-2BF0-4C6B-C075800E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4F38-0423-11D5-A948-5D9D77F11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D245-9EC0-04FE-B49B-529C858F7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EABCB-7744-AF3D-A48D-F36B3D6F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54B25-E4F8-631B-7A79-6DB24AD4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97EAA-E27E-E8D7-FE95-4D006A39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E723-291F-1255-6C36-64467A0A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0EB94-2A9F-314C-0B6D-C11151FF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60009-95DE-465F-5E41-03133966B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75000-A8C2-C037-83A5-9DB2D0C4D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8B94C-27CD-8979-A014-F43248B05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DA6DE-D27B-F593-ADAF-22A38179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59720-88FD-130F-0C17-808BDF7A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E93F6-29AD-E753-CDDF-35E472BB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7DEF-CF71-9A19-1F89-EADAD9C4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1EF6A-A96B-2E1C-6754-747CA7E6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28BCD-A385-4932-A6C1-45C9DB4D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E3DDC-5C63-A2E6-4149-8A702C71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00E75-1DD9-BD7C-16B4-DF347A0E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145D-7943-7686-5EBD-B348466A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CD80D-AC47-4BCC-413A-9CC0F8AF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9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BEF5-5A6F-144D-FF22-64D98262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FFE49-591F-AF78-A1A6-EFBD0709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F5ED2-70DF-9AA0-9A8B-C3E89197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4E848-486C-2DAC-89CF-55F0878C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032A1-2F09-5D9E-12A4-ECADAB78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4EBAF-0F20-910F-3BE2-E6F66D87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9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7789-AAD0-9FAA-F1B1-0D6BAD61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A457E-36AE-C7B1-7EFE-8FF68BA3E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36F4A-E818-658D-4FC6-DCCA9522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BA6EB-AC8E-1800-58EB-CFE43BAA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4512A-FFC1-3A6B-609C-7861B2ED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E7599-CA00-1247-F50E-C4096FE0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B23B5-A74E-371C-9D7D-F55D640D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143B1-069B-49C9-2119-DEA21B3A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6900-47A4-6064-30A3-3C5FD4E30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788BC6-A7AE-4962-A72C-AF0C33CFF1F8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135F-E16D-39E4-40DF-4483CEE81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5650-A836-AC3A-8334-F8E503CC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17E7-DEAE-41C7-0BAD-BC6135A1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4337"/>
            <a:ext cx="9144000" cy="1744663"/>
          </a:xfrm>
        </p:spPr>
        <p:txBody>
          <a:bodyPr/>
          <a:lstStyle/>
          <a:p>
            <a:r>
              <a:rPr lang="en-GB" dirty="0"/>
              <a:t>Thales UWS Software Engineering Placement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5EB5-4E3C-3894-7E97-877B153F1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9188"/>
            <a:ext cx="9144000" cy="4048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Oliver Dixon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11F7E7-9EBC-6B98-C220-617D0C3956DC}"/>
              </a:ext>
            </a:extLst>
          </p:cNvPr>
          <p:cNvSpPr txBox="1">
            <a:spLocks/>
          </p:cNvSpPr>
          <p:nvPr/>
        </p:nvSpPr>
        <p:spPr>
          <a:xfrm>
            <a:off x="1524000" y="4156075"/>
            <a:ext cx="9144000" cy="96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Department of Computer Science</a:t>
            </a:r>
          </a:p>
          <a:p>
            <a:r>
              <a:rPr lang="en-GB" dirty="0"/>
              <a:t>University of York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2322122-BBBE-4A15-7E78-2FA1B4F94A88}"/>
              </a:ext>
            </a:extLst>
          </p:cNvPr>
          <p:cNvSpPr txBox="1">
            <a:spLocks/>
          </p:cNvSpPr>
          <p:nvPr/>
        </p:nvSpPr>
        <p:spPr>
          <a:xfrm>
            <a:off x="1524000" y="5210176"/>
            <a:ext cx="9144000" cy="404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Saturday, 12</a:t>
            </a:r>
            <a:r>
              <a:rPr lang="en-GB" baseline="30000" dirty="0"/>
              <a:t>th</a:t>
            </a:r>
            <a:r>
              <a:rPr lang="en-GB" dirty="0"/>
              <a:t> September 2026</a:t>
            </a:r>
          </a:p>
        </p:txBody>
      </p:sp>
    </p:spTree>
    <p:extLst>
      <p:ext uri="{BB962C8B-B14F-4D97-AF65-F5344CB8AC3E}">
        <p14:creationId xmlns:p14="http://schemas.microsoft.com/office/powerpoint/2010/main" val="37725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980F-99AD-A052-9420-0078B558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Process &amp;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4BE3-5F43-04EB-FF08-D644262A2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Straightforward; managed by the CS Placements Team</a:t>
            </a:r>
          </a:p>
          <a:p>
            <a:r>
              <a:rPr lang="en-GB" dirty="0"/>
              <a:t>CVs were sifted to form an interview shortlist</a:t>
            </a:r>
          </a:p>
          <a:p>
            <a:r>
              <a:rPr lang="en-GB" dirty="0"/>
              <a:t>If selected, a single in-person interview followed</a:t>
            </a:r>
          </a:p>
          <a:p>
            <a:r>
              <a:rPr lang="en-GB" dirty="0"/>
              <a:t>Interviews were on-campus, about 30/40 minutes in duration</a:t>
            </a:r>
          </a:p>
          <a:p>
            <a:pPr lvl="1"/>
            <a:r>
              <a:rPr lang="en-GB" dirty="0"/>
              <a:t>10 minutes to present a previous personal project</a:t>
            </a:r>
          </a:p>
          <a:p>
            <a:pPr lvl="1"/>
            <a:r>
              <a:rPr lang="en-GB" dirty="0"/>
              <a:t>10-15 minutes of follow-up discussion</a:t>
            </a:r>
          </a:p>
          <a:p>
            <a:pPr lvl="1"/>
            <a:r>
              <a:rPr lang="en-GB" dirty="0"/>
              <a:t>10-15 minutes of typical interview questions (technical and behavioural)</a:t>
            </a:r>
          </a:p>
          <a:p>
            <a:r>
              <a:rPr lang="en-GB" dirty="0"/>
              <a:t>Interviews take place by technical staff who will be interested in your experience and competencies</a:t>
            </a:r>
          </a:p>
          <a:p>
            <a:r>
              <a:rPr lang="en-GB" dirty="0"/>
              <a:t>Induction is comprehensive: Thales provide everything required and IT support will provision (almost) any equipment you request!</a:t>
            </a:r>
          </a:p>
        </p:txBody>
      </p:sp>
    </p:spTree>
    <p:extLst>
      <p:ext uri="{BB962C8B-B14F-4D97-AF65-F5344CB8AC3E}">
        <p14:creationId xmlns:p14="http://schemas.microsoft.com/office/powerpoint/2010/main" val="33400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409E-200D-80C8-0EB8-6740D3CB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Company &amp;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A53D-5208-093B-96CD-1690E7CD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3375"/>
            <a:ext cx="674247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Based in Cheadle Heath, Stockport, Greater Manchester</a:t>
            </a:r>
          </a:p>
          <a:p>
            <a:r>
              <a:rPr lang="en-GB" dirty="0"/>
              <a:t>World leaders in sonar array and related digital signal processing technologies</a:t>
            </a:r>
          </a:p>
          <a:p>
            <a:r>
              <a:rPr lang="en-GB" dirty="0"/>
              <a:t>On-site full-time, working half-days on Fridays</a:t>
            </a:r>
          </a:p>
          <a:p>
            <a:r>
              <a:rPr lang="en-GB" dirty="0"/>
              <a:t>Worked with cross-functional teams across two large-budget projects</a:t>
            </a:r>
          </a:p>
          <a:p>
            <a:r>
              <a:rPr lang="en-GB" dirty="0"/>
              <a:t>Primarily interacted with software engineers</a:t>
            </a:r>
          </a:p>
          <a:p>
            <a:r>
              <a:rPr lang="en-GB" dirty="0"/>
              <a:t>Also worked closely with Systems, Hardware, Firmware, and Networking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095554-27C3-44D9-5C19-83981833A404}"/>
              </a:ext>
            </a:extLst>
          </p:cNvPr>
          <p:cNvGrpSpPr/>
          <p:nvPr/>
        </p:nvGrpSpPr>
        <p:grpSpPr>
          <a:xfrm>
            <a:off x="7993850" y="831491"/>
            <a:ext cx="3333218" cy="5195017"/>
            <a:chOff x="6791325" y="465693"/>
            <a:chExt cx="3867150" cy="60271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BE0EB8-2267-38DC-F077-8626877C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1325" y="465693"/>
              <a:ext cx="3867150" cy="27145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4140AD-83E1-C365-1319-A9AA3AF03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1326" y="3331072"/>
              <a:ext cx="3867149" cy="3161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7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2861-FFBA-0E04-3460-01D7E701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7892-CA69-9B28-3328-2E7B1E4C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Project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962F-6C4A-2ADD-D2B6-74998D98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5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Collaborated with a small team of engineers from July 2024 to February 2025</a:t>
            </a:r>
          </a:p>
          <a:p>
            <a:r>
              <a:rPr lang="en-GB" sz="2400" dirty="0"/>
              <a:t>Worked alongside software and systems engineers on a quality-control application for an R&amp;D project</a:t>
            </a:r>
          </a:p>
          <a:p>
            <a:r>
              <a:rPr lang="en-GB" sz="2400" dirty="0"/>
              <a:t>Technology stack consisted of C++, Java, and Python on Windows making use of modern SW engineering techniques</a:t>
            </a:r>
          </a:p>
          <a:p>
            <a:r>
              <a:rPr lang="en-GB" sz="2400" dirty="0"/>
              <a:t>Sprint-based agile workflow with daily stand-ups</a:t>
            </a:r>
          </a:p>
          <a:p>
            <a:r>
              <a:rPr lang="en-GB" sz="2400" dirty="0"/>
              <a:t>Undertook multiple business trips across the UK</a:t>
            </a:r>
          </a:p>
          <a:p>
            <a:pPr lvl="1"/>
            <a:r>
              <a:rPr lang="en-GB" sz="2000" dirty="0"/>
              <a:t>Met with project stakeholders and Thales executives to represent UK SW engineering</a:t>
            </a:r>
          </a:p>
          <a:p>
            <a:pPr lvl="1"/>
            <a:r>
              <a:rPr lang="en-GB" sz="2000" dirty="0"/>
              <a:t>Investigated low-level technical problems that could not be replicated remotely</a:t>
            </a:r>
          </a:p>
        </p:txBody>
      </p:sp>
    </p:spTree>
    <p:extLst>
      <p:ext uri="{BB962C8B-B14F-4D97-AF65-F5344CB8AC3E}">
        <p14:creationId xmlns:p14="http://schemas.microsoft.com/office/powerpoint/2010/main" val="19465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EFD8-1195-888F-37BD-FF3764465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E8-7D37-8A72-721E-9F11C12B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Project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AD2C-E256-0747-535E-82F4AFFA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4"/>
            <a:ext cx="10515600" cy="4829175"/>
          </a:xfrm>
        </p:spPr>
        <p:txBody>
          <a:bodyPr>
            <a:normAutofit/>
          </a:bodyPr>
          <a:lstStyle/>
          <a:p>
            <a:r>
              <a:rPr lang="en-GB" sz="2400" dirty="0"/>
              <a:t>Worked in a larger team of ~10 engineers from February to August 2025</a:t>
            </a:r>
          </a:p>
          <a:p>
            <a:r>
              <a:rPr lang="en-GB" sz="2400" dirty="0"/>
              <a:t>Regularly worked with colleagues from Systems Engineering, Network Engineering, Hardware Engineering, and Firmware Engineering</a:t>
            </a:r>
          </a:p>
          <a:p>
            <a:r>
              <a:rPr lang="en-GB" sz="2400" dirty="0"/>
              <a:t>Technology stack consisted of C++, </a:t>
            </a:r>
            <a:r>
              <a:rPr lang="en-GB" sz="2400" i="1" dirty="0"/>
              <a:t>Docker</a:t>
            </a:r>
            <a:r>
              <a:rPr lang="en-GB" sz="2400" dirty="0"/>
              <a:t>, </a:t>
            </a:r>
            <a:r>
              <a:rPr lang="en-GB" sz="2400" i="1" dirty="0"/>
              <a:t>Kubernetes</a:t>
            </a:r>
            <a:r>
              <a:rPr lang="en-GB" sz="2400" dirty="0"/>
              <a:t>, and lots of mature in-house SW libraries and frameworks</a:t>
            </a:r>
          </a:p>
          <a:p>
            <a:r>
              <a:rPr lang="en-GB" sz="2400" dirty="0"/>
              <a:t>Worked daily on real industrial equipment situated in on-site laboratories</a:t>
            </a:r>
          </a:p>
          <a:p>
            <a:r>
              <a:rPr lang="en-GB" sz="2400" dirty="0"/>
              <a:t>Highly varied work</a:t>
            </a:r>
          </a:p>
          <a:p>
            <a:pPr lvl="1"/>
            <a:r>
              <a:rPr lang="en-GB" sz="2000" dirty="0"/>
              <a:t>Programming</a:t>
            </a:r>
          </a:p>
          <a:p>
            <a:pPr lvl="1"/>
            <a:r>
              <a:rPr lang="en-GB" sz="2000" dirty="0"/>
              <a:t>Architecture design</a:t>
            </a:r>
          </a:p>
          <a:p>
            <a:pPr lvl="1"/>
            <a:r>
              <a:rPr lang="en-GB" sz="2000" dirty="0"/>
              <a:t>Authoring technical documentation</a:t>
            </a:r>
          </a:p>
          <a:p>
            <a:pPr lvl="1"/>
            <a:r>
              <a:rPr lang="en-GB" sz="2000" dirty="0"/>
              <a:t>Testing</a:t>
            </a:r>
          </a:p>
          <a:p>
            <a:pPr lvl="1"/>
            <a:r>
              <a:rPr lang="en-GB" sz="2000" dirty="0"/>
              <a:t>Point-of-contact for those outside the SW team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32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3577-D02E-7416-2D98-26D11720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Aspects &amp; Post-Grad 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905BE-8A72-9B55-C835-EFDF9BBF5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Thales typically takes two or three interns, so you won’t be alone</a:t>
            </a:r>
          </a:p>
          <a:p>
            <a:r>
              <a:rPr lang="en-GB" dirty="0"/>
              <a:t>Stockport is a desirable city with affordable housing and excellent transport links</a:t>
            </a:r>
          </a:p>
          <a:p>
            <a:pPr lvl="1"/>
            <a:r>
              <a:rPr lang="en-GB" dirty="0"/>
              <a:t>Lots of private housing available for year-long tenancies</a:t>
            </a:r>
          </a:p>
          <a:p>
            <a:pPr lvl="1"/>
            <a:r>
              <a:rPr lang="en-GB" dirty="0"/>
              <a:t>Between £800 and £1100 </a:t>
            </a:r>
            <a:r>
              <a:rPr lang="en-GB" dirty="0" err="1"/>
              <a:t>pcm</a:t>
            </a:r>
            <a:r>
              <a:rPr lang="en-GB" dirty="0"/>
              <a:t> for somewhere central</a:t>
            </a:r>
          </a:p>
          <a:p>
            <a:pPr lvl="1"/>
            <a:r>
              <a:rPr lang="en-GB" dirty="0"/>
              <a:t>Sub-10-minute train journey to central Manchester</a:t>
            </a:r>
          </a:p>
          <a:p>
            <a:r>
              <a:rPr lang="en-GB" dirty="0"/>
              <a:t>Thales recruitment places a heavy emphasis on graduates</a:t>
            </a:r>
          </a:p>
          <a:p>
            <a:pPr lvl="1"/>
            <a:r>
              <a:rPr lang="en-GB" dirty="0"/>
              <a:t>Most interns receive a return offer, which can be held for two years (for those on M. Eng. / M. Math. programmes).</a:t>
            </a:r>
          </a:p>
          <a:p>
            <a:pPr lvl="1"/>
            <a:r>
              <a:rPr lang="en-GB" dirty="0"/>
              <a:t>Clear route to ‘climbing the ladder’. You can become very senior as a tech lead without being forced into managerial roles.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2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451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Thales UWS Software Engineering Placement Year</vt:lpstr>
      <vt:lpstr>Application Process &amp; Induction</vt:lpstr>
      <vt:lpstr>Company &amp; Role</vt:lpstr>
      <vt:lpstr>Project A</vt:lpstr>
      <vt:lpstr>Project B</vt:lpstr>
      <vt:lpstr>Social Aspects &amp; Post-Grad Prospects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Oliver Dixon</dc:creator>
  <cp:lastModifiedBy>Oliver Dixon</cp:lastModifiedBy>
  <cp:revision>6</cp:revision>
  <dcterms:created xsi:type="dcterms:W3CDTF">2025-09-05T17:16:08Z</dcterms:created>
  <dcterms:modified xsi:type="dcterms:W3CDTF">2026-05-14T12:23:39Z</dcterms:modified>
</cp:coreProperties>
</file>